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338" r:id="rId4"/>
    <p:sldId id="335" r:id="rId5"/>
    <p:sldId id="270" r:id="rId6"/>
    <p:sldId id="271" r:id="rId7"/>
    <p:sldId id="289" r:id="rId8"/>
    <p:sldId id="272" r:id="rId9"/>
    <p:sldId id="287" r:id="rId10"/>
    <p:sldId id="290" r:id="rId11"/>
    <p:sldId id="291" r:id="rId12"/>
    <p:sldId id="29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3" r:id="rId27"/>
    <p:sldId id="297" r:id="rId28"/>
    <p:sldId id="298" r:id="rId29"/>
    <p:sldId id="339" r:id="rId30"/>
    <p:sldId id="304" r:id="rId31"/>
    <p:sldId id="294" r:id="rId32"/>
    <p:sldId id="295" r:id="rId33"/>
    <p:sldId id="296" r:id="rId34"/>
    <p:sldId id="301" r:id="rId35"/>
    <p:sldId id="340" r:id="rId36"/>
    <p:sldId id="299" r:id="rId37"/>
    <p:sldId id="300" r:id="rId38"/>
    <p:sldId id="341" r:id="rId39"/>
    <p:sldId id="342" r:id="rId40"/>
    <p:sldId id="343" r:id="rId41"/>
  </p:sldIdLst>
  <p:sldSz cx="12192000" cy="6858000"/>
  <p:notesSz cx="6858000" cy="9144000"/>
  <p:custDataLst>
    <p:tags r:id="rId42"/>
  </p:custData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56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3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60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84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43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91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08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25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01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5369-916D-4C8C-BA9E-6609118D744A}" type="datetimeFigureOut">
              <a:rPr lang="bg-BG" smtClean="0"/>
              <a:t>4.2.2020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BAE4-60F7-4353-A2DA-A79C9318E9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5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hyperlink" Target="https://forms.office.com/Pages/ResponsePage.aspx?id=OQCFEwYBIUWuhHm5FSxqdbi1zUH9NAxDvhwRq2IG4O9UODhFMldBSzRXTlI4NjBMQTdSN1Y3SFlGWi4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Pages/ResponsePage.aspx?id=OQCFEwYBIUWuhHm5FSxqdbi1zUH9NAxDvhwRq2IG4O9UMTk3M05MREY1MDQxRUlZTDFGMjNORFMwWi4u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hyperlink" Target="https://forms.office.com/Pages/ResponsePage.aspx?id=OQCFEwYBIUWuhHm5FSxqdbi1zUH9NAxDvhwRq2IG4O9UQThTS1MzVThFVEY2SVFVTFhYUEVOSlpOTi4u" TargetMode="External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tGLnAnojGCRRShy1" TargetMode="External"/><Relationship Id="rId2" Type="http://schemas.openxmlformats.org/officeDocument/2006/relationships/hyperlink" Target="https://sway.office.com/kQ8QvJ9EI1QAVfk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way.office.com/fHh4lyaG16IQQeY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sway.office.com/P84GF9U8LVoAFkhu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ffice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2" y="491706"/>
            <a:ext cx="10140256" cy="5978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5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 ГРУПИ ПО КЛАСОВЕ И ПО ИНТЕРЕСИ</a:t>
            </a:r>
            <a:endParaRPr lang="bg-BG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4000" dirty="0"/>
              <a:t>създаване и редактиране на различни групи</a:t>
            </a:r>
            <a:endParaRPr lang="bg-BG" sz="4000" dirty="0"/>
          </a:p>
          <a:p>
            <a:pPr lvl="0"/>
            <a:r>
              <a:rPr lang="hu-HU" sz="4000" dirty="0"/>
              <a:t>присъединяване на членове към група</a:t>
            </a:r>
            <a:endParaRPr lang="bg-BG" sz="4000" dirty="0"/>
          </a:p>
          <a:p>
            <a:pPr lvl="0"/>
            <a:r>
              <a:rPr lang="hu-HU" sz="4000" dirty="0"/>
              <a:t>групов разговор</a:t>
            </a:r>
            <a:endParaRPr lang="bg-BG" sz="4000" dirty="0"/>
          </a:p>
          <a:p>
            <a:pPr lvl="0"/>
            <a:r>
              <a:rPr lang="hu-HU" sz="4000" dirty="0"/>
              <a:t>споделяне на файлове с група</a:t>
            </a:r>
            <a:endParaRPr lang="bg-BG" sz="4000" dirty="0"/>
          </a:p>
          <a:p>
            <a:pPr lvl="0"/>
            <a:r>
              <a:rPr lang="hu-HU" sz="4000" dirty="0"/>
              <a:t>общ календар</a:t>
            </a:r>
            <a:endParaRPr lang="bg-BG" sz="4000" dirty="0"/>
          </a:p>
          <a:p>
            <a:pPr lvl="0"/>
            <a:r>
              <a:rPr lang="hu-HU" sz="4000" dirty="0"/>
              <a:t>бележник на група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6424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– ОНЛАЙН ДИСК ЗА СЪХРАНЕНИЕ И СПОДЕЛЯНЕ НА ДОКУМЕНТИ</a:t>
            </a:r>
            <a:endParaRPr lang="bg-BG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u-HU" sz="4000" dirty="0"/>
              <a:t>хранилище за документи – папки и файлове</a:t>
            </a:r>
            <a:endParaRPr lang="bg-BG" sz="4000" dirty="0"/>
          </a:p>
          <a:p>
            <a:pPr lvl="0"/>
            <a:r>
              <a:rPr lang="hu-HU" sz="4000" dirty="0"/>
              <a:t>организиране на документи, създаване и изтриване на папки</a:t>
            </a:r>
            <a:endParaRPr lang="bg-BG" sz="4000" dirty="0"/>
          </a:p>
          <a:p>
            <a:pPr lvl="0"/>
            <a:r>
              <a:rPr lang="hu-HU" sz="4000" dirty="0"/>
              <a:t>качване, преименуване и изтриване на документи</a:t>
            </a:r>
            <a:endParaRPr lang="bg-BG" sz="4000" dirty="0"/>
          </a:p>
          <a:p>
            <a:pPr lvl="0"/>
            <a:r>
              <a:rPr lang="hu-HU" sz="4000" dirty="0"/>
              <a:t>копиране и преместване на документи</a:t>
            </a:r>
            <a:endParaRPr lang="bg-BG" sz="4000" dirty="0"/>
          </a:p>
          <a:p>
            <a:pPr lvl="0"/>
            <a:r>
              <a:rPr lang="hu-HU" sz="4000" dirty="0"/>
              <a:t>споделяне на документи с учители и ученици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8482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OFFICE – Word Online, Excel Online, PowerPoint Online, OneNote Online</a:t>
            </a:r>
            <a:endParaRPr lang="bg-BG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u-HU" sz="4000" dirty="0"/>
              <a:t>офис пакет – възможност за инсталиране на най-новите версии.</a:t>
            </a:r>
            <a:endParaRPr lang="bg-BG" sz="4000" dirty="0"/>
          </a:p>
          <a:p>
            <a:pPr lvl="0"/>
            <a:r>
              <a:rPr lang="hu-HU" sz="4000" dirty="0"/>
              <a:t>онлайн създаване и редактиране на документи. </a:t>
            </a:r>
            <a:endParaRPr lang="bg-BG" sz="4000" dirty="0"/>
          </a:p>
          <a:p>
            <a:pPr lvl="0"/>
            <a:r>
              <a:rPr lang="hu-HU" sz="4000" dirty="0"/>
              <a:t>споделяне на MS Office документи онлайн с колеги и ученици.</a:t>
            </a:r>
            <a:endParaRPr lang="bg-BG" sz="4000" dirty="0"/>
          </a:p>
          <a:p>
            <a:pPr lvl="0"/>
            <a:r>
              <a:rPr lang="hu-HU" sz="4000" dirty="0"/>
              <a:t>съвместна работа с MS Office документи едновременно, в реално време, онлайн.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16164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875849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</a:t>
            </a:r>
            <a:r>
              <a:rPr lang="bg-BG" sz="8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br>
              <a:rPr lang="bg-BG" sz="8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</a:t>
            </a:r>
            <a:r>
              <a:rPr lang="bg-BG" sz="8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endParaRPr lang="en-US" sz="8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6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32" y="0"/>
            <a:ext cx="9426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000" cy="527791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BF162A-4112-4810-810A-EBF7E87D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12" y="4992596"/>
            <a:ext cx="56673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02" y="0"/>
            <a:ext cx="9294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Файлове</a:t>
            </a:r>
            <a:endParaRPr lang="bg-BG" sz="2400" b="1" dirty="0">
              <a:solidFill>
                <a:schemeClr val="accent5"/>
              </a:solidFill>
            </a:endParaRPr>
          </a:p>
          <a:p>
            <a:r>
              <a:rPr lang="bg-BG" dirty="0"/>
              <a:t>Всички файлове, които се съхраняват във Вашия </a:t>
            </a:r>
            <a:r>
              <a:rPr lang="en-US" dirty="0"/>
              <a:t>OneDrive</a:t>
            </a:r>
            <a:r>
              <a:rPr lang="bg-BG" dirty="0"/>
              <a:t>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09290"/>
            <a:ext cx="11205223" cy="5520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31323" y="1866902"/>
            <a:ext cx="1285811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Последни</a:t>
            </a:r>
            <a:endParaRPr lang="bg-BG" sz="2400" b="1" dirty="0">
              <a:solidFill>
                <a:schemeClr val="accent5"/>
              </a:solidFill>
            </a:endParaRPr>
          </a:p>
          <a:p>
            <a:r>
              <a:rPr lang="bg-BG" dirty="0"/>
              <a:t>Последните файлове, които сте разглеждали.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009290"/>
            <a:ext cx="11205221" cy="5520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2" y="2056683"/>
            <a:ext cx="1285811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Споделено с мен</a:t>
            </a:r>
            <a:endParaRPr lang="bg-BG" sz="2400" b="1" dirty="0">
              <a:solidFill>
                <a:schemeClr val="accent5"/>
              </a:solidFill>
            </a:endParaRPr>
          </a:p>
          <a:p>
            <a:r>
              <a:rPr lang="bg-BG" dirty="0"/>
              <a:t>Файлове, споделени с Вас.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009290"/>
            <a:ext cx="11205221" cy="5520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2" y="2251990"/>
            <a:ext cx="1285811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7322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chemeClr val="accent5"/>
                </a:solidFill>
              </a:rPr>
              <a:t>Сигурен достъп до различни услуги и данни от всякакви устройства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4" y="0"/>
            <a:ext cx="10404988" cy="62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Качване на файлове в </a:t>
            </a:r>
            <a:r>
              <a:rPr lang="en-US" sz="2800" b="1" dirty="0">
                <a:solidFill>
                  <a:schemeClr val="accent5"/>
                </a:solidFill>
              </a:rPr>
              <a:t>OneDrive</a:t>
            </a:r>
            <a:endParaRPr lang="bg-BG" sz="2800" b="1" dirty="0">
              <a:solidFill>
                <a:schemeClr val="accent5"/>
              </a:solidFill>
            </a:endParaRPr>
          </a:p>
          <a:p>
            <a:r>
              <a:rPr lang="bg-BG" dirty="0"/>
              <a:t>Щракнете „Качване“ и изберете файловете от Вашия компютър.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24" y="1156260"/>
            <a:ext cx="8620006" cy="4992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33800" y="1472018"/>
            <a:ext cx="736600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Създаване на папка</a:t>
            </a:r>
          </a:p>
          <a:p>
            <a:r>
              <a:rPr lang="bg-BG" dirty="0"/>
              <a:t>Щракнете „Създавай“, после „Папка“ и въведете име на новата папка.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24" y="1156260"/>
            <a:ext cx="8620005" cy="499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905659" y="1468343"/>
            <a:ext cx="903643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Създаване на документ на </a:t>
            </a:r>
            <a:r>
              <a:rPr lang="en-US" sz="2800" b="1" dirty="0">
                <a:solidFill>
                  <a:schemeClr val="accent5"/>
                </a:solidFill>
              </a:rPr>
              <a:t>Word</a:t>
            </a:r>
            <a:endParaRPr lang="bg-BG" sz="2800" b="1" dirty="0">
              <a:solidFill>
                <a:schemeClr val="accent5"/>
              </a:solidFill>
            </a:endParaRPr>
          </a:p>
          <a:p>
            <a:r>
              <a:rPr lang="bg-BG" dirty="0"/>
              <a:t>Щракнете „Създавай“, после „Документ на </a:t>
            </a:r>
            <a:r>
              <a:rPr lang="en-US" dirty="0"/>
              <a:t>Word</a:t>
            </a:r>
            <a:r>
              <a:rPr lang="bg-BG" dirty="0"/>
              <a:t>“</a:t>
            </a:r>
            <a:r>
              <a:rPr lang="en-US" dirty="0"/>
              <a:t>. </a:t>
            </a:r>
            <a:r>
              <a:rPr lang="bg-BG" dirty="0"/>
              <a:t>Отваря се </a:t>
            </a:r>
            <a:r>
              <a:rPr lang="en-US" dirty="0"/>
              <a:t>Word Online</a:t>
            </a:r>
            <a:r>
              <a:rPr lang="bg-BG" dirty="0"/>
              <a:t>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4" y="1037727"/>
            <a:ext cx="8620005" cy="499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81193" y="1942478"/>
            <a:ext cx="1463140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86" y="2785533"/>
            <a:ext cx="6056607" cy="3933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7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Създаване на документ на </a:t>
            </a:r>
            <a:r>
              <a:rPr lang="en-US" sz="2800" b="1" dirty="0">
                <a:solidFill>
                  <a:schemeClr val="accent5"/>
                </a:solidFill>
              </a:rPr>
              <a:t>Excel</a:t>
            </a:r>
            <a:endParaRPr lang="bg-BG" sz="2800" b="1" dirty="0">
              <a:solidFill>
                <a:schemeClr val="accent5"/>
              </a:solidFill>
            </a:endParaRPr>
          </a:p>
          <a:p>
            <a:r>
              <a:rPr lang="bg-BG" dirty="0"/>
              <a:t>Щракнете „Създавай“, после „Работна книга на </a:t>
            </a:r>
            <a:r>
              <a:rPr lang="en-US" dirty="0"/>
              <a:t>Excel</a:t>
            </a:r>
            <a:r>
              <a:rPr lang="bg-BG" dirty="0"/>
              <a:t>“</a:t>
            </a:r>
            <a:r>
              <a:rPr lang="en-US" dirty="0"/>
              <a:t>. </a:t>
            </a:r>
            <a:r>
              <a:rPr lang="bg-BG" dirty="0"/>
              <a:t>Отваря се </a:t>
            </a:r>
            <a:r>
              <a:rPr lang="en-US" dirty="0"/>
              <a:t>Excel Online</a:t>
            </a:r>
            <a:r>
              <a:rPr lang="bg-BG" dirty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4" y="1037727"/>
            <a:ext cx="8620005" cy="4992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81193" y="2204945"/>
            <a:ext cx="1463140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86" y="2785533"/>
            <a:ext cx="6056606" cy="3933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3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Създаване на документ на </a:t>
            </a:r>
            <a:r>
              <a:rPr lang="en-US" sz="2800" b="1" dirty="0">
                <a:solidFill>
                  <a:schemeClr val="accent5"/>
                </a:solidFill>
              </a:rPr>
              <a:t>PowerPoint</a:t>
            </a:r>
            <a:endParaRPr lang="bg-BG" sz="2800" b="1" dirty="0">
              <a:solidFill>
                <a:schemeClr val="accent5"/>
              </a:solidFill>
            </a:endParaRPr>
          </a:p>
          <a:p>
            <a:r>
              <a:rPr lang="bg-BG" dirty="0"/>
              <a:t>Щракнете „Създавай“, после „Презентация на </a:t>
            </a:r>
            <a:r>
              <a:rPr lang="en-US" dirty="0"/>
              <a:t>PowerPoint</a:t>
            </a:r>
            <a:r>
              <a:rPr lang="bg-BG" dirty="0"/>
              <a:t>“</a:t>
            </a:r>
            <a:r>
              <a:rPr lang="en-US" dirty="0"/>
              <a:t>. </a:t>
            </a:r>
            <a:r>
              <a:rPr lang="bg-BG" dirty="0"/>
              <a:t>Отваря се </a:t>
            </a:r>
            <a:r>
              <a:rPr lang="en-US" dirty="0"/>
              <a:t>PowerPoint Online</a:t>
            </a:r>
            <a:r>
              <a:rPr lang="bg-BG" dirty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4" y="1037727"/>
            <a:ext cx="8620005" cy="4992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81193" y="2467411"/>
            <a:ext cx="1463140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86" y="2785533"/>
            <a:ext cx="6056606" cy="393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0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Създаване на Бележник</a:t>
            </a:r>
          </a:p>
          <a:p>
            <a:r>
              <a:rPr lang="bg-BG" dirty="0"/>
              <a:t>Щракнете „Създаване“, после „Бележник на </a:t>
            </a:r>
            <a:r>
              <a:rPr lang="en-US" dirty="0"/>
              <a:t>OneNote</a:t>
            </a:r>
            <a:r>
              <a:rPr lang="bg-BG" dirty="0"/>
              <a:t>“</a:t>
            </a:r>
            <a:r>
              <a:rPr lang="en-US" dirty="0"/>
              <a:t>. </a:t>
            </a:r>
            <a:r>
              <a:rPr lang="bg-BG" dirty="0"/>
              <a:t>Отваря се </a:t>
            </a:r>
            <a:r>
              <a:rPr lang="en-US" dirty="0"/>
              <a:t>OneNote Online</a:t>
            </a:r>
            <a:r>
              <a:rPr lang="bg-BG" dirty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4" y="1037727"/>
            <a:ext cx="8620005" cy="4992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81193" y="2729879"/>
            <a:ext cx="1463140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87" y="2785533"/>
            <a:ext cx="6056604" cy="393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9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ЗА ТЕСТОВЕ - онлайн система за бързо изпитване и получаване на обратна връзка чрез тестове и анкети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3600" dirty="0"/>
              <a:t>възможност за създаване на онлайн тестове и анкети за минути</a:t>
            </a:r>
          </a:p>
          <a:p>
            <a:r>
              <a:rPr lang="bg-BG" sz="3600" dirty="0"/>
              <a:t>изпращане на тестовете и анкетите до всички или до определени хора</a:t>
            </a:r>
          </a:p>
          <a:p>
            <a:r>
              <a:rPr lang="bg-BG" sz="3600" dirty="0"/>
              <a:t>възможност за преглед и решаване на тест онлайн през компютър и през мобилно устройство</a:t>
            </a:r>
          </a:p>
          <a:p>
            <a:r>
              <a:rPr lang="bg-BG" sz="3600" dirty="0"/>
              <a:t>получаване на резултатите в реално време</a:t>
            </a:r>
          </a:p>
        </p:txBody>
      </p:sp>
    </p:spTree>
    <p:extLst>
      <p:ext uri="{BB962C8B-B14F-4D97-AF65-F5344CB8AC3E}">
        <p14:creationId xmlns:p14="http://schemas.microsoft.com/office/powerpoint/2010/main" val="1736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Тестове и анкети</a:t>
            </a:r>
            <a:endParaRPr lang="bg-BG" sz="2400" b="1" dirty="0">
              <a:solidFill>
                <a:schemeClr val="accent5"/>
              </a:solidFill>
            </a:endParaRPr>
          </a:p>
          <a:p>
            <a:r>
              <a:rPr lang="bg-BG" dirty="0"/>
              <a:t>Създаване на онлайн тест.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009290"/>
            <a:ext cx="11205221" cy="5520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7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Тестове и анкети</a:t>
            </a:r>
            <a:endParaRPr lang="bg-BG" sz="2400" b="1" dirty="0">
              <a:solidFill>
                <a:schemeClr val="accent5"/>
              </a:solidFill>
            </a:endParaRPr>
          </a:p>
          <a:p>
            <a:r>
              <a:rPr lang="bg-BG" dirty="0"/>
              <a:t>Визуализиране на онлайн тест.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009290"/>
            <a:ext cx="11205221" cy="5520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4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0515600" cy="549275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Примерни тестове</a:t>
            </a:r>
          </a:p>
        </p:txBody>
      </p:sp>
      <p:pic>
        <p:nvPicPr>
          <p:cNvPr id="11" name="Content Placeholder 10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0" y="1337550"/>
            <a:ext cx="2106891" cy="2340097"/>
          </a:xfrm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81" y="1332291"/>
            <a:ext cx="2106891" cy="2357136"/>
          </a:xfrm>
          <a:prstGeom prst="rect">
            <a:avLst/>
          </a:prstGeom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69" y="1332077"/>
            <a:ext cx="2106891" cy="2357136"/>
          </a:xfrm>
          <a:prstGeom prst="rect">
            <a:avLst/>
          </a:prstGeom>
        </p:spPr>
      </p:pic>
      <p:pic>
        <p:nvPicPr>
          <p:cNvPr id="5" name="Picture 4" descr="A picture containing indoor, black, piece, white&#10;&#10;Description automatically generated">
            <a:extLst>
              <a:ext uri="{FF2B5EF4-FFF2-40B4-BE49-F238E27FC236}">
                <a16:creationId xmlns:a16="http://schemas.microsoft.com/office/drawing/2014/main" id="{B5719B5E-CDE5-49B6-8A1A-F14E82A0B6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0" y="3973422"/>
            <a:ext cx="2106891" cy="210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AF81DB-AC71-4437-B420-F55D1EABFF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3381" y="3973422"/>
            <a:ext cx="2106891" cy="2106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FD409F-12F8-46F1-A526-754EAF8219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5469" y="3969337"/>
            <a:ext cx="2106891" cy="21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025347" y="2856827"/>
            <a:ext cx="1205686" cy="250588"/>
            <a:chOff x="3166018" y="2305212"/>
            <a:chExt cx="1205686" cy="250588"/>
          </a:xfrm>
          <a:solidFill>
            <a:srgbClr val="FFC000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461395C8-694B-4F79-A77F-A13942129C37}"/>
                </a:ext>
              </a:extLst>
            </p:cNvPr>
            <p:cNvSpPr/>
            <p:nvPr/>
          </p:nvSpPr>
          <p:spPr>
            <a:xfrm rot="16200000">
              <a:off x="3872519" y="1931320"/>
              <a:ext cx="0" cy="998371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96B66A58-2950-4CD9-81F4-E88C3C9A14F2}"/>
                </a:ext>
              </a:extLst>
            </p:cNvPr>
            <p:cNvSpPr/>
            <p:nvPr/>
          </p:nvSpPr>
          <p:spPr>
            <a:xfrm rot="16200000">
              <a:off x="3148736" y="2322494"/>
              <a:ext cx="250588" cy="21602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13">
            <a:extLst>
              <a:ext uri="{FF2B5EF4-FFF2-40B4-BE49-F238E27FC236}">
                <a16:creationId xmlns:a16="http://schemas.microsoft.com/office/drawing/2014/main" id="{A53A2643-7EC1-46AD-B438-45EA3A22CDB0}"/>
              </a:ext>
            </a:extLst>
          </p:cNvPr>
          <p:cNvSpPr/>
          <p:nvPr/>
        </p:nvSpPr>
        <p:spPr>
          <a:xfrm>
            <a:off x="5582637" y="4573408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83E70FFE-8442-477F-A9D2-02D336019CA4}"/>
              </a:ext>
            </a:extLst>
          </p:cNvPr>
          <p:cNvSpPr/>
          <p:nvPr/>
        </p:nvSpPr>
        <p:spPr>
          <a:xfrm>
            <a:off x="8837794" y="2594894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35F3AFD3-3E23-4D4E-8707-DB3A3DB5548C}"/>
              </a:ext>
            </a:extLst>
          </p:cNvPr>
          <p:cNvSpPr/>
          <p:nvPr/>
        </p:nvSpPr>
        <p:spPr>
          <a:xfrm>
            <a:off x="2230667" y="2581372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26B1E-732A-487E-AFC5-B369EE2FB023}"/>
              </a:ext>
            </a:extLst>
          </p:cNvPr>
          <p:cNvSpPr txBox="1"/>
          <p:nvPr/>
        </p:nvSpPr>
        <p:spPr>
          <a:xfrm>
            <a:off x="5301863" y="2729328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Microsoft 365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68466211-972E-404A-96D0-5E6A907247F7}"/>
              </a:ext>
            </a:extLst>
          </p:cNvPr>
          <p:cNvSpPr>
            <a:spLocks noChangeAspect="1"/>
          </p:cNvSpPr>
          <p:nvPr/>
        </p:nvSpPr>
        <p:spPr>
          <a:xfrm>
            <a:off x="5782165" y="4697537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191455-0709-4027-8606-57437B14FBF5}"/>
              </a:ext>
            </a:extLst>
          </p:cNvPr>
          <p:cNvSpPr txBox="1"/>
          <p:nvPr/>
        </p:nvSpPr>
        <p:spPr>
          <a:xfrm>
            <a:off x="5403641" y="5383929"/>
            <a:ext cx="121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Security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63F55D-C6E8-4E01-A34D-E160A1AD3A04}"/>
              </a:ext>
            </a:extLst>
          </p:cNvPr>
          <p:cNvSpPr txBox="1"/>
          <p:nvPr/>
        </p:nvSpPr>
        <p:spPr>
          <a:xfrm>
            <a:off x="9626205" y="2837049"/>
            <a:ext cx="180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Windows 10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6A141B-65F1-4467-B395-6244924F5A8F}"/>
              </a:ext>
            </a:extLst>
          </p:cNvPr>
          <p:cNvSpPr txBox="1"/>
          <p:nvPr/>
        </p:nvSpPr>
        <p:spPr>
          <a:xfrm>
            <a:off x="735905" y="2671236"/>
            <a:ext cx="150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Office 365</a:t>
            </a:r>
          </a:p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ProPlus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10800000">
            <a:off x="7632894" y="2873320"/>
            <a:ext cx="1205686" cy="250588"/>
            <a:chOff x="3166018" y="2305212"/>
            <a:chExt cx="1205686" cy="250588"/>
          </a:xfrm>
          <a:solidFill>
            <a:srgbClr val="FFC000"/>
          </a:solidFill>
        </p:grpSpPr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461395C8-694B-4F79-A77F-A13942129C37}"/>
                </a:ext>
              </a:extLst>
            </p:cNvPr>
            <p:cNvSpPr/>
            <p:nvPr/>
          </p:nvSpPr>
          <p:spPr>
            <a:xfrm rot="16200000">
              <a:off x="3872519" y="1931320"/>
              <a:ext cx="0" cy="998371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Isosceles Triangle 14">
              <a:extLst>
                <a:ext uri="{FF2B5EF4-FFF2-40B4-BE49-F238E27FC236}">
                  <a16:creationId xmlns:a16="http://schemas.microsoft.com/office/drawing/2014/main" id="{96B66A58-2950-4CD9-81F4-E88C3C9A14F2}"/>
                </a:ext>
              </a:extLst>
            </p:cNvPr>
            <p:cNvSpPr/>
            <p:nvPr/>
          </p:nvSpPr>
          <p:spPr>
            <a:xfrm rot="16200000">
              <a:off x="3148736" y="2322494"/>
              <a:ext cx="250588" cy="21602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16200000">
            <a:off x="5584257" y="4074319"/>
            <a:ext cx="747314" cy="250588"/>
            <a:chOff x="3166018" y="2305212"/>
            <a:chExt cx="747314" cy="250588"/>
          </a:xfrm>
          <a:solidFill>
            <a:srgbClr val="FFC000"/>
          </a:solidFill>
        </p:grpSpPr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461395C8-694B-4F79-A77F-A13942129C37}"/>
                </a:ext>
              </a:extLst>
            </p:cNvPr>
            <p:cNvSpPr/>
            <p:nvPr/>
          </p:nvSpPr>
          <p:spPr>
            <a:xfrm rot="16200000">
              <a:off x="3643332" y="2160507"/>
              <a:ext cx="0" cy="540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Isosceles Triangle 14">
              <a:extLst>
                <a:ext uri="{FF2B5EF4-FFF2-40B4-BE49-F238E27FC236}">
                  <a16:creationId xmlns:a16="http://schemas.microsoft.com/office/drawing/2014/main" id="{96B66A58-2950-4CD9-81F4-E88C3C9A14F2}"/>
                </a:ext>
              </a:extLst>
            </p:cNvPr>
            <p:cNvSpPr/>
            <p:nvPr/>
          </p:nvSpPr>
          <p:spPr>
            <a:xfrm rot="16200000">
              <a:off x="3148736" y="2322494"/>
              <a:ext cx="250588" cy="21602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937651" y="923110"/>
            <a:ext cx="3985247" cy="290387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191455-0709-4027-8606-57437B14FBF5}"/>
              </a:ext>
            </a:extLst>
          </p:cNvPr>
          <p:cNvSpPr txBox="1"/>
          <p:nvPr/>
        </p:nvSpPr>
        <p:spPr>
          <a:xfrm>
            <a:off x="4523859" y="1119185"/>
            <a:ext cx="2812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Microsoft 365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38" y="2660148"/>
            <a:ext cx="1113250" cy="62620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0083" y="2729328"/>
            <a:ext cx="504619" cy="5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6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Преглед и анализ на резултати от тестове и анкети</a:t>
            </a:r>
            <a:endParaRPr lang="bg-BG" sz="2400" b="1" dirty="0">
              <a:solidFill>
                <a:schemeClr val="accent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7" y="1009290"/>
            <a:ext cx="11182470" cy="5520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2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SWAY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bg-BG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интерактивно електронно учебно съдържание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1479"/>
          </a:xfrm>
        </p:spPr>
        <p:txBody>
          <a:bodyPr>
            <a:noAutofit/>
          </a:bodyPr>
          <a:lstStyle/>
          <a:p>
            <a:pPr lvl="0"/>
            <a:r>
              <a:rPr lang="hu-HU" sz="3200" dirty="0"/>
              <a:t>онлайн създаване на интерактивни отчети, доклади, презентации</a:t>
            </a:r>
            <a:endParaRPr lang="bg-BG" sz="3200" dirty="0"/>
          </a:p>
          <a:p>
            <a:pPr lvl="0"/>
            <a:r>
              <a:rPr lang="hu-HU" sz="3200" dirty="0"/>
              <a:t>импортиране на готово, разработено съдържание в Sway и трансформирането му във вид за онлайн представяне</a:t>
            </a:r>
            <a:endParaRPr lang="bg-BG" sz="3200" dirty="0"/>
          </a:p>
          <a:p>
            <a:pPr lvl="0"/>
            <a:r>
              <a:rPr lang="hu-HU" sz="3200" dirty="0"/>
              <a:t>вмъкване на различни елементи в Sway – текстове, изображения, клипове, вграждане</a:t>
            </a:r>
            <a:endParaRPr lang="bg-BG" sz="3200" dirty="0"/>
          </a:p>
          <a:p>
            <a:pPr lvl="0"/>
            <a:r>
              <a:rPr lang="hu-HU" sz="3200" dirty="0"/>
              <a:t>споделяне на интерактивната презентация</a:t>
            </a:r>
            <a:endParaRPr lang="bg-BG" sz="3200" dirty="0"/>
          </a:p>
          <a:p>
            <a:pPr lvl="0"/>
            <a:r>
              <a:rPr lang="hu-HU" sz="3200" dirty="0"/>
              <a:t>представяне на интерактивни отчети, доклади, презентации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810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Sway</a:t>
            </a:r>
            <a:endParaRPr lang="bg-BG" sz="2400" b="1" dirty="0">
              <a:solidFill>
                <a:schemeClr val="accent5"/>
              </a:solidFill>
            </a:endParaRPr>
          </a:p>
          <a:p>
            <a:r>
              <a:rPr lang="bg-BG" dirty="0"/>
              <a:t>Създаване на интерактивно онлайн съдържание.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009290"/>
            <a:ext cx="11205221" cy="5520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5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Sway</a:t>
            </a:r>
            <a:endParaRPr lang="bg-BG" sz="2400" b="1" dirty="0">
              <a:solidFill>
                <a:schemeClr val="accent5"/>
              </a:solidFill>
            </a:endParaRPr>
          </a:p>
          <a:p>
            <a:r>
              <a:rPr lang="bg-BG" dirty="0"/>
              <a:t>Визуализиране на  интерактивното онлайн съдържание.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009290"/>
            <a:ext cx="11205221" cy="5520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8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Примери за интерактивно учебно онлайн съдържание </a:t>
            </a:r>
            <a:endParaRPr lang="bg-BG" sz="2400" b="1"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37AC1-87C1-4D97-8742-DBB048EBCD20}"/>
              </a:ext>
            </a:extLst>
          </p:cNvPr>
          <p:cNvSpPr txBox="1"/>
          <p:nvPr/>
        </p:nvSpPr>
        <p:spPr>
          <a:xfrm>
            <a:off x="327986" y="1228614"/>
            <a:ext cx="118640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/>
              <a:t>Ролята</a:t>
            </a:r>
            <a:r>
              <a:rPr lang="ru-RU" sz="4000" dirty="0"/>
              <a:t> на </a:t>
            </a:r>
            <a:r>
              <a:rPr lang="ru-RU" sz="4000" dirty="0" err="1"/>
              <a:t>човека</a:t>
            </a:r>
            <a:r>
              <a:rPr lang="ru-RU" sz="4000" dirty="0"/>
              <a:t> за </a:t>
            </a:r>
            <a:r>
              <a:rPr lang="ru-RU" sz="4000" dirty="0" err="1"/>
              <a:t>равновесието</a:t>
            </a:r>
            <a:r>
              <a:rPr lang="ru-RU" sz="4000" dirty="0"/>
              <a:t>  в </a:t>
            </a:r>
            <a:r>
              <a:rPr lang="ru-RU" sz="4000" dirty="0" err="1"/>
              <a:t>природата</a:t>
            </a:r>
            <a:r>
              <a:rPr lang="bg-BG" sz="4000" dirty="0"/>
              <a:t>:</a:t>
            </a:r>
          </a:p>
          <a:p>
            <a:r>
              <a:rPr lang="en-US" sz="4000" dirty="0">
                <a:hlinkClick r:id="rId2"/>
              </a:rPr>
              <a:t>https://sway.office.com/kQ8QvJ9EI1QAVfkh</a:t>
            </a:r>
            <a:endParaRPr lang="bg-BG" sz="4000" dirty="0"/>
          </a:p>
          <a:p>
            <a:endParaRPr lang="bg-BG" sz="4000" dirty="0"/>
          </a:p>
          <a:p>
            <a:r>
              <a:rPr lang="bg-BG" sz="4000" dirty="0" err="1"/>
              <a:t>Фотоелектричен</a:t>
            </a:r>
            <a:r>
              <a:rPr lang="bg-BG" sz="4000" dirty="0"/>
              <a:t> ефект:</a:t>
            </a:r>
          </a:p>
          <a:p>
            <a:r>
              <a:rPr lang="en-US" sz="4000" dirty="0">
                <a:hlinkClick r:id="rId3"/>
              </a:rPr>
              <a:t>https://sway.office.com/tGLnAnojGCRRShy1</a:t>
            </a:r>
            <a:endParaRPr lang="bg-BG" sz="4000" dirty="0"/>
          </a:p>
          <a:p>
            <a:endParaRPr lang="bg-BG" sz="4000" dirty="0"/>
          </a:p>
          <a:p>
            <a:r>
              <a:rPr lang="ru-RU" sz="4000" dirty="0" err="1"/>
              <a:t>Микроорганизми</a:t>
            </a:r>
            <a:r>
              <a:rPr lang="ru-RU" sz="4000" dirty="0"/>
              <a:t> и </a:t>
            </a:r>
            <a:r>
              <a:rPr lang="ru-RU" sz="4000" dirty="0" err="1"/>
              <a:t>значението</a:t>
            </a:r>
            <a:r>
              <a:rPr lang="ru-RU" sz="4000" dirty="0"/>
              <a:t> им за </a:t>
            </a:r>
            <a:r>
              <a:rPr lang="ru-RU" sz="4000" dirty="0" err="1"/>
              <a:t>човека</a:t>
            </a:r>
            <a:r>
              <a:rPr lang="ru-RU" sz="4000" dirty="0"/>
              <a:t>:</a:t>
            </a:r>
          </a:p>
          <a:p>
            <a:r>
              <a:rPr lang="en-US" sz="4000" dirty="0">
                <a:hlinkClick r:id="rId4"/>
              </a:rPr>
              <a:t>https://sway.office.com/fHh4lyaG16IQQeYz</a:t>
            </a:r>
            <a:endParaRPr lang="bg-BG" sz="4000" dirty="0"/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78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Пример за елементите в </a:t>
            </a:r>
            <a:r>
              <a:rPr lang="en-US" sz="2800" b="1" dirty="0">
                <a:solidFill>
                  <a:schemeClr val="accent5"/>
                </a:solidFill>
              </a:rPr>
              <a:t>Sway </a:t>
            </a:r>
            <a:endParaRPr lang="bg-BG" sz="2400" b="1"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37AC1-87C1-4D97-8742-DBB048EBCD20}"/>
              </a:ext>
            </a:extLst>
          </p:cNvPr>
          <p:cNvSpPr txBox="1"/>
          <p:nvPr/>
        </p:nvSpPr>
        <p:spPr>
          <a:xfrm>
            <a:off x="163993" y="971301"/>
            <a:ext cx="11864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https://sway.office.com/P84GF9U8LVoAFkhu</a:t>
            </a:r>
            <a:endParaRPr lang="bg-BG" sz="3600" dirty="0"/>
          </a:p>
          <a:p>
            <a:pPr algn="ctr"/>
            <a:endParaRPr lang="ru-RU" sz="3600" dirty="0"/>
          </a:p>
          <a:p>
            <a:pPr algn="ctr"/>
            <a:endParaRPr lang="bg-BG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997EC-F862-48F2-9697-A95CE7CEA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610" y="2074887"/>
            <a:ext cx="6770779" cy="445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34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 – </a:t>
            </a:r>
            <a:r>
              <a:rPr lang="bg-BG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модерна дигитална класна стая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950"/>
            <a:ext cx="10515600" cy="5390604"/>
          </a:xfrm>
        </p:spPr>
        <p:txBody>
          <a:bodyPr>
            <a:noAutofit/>
          </a:bodyPr>
          <a:lstStyle/>
          <a:p>
            <a:pPr lvl="0"/>
            <a:r>
              <a:rPr lang="bg-BG" sz="3200" dirty="0"/>
              <a:t>Създаване на множество класни стаи за различни цели и потребители</a:t>
            </a:r>
          </a:p>
          <a:p>
            <a:pPr lvl="0"/>
            <a:r>
              <a:rPr lang="bg-BG" sz="3200" dirty="0"/>
              <a:t>Онлайн чат в реално време</a:t>
            </a:r>
          </a:p>
          <a:p>
            <a:pPr lvl="0"/>
            <a:r>
              <a:rPr lang="bg-BG" sz="3200" dirty="0"/>
              <a:t>Споделяне на файлове</a:t>
            </a:r>
          </a:p>
          <a:p>
            <a:pPr lvl="0"/>
            <a:r>
              <a:rPr lang="bg-BG" sz="3200" dirty="0"/>
              <a:t>Създаване на нови</a:t>
            </a:r>
            <a:r>
              <a:rPr lang="en-US" sz="3200" dirty="0"/>
              <a:t> Word, Excel </a:t>
            </a:r>
            <a:r>
              <a:rPr lang="bg-BG" sz="3200" dirty="0"/>
              <a:t>и </a:t>
            </a:r>
            <a:r>
              <a:rPr lang="en-US" sz="3200" dirty="0"/>
              <a:t>PowerPoint</a:t>
            </a:r>
            <a:r>
              <a:rPr lang="bg-BG" sz="3200" dirty="0"/>
              <a:t> файлове</a:t>
            </a:r>
          </a:p>
          <a:p>
            <a:pPr lvl="0"/>
            <a:r>
              <a:rPr lang="bg-BG" sz="3200" dirty="0"/>
              <a:t>Едновременна работа по файлове от много потребители – членове на екипа</a:t>
            </a:r>
          </a:p>
          <a:p>
            <a:pPr lvl="0"/>
            <a:r>
              <a:rPr lang="bg-BG" sz="3200" dirty="0"/>
              <a:t>Онлайн събрание с лектор, който говори и показва в реално време</a:t>
            </a:r>
          </a:p>
          <a:p>
            <a:pPr lvl="0"/>
            <a:r>
              <a:rPr lang="bg-BG" sz="3200" dirty="0"/>
              <a:t>Участие на обучаемите в събранието в реално време</a:t>
            </a:r>
          </a:p>
          <a:p>
            <a:pPr lvl="0"/>
            <a:endParaRPr lang="bg-BG" sz="3200" dirty="0"/>
          </a:p>
          <a:p>
            <a:pPr lvl="0"/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0598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 – </a:t>
            </a:r>
            <a:r>
              <a:rPr lang="bg-BG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модерна дигитална класна стая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950"/>
            <a:ext cx="10515600" cy="53906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bg-BG" sz="3200" dirty="0"/>
          </a:p>
          <a:p>
            <a:pPr lvl="0"/>
            <a:endParaRPr lang="bg-BG" sz="32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A7588A-4E5C-41FB-927B-69497DD03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1166950"/>
            <a:ext cx="11045197" cy="553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6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OFFICE 2019</a:t>
            </a:r>
            <a:endParaRPr lang="bg-BG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950"/>
            <a:ext cx="10515600" cy="5390604"/>
          </a:xfrm>
        </p:spPr>
        <p:txBody>
          <a:bodyPr>
            <a:noAutofit/>
          </a:bodyPr>
          <a:lstStyle/>
          <a:p>
            <a:pPr lvl="0"/>
            <a:r>
              <a:rPr lang="bg-BG" dirty="0"/>
              <a:t>Инсталиране на настолната версия на офис пакет 2019 на до 5 </a:t>
            </a:r>
            <a:r>
              <a:rPr lang="bg-BG" dirty="0" smtClean="0"/>
              <a:t>устройства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bg-BG" dirty="0" smtClean="0"/>
              <a:t>компютър</a:t>
            </a:r>
            <a:r>
              <a:rPr lang="bg-BG" dirty="0"/>
              <a:t>, таблет, </a:t>
            </a:r>
            <a:r>
              <a:rPr lang="bg-BG" dirty="0" smtClean="0"/>
              <a:t>телефон</a:t>
            </a:r>
            <a:r>
              <a:rPr lang="en-US" dirty="0" smtClean="0"/>
              <a:t>).</a:t>
            </a:r>
            <a:endParaRPr lang="bg-BG" dirty="0"/>
          </a:p>
          <a:p>
            <a:r>
              <a:rPr lang="bg-BG" dirty="0"/>
              <a:t>Синхронизиране на онлайн и офлайн версиите</a:t>
            </a:r>
            <a:r>
              <a:rPr lang="en-US" dirty="0"/>
              <a:t>.</a:t>
            </a:r>
            <a:endParaRPr lang="bg-BG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7588A-4E5C-41FB-927B-69497DD03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26" y="2639818"/>
            <a:ext cx="6819610" cy="3991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" y="3008476"/>
            <a:ext cx="4015740" cy="3253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10</a:t>
            </a:r>
            <a:endParaRPr lang="bg-BG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950"/>
            <a:ext cx="10515600" cy="5390604"/>
          </a:xfrm>
        </p:spPr>
        <p:txBody>
          <a:bodyPr>
            <a:noAutofit/>
          </a:bodyPr>
          <a:lstStyle/>
          <a:p>
            <a:pPr lvl="0"/>
            <a:r>
              <a:rPr lang="bg-BG" dirty="0"/>
              <a:t>И</a:t>
            </a:r>
            <a:r>
              <a:rPr lang="bg-BG" dirty="0" smtClean="0"/>
              <a:t>нсталиране </a:t>
            </a:r>
            <a:r>
              <a:rPr lang="bg-BG" dirty="0"/>
              <a:t>на операционна система Windows 10 </a:t>
            </a:r>
            <a:r>
              <a:rPr lang="bg-BG" dirty="0" smtClean="0"/>
              <a:t>Education на до 2 устройства</a:t>
            </a:r>
            <a:r>
              <a:rPr lang="en-US" dirty="0" smtClean="0"/>
              <a:t>.</a:t>
            </a:r>
            <a:endParaRPr lang="bg-BG" dirty="0"/>
          </a:p>
          <a:p>
            <a:r>
              <a:rPr lang="bg-BG" dirty="0" smtClean="0"/>
              <a:t>Надграждане </a:t>
            </a:r>
            <a:r>
              <a:rPr lang="bg-BG" dirty="0"/>
              <a:t>на съществуващ Windows</a:t>
            </a:r>
            <a:r>
              <a:rPr lang="en-US" dirty="0"/>
              <a:t>.</a:t>
            </a:r>
            <a:endParaRPr lang="bg-BG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9" y="3024484"/>
            <a:ext cx="4942332" cy="3294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61" y="2492513"/>
            <a:ext cx="7103279" cy="43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</a:rPr>
              <a:t>Microsoft 365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4" y="1251585"/>
            <a:ext cx="4022674" cy="297207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60131" y="1251585"/>
            <a:ext cx="4239163" cy="405257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4" y="4223658"/>
            <a:ext cx="2160000" cy="1440000"/>
          </a:xfrm>
          <a:prstGeom prst="rect">
            <a:avLst/>
          </a:prstGeom>
        </p:spPr>
      </p:pic>
      <p:pic>
        <p:nvPicPr>
          <p:cNvPr id="7" name="Picture 6" descr="A picture containing sky, LEGO, toy, indoor&#10;&#10;Description generated with very high confidenc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2" y="4223658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37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MINECRAFT</a:t>
            </a:r>
            <a:endParaRPr lang="bg-BG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950"/>
            <a:ext cx="10515600" cy="202430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Платформа </a:t>
            </a:r>
            <a:r>
              <a:rPr lang="ru-RU" dirty="0"/>
              <a:t>за </a:t>
            </a:r>
            <a:r>
              <a:rPr lang="ru-RU" dirty="0" smtClean="0"/>
              <a:t>обучение</a:t>
            </a:r>
            <a:r>
              <a:rPr lang="en-US" dirty="0" smtClean="0"/>
              <a:t> </a:t>
            </a:r>
            <a:r>
              <a:rPr lang="bg-BG" dirty="0" smtClean="0"/>
              <a:t>и програмиране</a:t>
            </a:r>
            <a:r>
              <a:rPr lang="ru-RU" dirty="0" smtClean="0"/>
              <a:t>, </a:t>
            </a:r>
            <a:r>
              <a:rPr lang="ru-RU" dirty="0"/>
              <a:t>базирана на игри.</a:t>
            </a:r>
          </a:p>
          <a:p>
            <a:pPr lvl="0"/>
            <a:r>
              <a:rPr lang="ru-RU" dirty="0" smtClean="0"/>
              <a:t>Насърчава </a:t>
            </a:r>
            <a:r>
              <a:rPr lang="ru-RU" dirty="0"/>
              <a:t>творчеството, сътрудничеството и решаването на проблеми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38" y="2609524"/>
            <a:ext cx="8476156" cy="41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4" y="1007305"/>
            <a:ext cx="11341312" cy="5587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C8D4C-3E42-4062-AE28-21A658B5DA75}"/>
              </a:ext>
            </a:extLst>
          </p:cNvPr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Табло</a:t>
            </a:r>
          </a:p>
          <a:p>
            <a:r>
              <a:rPr lang="bg-BG" dirty="0"/>
              <a:t>За достъп по </a:t>
            </a:r>
            <a:r>
              <a:rPr lang="en-US" dirty="0"/>
              <a:t>Microsoft </a:t>
            </a:r>
            <a:r>
              <a:rPr lang="bg-BG" dirty="0"/>
              <a:t>365 използвайте адрес </a:t>
            </a:r>
            <a:r>
              <a:rPr lang="en-US" dirty="0">
                <a:hlinkClick r:id="rId3"/>
              </a:rPr>
              <a:t>https://portal.office.com</a:t>
            </a:r>
            <a:r>
              <a:rPr lang="bg-BG" dirty="0"/>
              <a:t> и се впишете с потребителско име и парола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6" y="58256"/>
            <a:ext cx="118640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5"/>
                </a:solidFill>
              </a:rPr>
              <a:t>Бутон за приложения</a:t>
            </a:r>
          </a:p>
          <a:p>
            <a:r>
              <a:rPr lang="bg-BG" dirty="0"/>
              <a:t>Чрез този бутон достъпвате всички услуги, които се предоставят към Вашия акаунт.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3" y="1065507"/>
            <a:ext cx="11108631" cy="547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11355" y="1048255"/>
            <a:ext cx="387277" cy="3570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 КОМУНИКАЦИЯ В УЧИЛИЩЕ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4000" dirty="0"/>
              <a:t>училищна поща</a:t>
            </a:r>
            <a:endParaRPr lang="bg-BG" sz="4000" dirty="0"/>
          </a:p>
          <a:p>
            <a:pPr lvl="0"/>
            <a:r>
              <a:rPr lang="hu-HU" sz="4000" dirty="0"/>
              <a:t>календар – записване на ангажименти, събития, срещи; споделяне на календар</a:t>
            </a:r>
            <a:endParaRPr lang="bg-BG" sz="4000" dirty="0"/>
          </a:p>
          <a:p>
            <a:pPr lvl="0"/>
            <a:r>
              <a:rPr lang="hu-HU" sz="4000" dirty="0"/>
              <a:t>поставяне на задачи и проследяване на изпълнението им</a:t>
            </a:r>
            <a:endParaRPr lang="bg-BG" sz="4000" dirty="0"/>
          </a:p>
          <a:p>
            <a:pPr lvl="0"/>
            <a:r>
              <a:rPr lang="hu-HU" sz="4000" dirty="0"/>
              <a:t>създаване на списък с контакти и групи от контакти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215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0549"/>
            <a:ext cx="9144000" cy="2387600"/>
          </a:xfrm>
        </p:spPr>
        <p:txBody>
          <a:bodyPr>
            <a:normAutofit/>
          </a:bodyPr>
          <a:lstStyle/>
          <a:p>
            <a:r>
              <a:rPr lang="bg-BG" sz="8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Електронна поща</a:t>
            </a:r>
            <a:endParaRPr lang="en-US" sz="8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8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7" y="510917"/>
            <a:ext cx="11341310" cy="5587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9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25d4f278e831563f74f2e0a1c1293c6073fca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70F743C5D4AD469EE68412EC93B7F3" ma:contentTypeVersion="2" ma:contentTypeDescription="Създаване на нов документ" ma:contentTypeScope="" ma:versionID="d4c7b53da3db2857f2498becb931c4c6">
  <xsd:schema xmlns:xsd="http://www.w3.org/2001/XMLSchema" xmlns:xs="http://www.w3.org/2001/XMLSchema" xmlns:p="http://schemas.microsoft.com/office/2006/metadata/properties" xmlns:ns2="0923ebe8-e4cf-4ce6-a93d-3728a77b043f" targetNamespace="http://schemas.microsoft.com/office/2006/metadata/properties" ma:root="true" ma:fieldsID="91d574a705e046d5c13f8555eafb5e52" ns2:_="">
    <xsd:import namespace="0923ebe8-e4cf-4ce6-a93d-3728a77b04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3ebe8-e4cf-4ce6-a93d-3728a77b0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7241DC-C118-4D0B-A6AD-524E7722393C}"/>
</file>

<file path=customXml/itemProps2.xml><?xml version="1.0" encoding="utf-8"?>
<ds:datastoreItem xmlns:ds="http://schemas.openxmlformats.org/officeDocument/2006/customXml" ds:itemID="{4745BA49-F48B-4CC1-AC3D-990943E1BC36}"/>
</file>

<file path=customXml/itemProps3.xml><?xml version="1.0" encoding="utf-8"?>
<ds:datastoreItem xmlns:ds="http://schemas.openxmlformats.org/officeDocument/2006/customXml" ds:itemID="{40F2847D-BDC3-4218-8351-3BBFAA17AA8B}"/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713</Words>
  <Application>Microsoft Office PowerPoint</Application>
  <PresentationFormat>Widescreen</PresentationFormat>
  <Paragraphs>105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맑은 고딕</vt:lpstr>
      <vt:lpstr>Arial</vt:lpstr>
      <vt:lpstr>Calibri</vt:lpstr>
      <vt:lpstr>Calibri Light</vt:lpstr>
      <vt:lpstr>FZShuTi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ОНЛАЙН КОМУНИКАЦИЯ В УЧИЛИЩЕ</vt:lpstr>
      <vt:lpstr>Електронна поща</vt:lpstr>
      <vt:lpstr>PowerPoint Presentation</vt:lpstr>
      <vt:lpstr>ОНЛАЙН ГРУПИ ПО КЛАСОВЕ И ПО ИНТЕРЕСИ</vt:lpstr>
      <vt:lpstr>ONEDRIVE – ОНЛАЙН ДИСК ЗА СЪХРАНЕНИЕ И СПОДЕЛЯНЕ НА ДОКУМЕНТИ</vt:lpstr>
      <vt:lpstr>MS OFFICE – Word Online, Excel Online, PowerPoint Online, OneNote Online</vt:lpstr>
      <vt:lpstr>OneDrive и Office онлайн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СИСТЕМА ЗА ТЕСТОВЕ - онлайн система за бързо изпитване и получаване на обратна връзка чрез тестове и анкети</vt:lpstr>
      <vt:lpstr>PowerPoint Presentation</vt:lpstr>
      <vt:lpstr>PowerPoint Presentation</vt:lpstr>
      <vt:lpstr>Примерни тестове</vt:lpstr>
      <vt:lpstr>PowerPoint Presentation</vt:lpstr>
      <vt:lpstr>SWAY – интерактивно електронно учебно съдържание</vt:lpstr>
      <vt:lpstr>PowerPoint Presentation</vt:lpstr>
      <vt:lpstr>PowerPoint Presentation</vt:lpstr>
      <vt:lpstr>PowerPoint Presentation</vt:lpstr>
      <vt:lpstr>PowerPoint Presentation</vt:lpstr>
      <vt:lpstr>TEAMS – модерна дигитална класна стая</vt:lpstr>
      <vt:lpstr>TEAMS – модерна дигитална класна стая</vt:lpstr>
      <vt:lpstr>MS OFFICE 2019</vt:lpstr>
      <vt:lpstr>WINDOWS 10</vt:lpstr>
      <vt:lpstr>MINECRAFT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hrisi2</dc:creator>
  <cp:lastModifiedBy>Hristina Dacheva</cp:lastModifiedBy>
  <cp:revision>61</cp:revision>
  <dcterms:created xsi:type="dcterms:W3CDTF">2016-12-12T12:50:29Z</dcterms:created>
  <dcterms:modified xsi:type="dcterms:W3CDTF">2020-02-04T12:18:08Z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2020-02-04T08:49:24Z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3551babe-6b53-447a-a0eb-0000eea32061</vt:lpwstr>
  </property>
  <property fmtid="{D5CDD505-2E9C-101B-9397-08002B2CF9AE}" pid="8" name="MSIP_Label_f42aa342-8706-4288-bd11-ebb85995028c_ContentBits">
    <vt:lpwstr>0</vt:lpwstr>
  </property>
  <property fmtid="{D5CDD505-2E9C-101B-9397-08002B2CF9AE}" pid="9" name="ContentTypeId">
    <vt:lpwstr>0x0101002F70F743C5D4AD469EE68412EC93B7F3</vt:lpwstr>
  </property>
</Properties>
</file>