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859" r:id="rId3"/>
    <p:sldId id="314" r:id="rId4"/>
    <p:sldId id="1089" r:id="rId5"/>
    <p:sldId id="1090" r:id="rId6"/>
    <p:sldId id="1091" r:id="rId7"/>
    <p:sldId id="1092" r:id="rId8"/>
    <p:sldId id="1086" r:id="rId9"/>
    <p:sldId id="1093" r:id="rId10"/>
    <p:sldId id="1094" r:id="rId11"/>
    <p:sldId id="1095" r:id="rId12"/>
    <p:sldId id="1096" r:id="rId13"/>
    <p:sldId id="1097" r:id="rId14"/>
    <p:sldId id="1087" r:id="rId15"/>
    <p:sldId id="1098" r:id="rId16"/>
    <p:sldId id="1099" r:id="rId17"/>
    <p:sldId id="1100" r:id="rId18"/>
    <p:sldId id="393" r:id="rId19"/>
    <p:sldId id="395" r:id="rId20"/>
    <p:sldId id="1064" r:id="rId21"/>
    <p:sldId id="7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523E9-FEB8-4025-8357-BB5354306F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68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0F87-0288-2D41-8DCD-D73271A53DCE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BDF1-64B5-D54F-A2CC-5B65528D021D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9C93-3B51-274D-A241-801FF8187FE1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5E9D-B6A2-F84B-8FD5-B57E9F5235D6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9B2-C2C9-7A48-AB6C-6255C9528D58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2331-2009-DD48-A160-873B7C975A3D}" type="datetime1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9DFB-71B4-FA40-8FCA-F80D57CC7774}" type="datetime1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0EF-FD0E-9C48-AA1D-1A337D3F1B99}" type="datetime1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ABB-0F83-464A-8B54-451F6234E1ED}" type="datetime1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CE06-3FD6-D844-B0E9-EC89769623D6}" type="datetime1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58DD-AEA5-CE4F-A4FB-FEF7E74A03FE}" type="datetime1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2A4D-BE4C-9545-AF3C-ACCB5C1AF4D9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4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11" Type="http://schemas.openxmlformats.org/officeDocument/2006/relationships/image" Target="../media/image53.emf"/><Relationship Id="rId5" Type="http://schemas.openxmlformats.org/officeDocument/2006/relationships/image" Target="../media/image49.jpeg"/><Relationship Id="rId10" Type="http://schemas.openxmlformats.org/officeDocument/2006/relationships/image" Target="../media/image52.emf"/><Relationship Id="rId4" Type="http://schemas.openxmlformats.org/officeDocument/2006/relationships/image" Target="../media/image47.png"/><Relationship Id="rId9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image" Target="../media/image14.tiff"/><Relationship Id="rId10" Type="http://schemas.openxmlformats.org/officeDocument/2006/relationships/image" Target="../media/image19.png"/><Relationship Id="rId4" Type="http://schemas.openxmlformats.org/officeDocument/2006/relationships/image" Target="../media/image13.tiff"/><Relationship Id="rId9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13</a:t>
            </a:r>
            <a:br>
              <a:rPr lang="en-US" sz="3600" dirty="0"/>
            </a:br>
            <a:r>
              <a:rPr lang="en-US" sz="3600" b="1" dirty="0"/>
              <a:t>Key Issues in Applying AI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Wrong expectations issue – Silver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4059-E9EE-2C43-BAD0-C88B8F3B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49" y="947203"/>
            <a:ext cx="9042671" cy="5225620"/>
          </a:xfrm>
          <a:prstGeom prst="rect">
            <a:avLst/>
          </a:prstGeom>
        </p:spPr>
      </p:pic>
      <p:pic>
        <p:nvPicPr>
          <p:cNvPr id="3074" name="Picture 2" descr="Superhero Icon 23554">
            <a:extLst>
              <a:ext uri="{FF2B5EF4-FFF2-40B4-BE49-F238E27FC236}">
                <a16:creationId xmlns:a16="http://schemas.microsoft.com/office/drawing/2014/main" id="{C66FE92A-CD63-B142-B5DD-C3F238DB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52" y="1679335"/>
            <a:ext cx="1437861" cy="1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6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Wrong expectations issue – GIGO 2.0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91912-8DEB-1B49-B6A2-964A7418444D}"/>
              </a:ext>
            </a:extLst>
          </p:cNvPr>
          <p:cNvSpPr txBox="1"/>
          <p:nvPr/>
        </p:nvSpPr>
        <p:spPr>
          <a:xfrm>
            <a:off x="2672080" y="1012108"/>
            <a:ext cx="610616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15000"/>
              </a:spcBef>
            </a:pPr>
            <a:r>
              <a:rPr lang="en-US" sz="2400" b="1" dirty="0"/>
              <a:t>GIGO 1.0 – Garbage-In-Garbage-Out</a:t>
            </a:r>
          </a:p>
          <a:p>
            <a:pPr lvl="1">
              <a:spcBef>
                <a:spcPct val="15000"/>
              </a:spcBef>
            </a:pPr>
            <a:r>
              <a:rPr lang="en-US" sz="2400" b="1" dirty="0"/>
              <a:t>GIGO 2.0 – Garbage-In-Gold-Out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F0A528-E912-094A-AD68-72814AFD6C57}"/>
              </a:ext>
            </a:extLst>
          </p:cNvPr>
          <p:cNvSpPr txBox="1">
            <a:spLocks/>
          </p:cNvSpPr>
          <p:nvPr/>
        </p:nvSpPr>
        <p:spPr>
          <a:xfrm>
            <a:off x="2791944" y="2165404"/>
            <a:ext cx="5686576" cy="739423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Stubborn illusion that low-quality data can be improved by sophisticated algorithms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E4FA5-6CFA-524B-BF8F-45DF110A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83" y="3591170"/>
            <a:ext cx="2502584" cy="16846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0F398EB-D7D7-F446-A772-9B65C2E8F761}"/>
              </a:ext>
            </a:extLst>
          </p:cNvPr>
          <p:cNvGrpSpPr/>
          <p:nvPr/>
        </p:nvGrpSpPr>
        <p:grpSpPr>
          <a:xfrm>
            <a:off x="4038600" y="3470087"/>
            <a:ext cx="3730871" cy="2725938"/>
            <a:chOff x="5594350" y="2362533"/>
            <a:chExt cx="5031351" cy="3418624"/>
          </a:xfrm>
        </p:grpSpPr>
        <p:pic>
          <p:nvPicPr>
            <p:cNvPr id="11" name="Picture 3" descr="harmony_tile_blue.jpg">
              <a:extLst>
                <a:ext uri="{FF2B5EF4-FFF2-40B4-BE49-F238E27FC236}">
                  <a16:creationId xmlns:a16="http://schemas.microsoft.com/office/drawing/2014/main" id="{D8E86F65-9460-BA44-8B8A-1469BA55B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3380" y="2586821"/>
              <a:ext cx="2735841" cy="319433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</p:spPr>
        </p:pic>
        <p:pic>
          <p:nvPicPr>
            <p:cNvPr id="12" name="Picture 176" descr="EC_logo_ex">
              <a:extLst>
                <a:ext uri="{FF2B5EF4-FFF2-40B4-BE49-F238E27FC236}">
                  <a16:creationId xmlns:a16="http://schemas.microsoft.com/office/drawing/2014/main" id="{CA66AB2C-7707-1846-A404-555715C9D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8563" y="2596724"/>
              <a:ext cx="550063" cy="90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08CA8D-A407-E641-8C93-F90895D8E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325" y="2362533"/>
              <a:ext cx="1269376" cy="12693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7D681C-4AD6-0443-B594-1652C763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016" y="3385581"/>
              <a:ext cx="1227993" cy="8156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B75FE5-6792-A84F-BBD8-57746D822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936" y="4029082"/>
              <a:ext cx="1114419" cy="11144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71AE1B-967D-B845-AEC5-2BD53E4AB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975" y="4986249"/>
              <a:ext cx="732445" cy="7324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963407-9615-9344-97B1-939F18353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215" y="4182580"/>
              <a:ext cx="660511" cy="6605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A7A7A3-9EC0-6A49-AB3D-24BACC42D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350" y="3526944"/>
              <a:ext cx="1003300" cy="50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C71BDF-585B-604D-A3CD-99C574CE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207" y="4944738"/>
              <a:ext cx="836419" cy="83641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DB9141B-72DE-414B-846F-C6A9FFECB5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465" y="3746612"/>
            <a:ext cx="2654300" cy="18796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943FE2D-1AFE-4C49-B2C6-167F18C42D86}"/>
              </a:ext>
            </a:extLst>
          </p:cNvPr>
          <p:cNvSpPr txBox="1">
            <a:spLocks/>
          </p:cNvSpPr>
          <p:nvPr/>
        </p:nvSpPr>
        <p:spPr>
          <a:xfrm>
            <a:off x="693904" y="3238672"/>
            <a:ext cx="288749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Bad data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7EB435-DB7A-634A-A407-94E61D4CCEB6}"/>
              </a:ext>
            </a:extLst>
          </p:cNvPr>
          <p:cNvSpPr txBox="1">
            <a:spLocks/>
          </p:cNvSpPr>
          <p:nvPr/>
        </p:nvSpPr>
        <p:spPr>
          <a:xfrm>
            <a:off x="8352269" y="3195327"/>
            <a:ext cx="288749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Bad models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8CFD674-4927-1C4D-8F54-AECC93D56863}"/>
              </a:ext>
            </a:extLst>
          </p:cNvPr>
          <p:cNvSpPr txBox="1">
            <a:spLocks/>
          </p:cNvSpPr>
          <p:nvPr/>
        </p:nvSpPr>
        <p:spPr>
          <a:xfrm>
            <a:off x="4292389" y="3177829"/>
            <a:ext cx="288749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Best algorithms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DC9D546-EFC3-E443-95FB-0BA7BFA918BA}"/>
              </a:ext>
            </a:extLst>
          </p:cNvPr>
          <p:cNvSpPr/>
          <p:nvPr/>
        </p:nvSpPr>
        <p:spPr>
          <a:xfrm>
            <a:off x="3388083" y="4482260"/>
            <a:ext cx="665429" cy="218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1AD46E-DECB-4242-A6C4-C143E04BF7DE}"/>
              </a:ext>
            </a:extLst>
          </p:cNvPr>
          <p:cNvSpPr/>
          <p:nvPr/>
        </p:nvSpPr>
        <p:spPr>
          <a:xfrm>
            <a:off x="7698036" y="4521230"/>
            <a:ext cx="665429" cy="218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6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Skepticism towards Applied AI issue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A0FD4-6D7D-504A-84EB-47231BDF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920868"/>
            <a:ext cx="9591040" cy="52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Resistance towards Applied AI issue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E2275-2478-2841-B92F-5FD494526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53" y="852988"/>
            <a:ext cx="8726371" cy="54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1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DFF92-B9BB-954F-9FEA-D29E6C62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" y="763676"/>
            <a:ext cx="10639313" cy="5509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27" y="3758262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96069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Understand AI technology risks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E1BF1-8879-BF42-9A6C-4494AA7EF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50" y="1113472"/>
            <a:ext cx="7043152" cy="5425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14684-4630-5E47-A5E0-DD898F279FC8}"/>
              </a:ext>
            </a:extLst>
          </p:cNvPr>
          <p:cNvSpPr txBox="1"/>
          <p:nvPr/>
        </p:nvSpPr>
        <p:spPr>
          <a:xfrm>
            <a:off x="8391632" y="1113472"/>
            <a:ext cx="248809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People are only willing to change and accept new technologies when the pain of their current situation outweighs the the perceived pain of trying something new. </a:t>
            </a:r>
          </a:p>
        </p:txBody>
      </p:sp>
    </p:spTree>
    <p:extLst>
      <p:ext uri="{BB962C8B-B14F-4D97-AF65-F5344CB8AC3E}">
        <p14:creationId xmlns:p14="http://schemas.microsoft.com/office/powerpoint/2010/main" val="410709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76" y="215367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Clarify return of investment on implementing AI in an organization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1DD0E-E5EF-6C45-BF17-515FDB89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50" y="763675"/>
            <a:ext cx="3136178" cy="1373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165A8F-19B0-9649-8EF2-7A67FA4D1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" y="2002993"/>
            <a:ext cx="5395644" cy="4053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9DA1F-2C81-934A-9E87-19C164F2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05" y="1894637"/>
            <a:ext cx="4411023" cy="41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Consolidate support for implementing AI in an organization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CDF4F-0A89-8341-A26D-134A7AC9E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6540" y="1187970"/>
            <a:ext cx="5839460" cy="45408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34799D-AE19-604A-AF10-A8CADB913239}"/>
              </a:ext>
            </a:extLst>
          </p:cNvPr>
          <p:cNvSpPr txBox="1">
            <a:spLocks/>
          </p:cNvSpPr>
          <p:nvPr/>
        </p:nvSpPr>
        <p:spPr>
          <a:xfrm>
            <a:off x="5580864" y="1511870"/>
            <a:ext cx="467057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Define potential demand for implementing AI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E2629A-BAB8-6C4D-9481-D104CBD49F79}"/>
              </a:ext>
            </a:extLst>
          </p:cNvPr>
          <p:cNvSpPr txBox="1">
            <a:spLocks/>
          </p:cNvSpPr>
          <p:nvPr/>
        </p:nvSpPr>
        <p:spPr>
          <a:xfrm>
            <a:off x="6096000" y="2381820"/>
            <a:ext cx="5801360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Discuss potential high-impact projects for implementing AI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41C3E-66C8-B845-A1AE-32476022FF18}"/>
              </a:ext>
            </a:extLst>
          </p:cNvPr>
          <p:cNvSpPr txBox="1">
            <a:spLocks/>
          </p:cNvSpPr>
          <p:nvPr/>
        </p:nvSpPr>
        <p:spPr>
          <a:xfrm>
            <a:off x="5296384" y="3265748"/>
            <a:ext cx="5971056" cy="580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Develop a convincing case to fund exploratory efforts for building AI capabilities in the organization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519AF7-3B7E-274F-BEAE-D9F2B02D2801}"/>
              </a:ext>
            </a:extLst>
          </p:cNvPr>
          <p:cNvSpPr txBox="1">
            <a:spLocks/>
          </p:cNvSpPr>
          <p:nvPr/>
        </p:nvSpPr>
        <p:spPr>
          <a:xfrm>
            <a:off x="5311624" y="4325182"/>
            <a:ext cx="672797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Discuss potential role of IT on supporting the deployed AI solutions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5F10D5-082C-7949-9801-655498B0B1FB}"/>
              </a:ext>
            </a:extLst>
          </p:cNvPr>
          <p:cNvSpPr txBox="1">
            <a:spLocks/>
          </p:cNvSpPr>
          <p:nvPr/>
        </p:nvSpPr>
        <p:spPr>
          <a:xfrm>
            <a:off x="5580864" y="5203091"/>
            <a:ext cx="467057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Market AI capabilities across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490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B58192F-7BB3-5945-B0BD-A3FD16CD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3F3-3D60-0C41-8E08-D6DF5807478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32F2D629-5E09-484C-997A-04D8D6C8F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altLang="en-US" sz="2400" dirty="0"/>
              <a:t>Effective marketing: message delivery techniques</a:t>
            </a:r>
          </a:p>
        </p:txBody>
      </p:sp>
      <p:graphicFrame>
        <p:nvGraphicFramePr>
          <p:cNvPr id="249863" name="Object 7">
            <a:extLst>
              <a:ext uri="{FF2B5EF4-FFF2-40B4-BE49-F238E27FC236}">
                <a16:creationId xmlns:a16="http://schemas.microsoft.com/office/drawing/2014/main" id="{BBE869AB-7244-5A41-99C1-E72B22E3CA2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524250" y="3424238"/>
          <a:ext cx="952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lip" r:id="rId3" imgW="635000" imgH="584200" progId="MS_ClipArt_Gallery.2">
                  <p:embed/>
                </p:oleObj>
              </mc:Choice>
              <mc:Fallback>
                <p:oleObj name="Clip" r:id="rId3" imgW="635000" imgH="584200" progId="MS_ClipArt_Gallery.2">
                  <p:embed/>
                  <p:pic>
                    <p:nvPicPr>
                      <p:cNvPr id="249863" name="Object 7">
                        <a:extLst>
                          <a:ext uri="{FF2B5EF4-FFF2-40B4-BE49-F238E27FC236}">
                            <a16:creationId xmlns:a16="http://schemas.microsoft.com/office/drawing/2014/main" id="{BBE869AB-7244-5A41-99C1-E72B22E3CA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424238"/>
                        <a:ext cx="952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9860" name="Picture 4" descr="MessageDelivery">
            <a:extLst>
              <a:ext uri="{FF2B5EF4-FFF2-40B4-BE49-F238E27FC236}">
                <a16:creationId xmlns:a16="http://schemas.microsoft.com/office/drawing/2014/main" id="{70955104-A352-274C-BB6E-BFFFD395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0"/>
            <a:ext cx="4468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1" name="Picture 22" descr="EC_logo_ex.BMP">
            <a:extLst>
              <a:ext uri="{FF2B5EF4-FFF2-40B4-BE49-F238E27FC236}">
                <a16:creationId xmlns:a16="http://schemas.microsoft.com/office/drawing/2014/main" id="{02A65869-E049-F14D-875E-0135CD18FD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14400"/>
            <a:ext cx="7032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CB40EBDF-3BEE-5849-9737-94353F115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19201"/>
            <a:ext cx="4114800" cy="346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cs typeface="Arial" pitchFamily="34" charset="0"/>
              </a:rPr>
              <a:t>Innovation through simulated evolution</a:t>
            </a:r>
          </a:p>
        </p:txBody>
      </p:sp>
      <p:graphicFrame>
        <p:nvGraphicFramePr>
          <p:cNvPr id="249865" name="Object 9">
            <a:extLst>
              <a:ext uri="{FF2B5EF4-FFF2-40B4-BE49-F238E27FC236}">
                <a16:creationId xmlns:a16="http://schemas.microsoft.com/office/drawing/2014/main" id="{BEB4020B-C9E8-C246-98E5-380DDB94022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629400" y="3505201"/>
          <a:ext cx="14478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7607300" imgH="2565400" progId="Equation.3">
                  <p:embed/>
                </p:oleObj>
              </mc:Choice>
              <mc:Fallback>
                <p:oleObj name="Equation" r:id="rId7" imgW="7607300" imgH="2565400" progId="Equation.3">
                  <p:embed/>
                  <p:pic>
                    <p:nvPicPr>
                      <p:cNvPr id="249865" name="Object 9">
                        <a:extLst>
                          <a:ext uri="{FF2B5EF4-FFF2-40B4-BE49-F238E27FC236}">
                            <a16:creationId xmlns:a16="http://schemas.microsoft.com/office/drawing/2014/main" id="{BEB4020B-C9E8-C246-98E5-380DDB9402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05201"/>
                        <a:ext cx="14478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9867" name="Picture 11">
            <a:extLst>
              <a:ext uri="{FF2B5EF4-FFF2-40B4-BE49-F238E27FC236}">
                <a16:creationId xmlns:a16="http://schemas.microsoft.com/office/drawing/2014/main" id="{CA1E64EB-2762-9F44-9A8C-BC4E21C4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9525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68" name="Line 12">
            <a:extLst>
              <a:ext uri="{FF2B5EF4-FFF2-40B4-BE49-F238E27FC236}">
                <a16:creationId xmlns:a16="http://schemas.microsoft.com/office/drawing/2014/main" id="{5B2FB63F-0BED-854D-A911-CA4E6D257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352800"/>
            <a:ext cx="1524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9" name="Line 13">
            <a:extLst>
              <a:ext uri="{FF2B5EF4-FFF2-40B4-BE49-F238E27FC236}">
                <a16:creationId xmlns:a16="http://schemas.microsoft.com/office/drawing/2014/main" id="{C30C6626-395A-204E-B67D-9C93680D44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3429000"/>
            <a:ext cx="1676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9870" name="Picture 14">
            <a:extLst>
              <a:ext uri="{FF2B5EF4-FFF2-40B4-BE49-F238E27FC236}">
                <a16:creationId xmlns:a16="http://schemas.microsoft.com/office/drawing/2014/main" id="{487A22D6-6531-A945-8A57-BC53DA11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752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71" name="Picture 15">
            <a:extLst>
              <a:ext uri="{FF2B5EF4-FFF2-40B4-BE49-F238E27FC236}">
                <a16:creationId xmlns:a16="http://schemas.microsoft.com/office/drawing/2014/main" id="{EBABAE64-00FD-DA4A-92D4-19E43456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5638800"/>
            <a:ext cx="904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EBCEADC6-836E-4A46-BB78-0B494092D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902324"/>
            <a:ext cx="2286000" cy="338554"/>
          </a:xfrm>
          <a:prstGeom prst="rect">
            <a:avLst/>
          </a:prstGeom>
          <a:solidFill>
            <a:srgbClr val="CEFC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cs typeface="Arial" panose="020B0604020202020204" pitchFamily="34" charset="0"/>
              </a:rPr>
              <a:t>Data is the New Gold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528B3-2252-9548-B5C8-40F6D8C94B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4516" y="5593716"/>
            <a:ext cx="959484" cy="959484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ACBC6D29-746B-6D4B-8D99-1C4DFB72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580" y="2916406"/>
            <a:ext cx="2809240" cy="1015663"/>
          </a:xfrm>
          <a:prstGeom prst="rect">
            <a:avLst/>
          </a:prstGeom>
          <a:solidFill>
            <a:srgbClr val="CEFC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Use marketing slides + elevator pitches from Module I</a:t>
            </a:r>
          </a:p>
        </p:txBody>
      </p:sp>
    </p:spTree>
    <p:extLst>
      <p:ext uri="{BB962C8B-B14F-4D97-AF65-F5344CB8AC3E}">
        <p14:creationId xmlns:p14="http://schemas.microsoft.com/office/powerpoint/2010/main" val="228087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47F169-3265-B24F-9FC1-BC2697B2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E23A-3FB4-D54A-8846-76E90911A8D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0FFA18CD-FAF2-2B4B-89EF-F07D533A8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sz="2400" dirty="0"/>
              <a:t>Effective marketing </a:t>
            </a:r>
            <a:r>
              <a:rPr lang="en-US" altLang="en-US" sz="2400" dirty="0"/>
              <a:t> of applied AI to managers</a:t>
            </a:r>
          </a:p>
        </p:txBody>
      </p:sp>
      <p:pic>
        <p:nvPicPr>
          <p:cNvPr id="254980" name="Picture 4" descr="MarketingManagers">
            <a:extLst>
              <a:ext uri="{FF2B5EF4-FFF2-40B4-BE49-F238E27FC236}">
                <a16:creationId xmlns:a16="http://schemas.microsoft.com/office/drawing/2014/main" id="{AA020DD6-376D-044D-972B-5951FF3F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38200"/>
            <a:ext cx="4613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1" name="Picture 5">
            <a:extLst>
              <a:ext uri="{FF2B5EF4-FFF2-40B4-BE49-F238E27FC236}">
                <a16:creationId xmlns:a16="http://schemas.microsoft.com/office/drawing/2014/main" id="{38086218-A605-754D-B935-C3E12F5B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7400"/>
            <a:ext cx="1392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9B5CF09A-0760-4D43-AD75-7AFDAAA4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1828800" cy="590550"/>
          </a:xfrm>
          <a:prstGeom prst="rect">
            <a:avLst/>
          </a:prstGeom>
          <a:solidFill>
            <a:srgbClr val="CEFC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cs typeface="Arial" panose="020B0604020202020204" pitchFamily="34" charset="0"/>
              </a:rPr>
              <a:t>Do I really need this crap?</a:t>
            </a:r>
          </a:p>
        </p:txBody>
      </p:sp>
    </p:spTree>
    <p:extLst>
      <p:ext uri="{BB962C8B-B14F-4D97-AF65-F5344CB8AC3E}">
        <p14:creationId xmlns:p14="http://schemas.microsoft.com/office/powerpoint/2010/main" val="402265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13A1F1-AFF0-484E-B1CE-9329B30B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" y="503992"/>
            <a:ext cx="9106639" cy="5850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79" y="1785403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F81D78-9DE5-2E48-AE16-52CD7CB5331A}"/>
              </a:ext>
            </a:extLst>
          </p:cNvPr>
          <p:cNvGrpSpPr/>
          <p:nvPr/>
        </p:nvGrpSpPr>
        <p:grpSpPr>
          <a:xfrm>
            <a:off x="9433637" y="4530373"/>
            <a:ext cx="2157543" cy="1529763"/>
            <a:chOff x="8533769" y="4421042"/>
            <a:chExt cx="2157543" cy="15297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3A7D4B-D1BD-A746-988C-D7787DC67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3769" y="4421042"/>
              <a:ext cx="2157543" cy="1529763"/>
            </a:xfrm>
            <a:prstGeom prst="rect">
              <a:avLst/>
            </a:prstGeom>
          </p:spPr>
        </p:pic>
        <p:pic>
          <p:nvPicPr>
            <p:cNvPr id="2052" name="Picture 4" descr="AI Icon 2450587">
              <a:extLst>
                <a:ext uri="{FF2B5EF4-FFF2-40B4-BE49-F238E27FC236}">
                  <a16:creationId xmlns:a16="http://schemas.microsoft.com/office/drawing/2014/main" id="{F4562190-6B51-804B-B652-832B5224E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444" y="4515584"/>
              <a:ext cx="670339" cy="670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F45FDEDB-7436-A049-8AB3-1009143B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263" y="4530373"/>
            <a:ext cx="1393640" cy="152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C68AAF-1157-824D-85DD-3854CA83F152}"/>
              </a:ext>
            </a:extLst>
          </p:cNvPr>
          <p:cNvSpPr txBox="1">
            <a:spLocks/>
          </p:cNvSpPr>
          <p:nvPr/>
        </p:nvSpPr>
        <p:spPr>
          <a:xfrm>
            <a:off x="9797567" y="3988340"/>
            <a:ext cx="1429681" cy="320222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ROI from AI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81" y="406171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13 “Key Issues in Applying AI”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14" y="1281632"/>
            <a:ext cx="11151586" cy="3442768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The critical technical challenges in applying AI are:  low data quality, limitations of AI methods and available infrastructure, skillset deficit, and lack of modeling experience</a:t>
            </a:r>
          </a:p>
          <a:p>
            <a:r>
              <a:rPr lang="en-US" sz="2400" b="1" dirty="0"/>
              <a:t>The key nontechnical challenges in applying AI are: </a:t>
            </a:r>
            <a:r>
              <a:rPr lang="en-US" altLang="en-US" sz="2400" b="1" dirty="0"/>
              <a:t>lack of management support, wrong expectations, skepticism, and resistance</a:t>
            </a:r>
            <a:r>
              <a:rPr lang="en-US" altLang="en-US" sz="2400" dirty="0"/>
              <a:t> </a:t>
            </a:r>
          </a:p>
          <a:p>
            <a:r>
              <a:rPr lang="en-US" sz="2400" b="1" dirty="0"/>
              <a:t>Solving the critical issues in applying AI requires understanding technology risks, clarifying the return of investments, consolidating support, and effective marketing</a:t>
            </a:r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9426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" pitchFamily="2" charset="0"/>
              </a:rPr>
              <a:t>Understanding how to overcome the key technical and nontechnical issues of applied AI is a necessary precondition to solving real-world problems with this technology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800" dirty="0"/>
            </a:br>
            <a:r>
              <a:rPr lang="en-US" sz="2700" dirty="0"/>
              <a:t>Chapter 1, pp. 28-34</a:t>
            </a:r>
            <a:br>
              <a:rPr lang="en-US" sz="2700" dirty="0"/>
            </a:br>
            <a:r>
              <a:rPr lang="en-US" sz="2700" dirty="0"/>
              <a:t>Chapter 13, pp. 371-374, 378-385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46215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516" y="-22868"/>
            <a:ext cx="8229600" cy="603996"/>
          </a:xfrm>
        </p:spPr>
        <p:txBody>
          <a:bodyPr>
            <a:normAutofit/>
          </a:bodyPr>
          <a:lstStyle/>
          <a:p>
            <a:r>
              <a:rPr lang="en-US" sz="2400" dirty="0"/>
              <a:t>Data quality issue: recommended categories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961059" y="504558"/>
            <a:ext cx="1493718" cy="382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Good Quality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3AD022C5-22F1-CE48-B9D9-C886E4BD9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634" y="504558"/>
            <a:ext cx="1767759" cy="378609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Acceptable Quality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4AA8E6F6-4179-B24B-B266-C498BFF9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247" y="474620"/>
            <a:ext cx="1493718" cy="408547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 Quality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661D37-43E8-7C45-9E8E-8E5D919CD5C9}"/>
              </a:ext>
            </a:extLst>
          </p:cNvPr>
          <p:cNvGrpSpPr/>
          <p:nvPr/>
        </p:nvGrpSpPr>
        <p:grpSpPr>
          <a:xfrm>
            <a:off x="158738" y="983211"/>
            <a:ext cx="3466204" cy="3963585"/>
            <a:chOff x="158739" y="1830706"/>
            <a:chExt cx="3466204" cy="3963585"/>
          </a:xfrm>
        </p:grpSpPr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183C0710-5004-2348-A156-A7CDB4D32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32" y="5145777"/>
              <a:ext cx="2256575" cy="6485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Ready for modeling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09D70D-FD61-F645-AE1C-71EC7DF81D37}"/>
                </a:ext>
              </a:extLst>
            </p:cNvPr>
            <p:cNvSpPr txBox="1"/>
            <p:nvPr/>
          </p:nvSpPr>
          <p:spPr>
            <a:xfrm>
              <a:off x="158739" y="1830706"/>
              <a:ext cx="3466204" cy="28623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Imputed data &lt; 10%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No missing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No “bad” variables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No multicollinearity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Handled outliers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Sufficient data size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Correlation with target &gt; 0.3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Well-defined operating regimes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Well-balanced training/test data sets</a:t>
              </a:r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A15EC943-EF21-2140-95A2-A6FBF6739009}"/>
                </a:ext>
              </a:extLst>
            </p:cNvPr>
            <p:cNvSpPr/>
            <p:nvPr/>
          </p:nvSpPr>
          <p:spPr>
            <a:xfrm>
              <a:off x="1524000" y="4700748"/>
              <a:ext cx="367841" cy="4373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4AE7D51-A9B2-F049-8D7C-A6FD33FE0160}"/>
              </a:ext>
            </a:extLst>
          </p:cNvPr>
          <p:cNvGrpSpPr/>
          <p:nvPr/>
        </p:nvGrpSpPr>
        <p:grpSpPr>
          <a:xfrm>
            <a:off x="4194776" y="968166"/>
            <a:ext cx="3313804" cy="3958956"/>
            <a:chOff x="4367434" y="1838426"/>
            <a:chExt cx="3313804" cy="39589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2C2F3B-E21B-1B40-A387-73D9952B5154}"/>
                </a:ext>
              </a:extLst>
            </p:cNvPr>
            <p:cNvSpPr txBox="1"/>
            <p:nvPr/>
          </p:nvSpPr>
          <p:spPr>
            <a:xfrm>
              <a:off x="4367434" y="1838426"/>
              <a:ext cx="3313804" cy="28623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Imputed data &lt; 30%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Missing data &lt; 20%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Some “bad” variables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No multicollinearity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Handled outliers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Insufficient data size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Correlation with target &gt; 0.3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Undefined operating regimes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Imbalanced training/test data sets</a:t>
              </a:r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2B9AE3DF-0381-9A41-99DA-F0875B16B3FB}"/>
                </a:ext>
              </a:extLst>
            </p:cNvPr>
            <p:cNvSpPr/>
            <p:nvPr/>
          </p:nvSpPr>
          <p:spPr>
            <a:xfrm>
              <a:off x="5749252" y="4693028"/>
              <a:ext cx="367841" cy="4373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D7EE3E7-B36A-F541-BC50-94FFEDFB8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115" y="5148868"/>
              <a:ext cx="2256575" cy="6485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Iterative modeling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6B2EAA-F6C2-EB40-962E-12F297DB3B52}"/>
              </a:ext>
            </a:extLst>
          </p:cNvPr>
          <p:cNvGrpSpPr/>
          <p:nvPr/>
        </p:nvGrpSpPr>
        <p:grpSpPr>
          <a:xfrm>
            <a:off x="7916643" y="968166"/>
            <a:ext cx="3810491" cy="4077350"/>
            <a:chOff x="7927042" y="1838426"/>
            <a:chExt cx="3810491" cy="40773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B095E7-9BDF-AE4A-9F20-E8E81FF2E665}"/>
                </a:ext>
              </a:extLst>
            </p:cNvPr>
            <p:cNvSpPr txBox="1"/>
            <p:nvPr/>
          </p:nvSpPr>
          <p:spPr>
            <a:xfrm>
              <a:off x="8423729" y="1838426"/>
              <a:ext cx="3313804" cy="28623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Imputed data &gt; 30%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Missing data &gt; 20%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Many “bad” variables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Multicollinearity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Too many outliers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Insufficient data size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Correlation with target &lt; 0.3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Undefined operating regimes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Imbalanced training/test data sets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FCB68559-FB2F-8B44-B9A5-313A097E19D7}"/>
                </a:ext>
              </a:extLst>
            </p:cNvPr>
            <p:cNvSpPr/>
            <p:nvPr/>
          </p:nvSpPr>
          <p:spPr>
            <a:xfrm>
              <a:off x="9974505" y="4708468"/>
              <a:ext cx="367841" cy="4373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8E76F1-6EEF-3241-BB0E-1619BB30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408" y="5159753"/>
              <a:ext cx="2574034" cy="6485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Suggest data collection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prstClr val="black"/>
                  </a:solidFill>
                </a:rPr>
                <a:t>changes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6A4EA2-B4F7-BD4D-8FED-4A257793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7042" y="5095787"/>
              <a:ext cx="819989" cy="81998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35F9911-D8B4-D641-B911-4B4A94CE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31" y="5130337"/>
            <a:ext cx="2256575" cy="14765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CC1FA-7B9D-5740-BE38-CC074E750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097" y="5130337"/>
            <a:ext cx="2069294" cy="13150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091545-4BB7-C548-9DE2-A59ECD243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460" y="5045516"/>
            <a:ext cx="2053544" cy="13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Limitations of AI methods issue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617E0FDC-2A36-9A48-8DAB-B03A30946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30" y="1067462"/>
            <a:ext cx="7644291" cy="56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6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Required AI infrastructure limitations issue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4246E-489A-2D4E-BCF6-1F8CEEA3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02" y="2979420"/>
            <a:ext cx="1270000" cy="127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6F17B8-40B6-9E4B-B494-AB82AC299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144" y="2135276"/>
            <a:ext cx="690880" cy="690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7D185-6EFF-084C-B857-DA70A6463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00" y="315722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BDCC5-EB1F-2847-8F66-2837798C4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902" y="4566920"/>
            <a:ext cx="1066800" cy="1066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6AB290-63F7-A44B-B66C-7F827123A4BB}"/>
              </a:ext>
            </a:extLst>
          </p:cNvPr>
          <p:cNvSpPr txBox="1">
            <a:spLocks/>
          </p:cNvSpPr>
          <p:nvPr/>
        </p:nvSpPr>
        <p:spPr>
          <a:xfrm>
            <a:off x="1267944" y="1270696"/>
            <a:ext cx="2564431" cy="319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dirty="0"/>
              <a:t>Current infrastructure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E76721-3B2D-134B-89C5-8E69F56A129A}"/>
              </a:ext>
            </a:extLst>
          </p:cNvPr>
          <p:cNvSpPr txBox="1">
            <a:spLocks/>
          </p:cNvSpPr>
          <p:nvPr/>
        </p:nvSpPr>
        <p:spPr>
          <a:xfrm>
            <a:off x="7516344" y="1270696"/>
            <a:ext cx="2887496" cy="319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dirty="0"/>
              <a:t>Required AI infrastructure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D8A550-34A5-814D-B60E-1AC7C4C7D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00" y="3296920"/>
            <a:ext cx="1270000" cy="127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238EAD-5A82-824D-841A-EBBFEE7C7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884" y="2438400"/>
            <a:ext cx="924560" cy="924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B42EAA-7B60-DA4B-96E4-D87880D29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084" y="2722880"/>
            <a:ext cx="1324860" cy="1410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AD422C-B9BB-F940-8ACA-241ACFBA9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600" y="2092960"/>
            <a:ext cx="1058713" cy="1080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B69C9E-3DD4-AC48-8C59-A50DB562F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67" y="4455150"/>
            <a:ext cx="1614646" cy="572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C747E4-F950-F04C-8343-164499F20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413" y="4900071"/>
            <a:ext cx="1473200" cy="59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087BB-8BFE-004F-8D90-453B396BA0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3382" y="3335655"/>
            <a:ext cx="1270000" cy="1270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57ECD46-8F35-844E-A705-F27AC82EA7A2}"/>
              </a:ext>
            </a:extLst>
          </p:cNvPr>
          <p:cNvSpPr txBox="1">
            <a:spLocks/>
          </p:cNvSpPr>
          <p:nvPr/>
        </p:nvSpPr>
        <p:spPr>
          <a:xfrm>
            <a:off x="10260564" y="3617694"/>
            <a:ext cx="1561382" cy="515521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600" b="1" dirty="0"/>
              <a:t>How to organize an AI group?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503C6DB-3C32-4E49-9654-BD807223F420}"/>
              </a:ext>
            </a:extLst>
          </p:cNvPr>
          <p:cNvSpPr/>
          <p:nvPr/>
        </p:nvSpPr>
        <p:spPr>
          <a:xfrm>
            <a:off x="3302000" y="3362960"/>
            <a:ext cx="2834640" cy="68072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4FA41C2-1660-EB4B-A781-FC44C2DA1AF5}"/>
              </a:ext>
            </a:extLst>
          </p:cNvPr>
          <p:cNvSpPr txBox="1">
            <a:spLocks/>
          </p:cNvSpPr>
          <p:nvPr/>
        </p:nvSpPr>
        <p:spPr>
          <a:xfrm>
            <a:off x="7432992" y="5908726"/>
            <a:ext cx="2887496" cy="31934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Estimate expenses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E83C51-9EE6-4749-9ACF-445C5D0CD9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3800" y="5433398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Skillset deficit issue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9F6DD-AF60-9043-8803-8861AFB9C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6540" y="1289570"/>
            <a:ext cx="5839460" cy="45408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7A4483-3E67-C24C-961D-07BD36C8FAE2}"/>
              </a:ext>
            </a:extLst>
          </p:cNvPr>
          <p:cNvSpPr txBox="1">
            <a:spLocks/>
          </p:cNvSpPr>
          <p:nvPr/>
        </p:nvSpPr>
        <p:spPr>
          <a:xfrm>
            <a:off x="1151104" y="738221"/>
            <a:ext cx="2887496" cy="544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dirty="0"/>
              <a:t>All of them need some training for Applied AI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F4B8DC-74C1-754E-966F-27C64A9B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458" y="1519476"/>
            <a:ext cx="392236" cy="40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1C4CF-5404-C543-A6BF-AC1D3D7F4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887" y="1487769"/>
            <a:ext cx="5414010" cy="434268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445981-A7BA-5747-AB3F-0D23D8C317CE}"/>
              </a:ext>
            </a:extLst>
          </p:cNvPr>
          <p:cNvSpPr txBox="1">
            <a:spLocks/>
          </p:cNvSpPr>
          <p:nvPr/>
        </p:nvSpPr>
        <p:spPr>
          <a:xfrm>
            <a:off x="7440144" y="647060"/>
            <a:ext cx="2887496" cy="544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Key issue: Deficit of teachers on Applied AI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3E871-A4DB-4F41-BC7C-EA8E84CFCD60}"/>
              </a:ext>
            </a:extLst>
          </p:cNvPr>
          <p:cNvSpPr/>
          <p:nvPr/>
        </p:nvSpPr>
        <p:spPr>
          <a:xfrm>
            <a:off x="8478520" y="2580356"/>
            <a:ext cx="346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/>
              <a:t>COVID-19 has reduced demand to </a:t>
            </a:r>
          </a:p>
          <a:p>
            <a:pPr algn="ctr">
              <a:buNone/>
            </a:pPr>
            <a:r>
              <a:rPr lang="en-US" dirty="0"/>
              <a:t>~ 1000 data scientists/month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29AB5-AE21-7B48-85FE-5B68D95E04BF}"/>
              </a:ext>
            </a:extLst>
          </p:cNvPr>
          <p:cNvCxnSpPr/>
          <p:nvPr/>
        </p:nvCxnSpPr>
        <p:spPr>
          <a:xfrm flipH="1">
            <a:off x="10678160" y="3291840"/>
            <a:ext cx="284480" cy="792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1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0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Limited modeling experience issue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2291B1-CC27-4848-82FE-59F7C26426CE}"/>
              </a:ext>
            </a:extLst>
          </p:cNvPr>
          <p:cNvSpPr txBox="1">
            <a:spLocks/>
          </p:cNvSpPr>
          <p:nvPr/>
        </p:nvSpPr>
        <p:spPr>
          <a:xfrm>
            <a:off x="2440521" y="5047680"/>
            <a:ext cx="2384576" cy="277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Experience with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1AD458-047B-3D42-900C-D1A8CB961A2E}"/>
              </a:ext>
            </a:extLst>
          </p:cNvPr>
          <p:cNvSpPr txBox="1">
            <a:spLocks/>
          </p:cNvSpPr>
          <p:nvPr/>
        </p:nvSpPr>
        <p:spPr>
          <a:xfrm>
            <a:off x="1905305" y="4115400"/>
            <a:ext cx="3705376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Experience with statistical relationships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2E431E-298E-D442-A8A3-0649E3A55921}"/>
              </a:ext>
            </a:extLst>
          </p:cNvPr>
          <p:cNvSpPr txBox="1">
            <a:spLocks/>
          </p:cNvSpPr>
          <p:nvPr/>
        </p:nvSpPr>
        <p:spPr>
          <a:xfrm>
            <a:off x="4727424" y="2561980"/>
            <a:ext cx="2384576" cy="563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Realistic expectations from modeling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75A74F-A024-A043-B94B-D3254FDA5456}"/>
              </a:ext>
            </a:extLst>
          </p:cNvPr>
          <p:cNvSpPr txBox="1">
            <a:spLocks/>
          </p:cNvSpPr>
          <p:nvPr/>
        </p:nvSpPr>
        <p:spPr>
          <a:xfrm>
            <a:off x="2690888" y="3237100"/>
            <a:ext cx="3705376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Experience with using models for value creation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9E6F8A-3239-0F48-884F-E6D7B76959D6}"/>
              </a:ext>
            </a:extLst>
          </p:cNvPr>
          <p:cNvSpPr txBox="1">
            <a:spLocks/>
          </p:cNvSpPr>
          <p:nvPr/>
        </p:nvSpPr>
        <p:spPr>
          <a:xfrm>
            <a:off x="7340600" y="1928841"/>
            <a:ext cx="3705376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Data-driven modeling culture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D1628-273F-9B44-8E99-E2B101195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97" y="2304143"/>
            <a:ext cx="3339365" cy="333936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880078-925B-F94E-805F-012C5D036D6F}"/>
              </a:ext>
            </a:extLst>
          </p:cNvPr>
          <p:cNvSpPr txBox="1">
            <a:spLocks/>
          </p:cNvSpPr>
          <p:nvPr/>
        </p:nvSpPr>
        <p:spPr>
          <a:xfrm>
            <a:off x="3477744" y="1160497"/>
            <a:ext cx="5188736" cy="31934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Advantages of modeling experience</a:t>
            </a:r>
          </a:p>
        </p:txBody>
      </p:sp>
    </p:spTree>
    <p:extLst>
      <p:ext uri="{BB962C8B-B14F-4D97-AF65-F5344CB8AC3E}">
        <p14:creationId xmlns:p14="http://schemas.microsoft.com/office/powerpoint/2010/main" val="34169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EBD46C-4FAE-A545-A2AA-5C84B4D9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17" y="564401"/>
            <a:ext cx="9902921" cy="5695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482" y="263946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3284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No management support issue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13562-FDB9-4A46-B0E9-B5FEA6ED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11" y="1223528"/>
            <a:ext cx="6197989" cy="51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185230</TotalTime>
  <Words>645</Words>
  <Application>Microsoft Macintosh PowerPoint</Application>
  <PresentationFormat>Widescreen</PresentationFormat>
  <Paragraphs>131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Times New Roman</vt:lpstr>
      <vt:lpstr>Office Theme</vt:lpstr>
      <vt:lpstr>Clip</vt:lpstr>
      <vt:lpstr>Equation</vt:lpstr>
      <vt:lpstr>Applied Artificial Intelligence  Lecture 13 Key Issues in Applying AI</vt:lpstr>
      <vt:lpstr>Lecture 13 agenda</vt:lpstr>
      <vt:lpstr>Data quality issue: recommended categories</vt:lpstr>
      <vt:lpstr>Limitations of AI methods issue</vt:lpstr>
      <vt:lpstr>Required AI infrastructure limitations issue</vt:lpstr>
      <vt:lpstr>Skillset deficit issue</vt:lpstr>
      <vt:lpstr>Limited modeling experience issue</vt:lpstr>
      <vt:lpstr>Lecture 13 agenda</vt:lpstr>
      <vt:lpstr>No management support issue</vt:lpstr>
      <vt:lpstr>Wrong expectations issue – Silver bullet</vt:lpstr>
      <vt:lpstr>Wrong expectations issue – GIGO 2.0</vt:lpstr>
      <vt:lpstr>Skepticism towards Applied AI issue</vt:lpstr>
      <vt:lpstr>Resistance towards Applied AI issue</vt:lpstr>
      <vt:lpstr>Lecture 13 agenda</vt:lpstr>
      <vt:lpstr>Understand AI technology risks</vt:lpstr>
      <vt:lpstr>Clarify return of investment on implementing AI in an organization</vt:lpstr>
      <vt:lpstr>Consolidate support for implementing AI in an organization</vt:lpstr>
      <vt:lpstr>Effective marketing: message delivery techniques</vt:lpstr>
      <vt:lpstr>Effective marketing  of applied AI to managers</vt:lpstr>
      <vt:lpstr>Lecture 13 “Key Issues in Applying AI”   Summary</vt:lpstr>
      <vt:lpstr>Details on this topic are given in the following chapters of “Applying Data Science” book: Chapter 1, pp. 28-34 Chapter 13, pp. 371-374, 378-385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1093</cp:revision>
  <cp:lastPrinted>2020-05-15T22:07:03Z</cp:lastPrinted>
  <dcterms:created xsi:type="dcterms:W3CDTF">2017-01-12T15:32:32Z</dcterms:created>
  <dcterms:modified xsi:type="dcterms:W3CDTF">2020-10-21T22:06:38Z</dcterms:modified>
</cp:coreProperties>
</file>