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sldIdLst>
    <p:sldId id="256" r:id="rId2"/>
    <p:sldId id="1128" r:id="rId3"/>
    <p:sldId id="859" r:id="rId4"/>
    <p:sldId id="1133" r:id="rId5"/>
    <p:sldId id="1148" r:id="rId6"/>
    <p:sldId id="1149" r:id="rId7"/>
    <p:sldId id="1134" r:id="rId8"/>
    <p:sldId id="1136" r:id="rId9"/>
    <p:sldId id="1145" r:id="rId10"/>
    <p:sldId id="1147" r:id="rId11"/>
    <p:sldId id="1137" r:id="rId12"/>
    <p:sldId id="1129" r:id="rId13"/>
    <p:sldId id="1138" r:id="rId14"/>
    <p:sldId id="1130" r:id="rId15"/>
    <p:sldId id="1135" r:id="rId16"/>
    <p:sldId id="1131" r:id="rId17"/>
    <p:sldId id="1139" r:id="rId18"/>
    <p:sldId id="1140" r:id="rId19"/>
    <p:sldId id="1141" r:id="rId20"/>
    <p:sldId id="1132" r:id="rId21"/>
    <p:sldId id="1142" r:id="rId22"/>
    <p:sldId id="1143" r:id="rId23"/>
    <p:sldId id="1144" r:id="rId24"/>
    <p:sldId id="1150" r:id="rId25"/>
    <p:sldId id="1064" r:id="rId26"/>
    <p:sldId id="77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11/9/20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11/9/20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11/9/20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11/9/20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11/9/20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11/9/20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5" Type="http://schemas.openxmlformats.org/officeDocument/2006/relationships/image" Target="../media/image9.png"/><Relationship Id="rId10" Type="http://schemas.openxmlformats.org/officeDocument/2006/relationships/image" Target="../media/image40.jpeg"/><Relationship Id="rId4" Type="http://schemas.openxmlformats.org/officeDocument/2006/relationships/image" Target="../media/image35.emf"/><Relationship Id="rId9" Type="http://schemas.openxmlformats.org/officeDocument/2006/relationships/hyperlink" Target="http://images.google.com/imgres?imgurl=http://www.umass.edu/rso/objectiv/dollar.jpeg&amp;imgrefurl=http://www.umass.edu/rso/objectiv/links.htm&amp;h=222&amp;w=191&amp;sz=10&amp;tbnid=9cRRahovE34J:&amp;tbnh=101&amp;tbnw=87&amp;hl=en&amp;start=27&amp;prev=/images%3Fq%3Ddollar%26start%3D20%26hl%3Den%26lr%3D%26sa%3DN" TargetMode="External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27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Developing Skillsets for Applied AI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76647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AI can spread stupidity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7387A-06B3-F449-8322-C096D86AA689}"/>
              </a:ext>
            </a:extLst>
          </p:cNvPr>
          <p:cNvSpPr txBox="1"/>
          <p:nvPr/>
        </p:nvSpPr>
        <p:spPr>
          <a:xfrm>
            <a:off x="172278" y="6523727"/>
            <a:ext cx="4449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Why some onions were too sexy for Facebook - BBC News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9E1794-11C0-8F4B-964C-C3A7B4D6D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634" y="1308263"/>
            <a:ext cx="5195793" cy="50480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B3462D-C45E-8B46-8140-71A45C2D5D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476" y="443299"/>
            <a:ext cx="5322681" cy="6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1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Resistance of human intelligence towards 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00" y="1971223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139FC53-9027-D744-942E-AE7BFDD11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260" y="796045"/>
            <a:ext cx="6083697" cy="56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8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4894062-752B-484E-BA04-308294DAA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950" y="596804"/>
            <a:ext cx="6464242" cy="5664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71" y="155368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People related to applied AI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605" y="2249518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048F57-0E50-0C4B-941E-592EFB9E0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8402" y="1267438"/>
            <a:ext cx="697120" cy="6886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0396DD-8A2F-9347-9900-784E39CBC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6342" y="1860428"/>
            <a:ext cx="694910" cy="5929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7F0648-0639-4449-93B5-74DD2A833B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025" y="3094768"/>
            <a:ext cx="620091" cy="5403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71C562A-8740-B243-9E2B-B21DF572B3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8739" y="2496304"/>
            <a:ext cx="474277" cy="5403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5EC5E5-87C2-1C40-BA03-65C34CB41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7070" y="2011559"/>
            <a:ext cx="284912" cy="29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37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208" y="165851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Attributes of AI-driven executives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AFF0AF-5F86-6D4F-87F3-8AA23D0F375A}"/>
              </a:ext>
            </a:extLst>
          </p:cNvPr>
          <p:cNvSpPr txBox="1"/>
          <p:nvPr/>
        </p:nvSpPr>
        <p:spPr>
          <a:xfrm>
            <a:off x="321365" y="6282146"/>
            <a:ext cx="3260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Defined by T. Davenport and J. </a:t>
            </a:r>
            <a:r>
              <a:rPr lang="en-US" sz="1400" dirty="0" err="1"/>
              <a:t>Foutty</a:t>
            </a:r>
            <a:r>
              <a:rPr lang="en-US" dirty="0"/>
              <a:t> 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29F1C9B-BBCB-9B4A-8320-329919F1C3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00" y="627352"/>
            <a:ext cx="7465909" cy="5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3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BDACE22-0D82-FA42-B40C-6C693B05C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126" y="730435"/>
            <a:ext cx="6812752" cy="5625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384" y="288562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215746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Teamwork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A5564B-F220-5843-9EAD-DFA396F2D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742" y="2325756"/>
            <a:ext cx="2874965" cy="375957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E582E72-E12B-B44A-ADD9-895DFA3842F0}"/>
              </a:ext>
            </a:extLst>
          </p:cNvPr>
          <p:cNvSpPr/>
          <p:nvPr/>
        </p:nvSpPr>
        <p:spPr>
          <a:xfrm>
            <a:off x="983974" y="3172386"/>
            <a:ext cx="1663067" cy="7752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Pioneers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Take risks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87FE4-8E93-194B-85F9-BF90329C91DC}"/>
              </a:ext>
            </a:extLst>
          </p:cNvPr>
          <p:cNvSpPr/>
          <p:nvPr/>
        </p:nvSpPr>
        <p:spPr>
          <a:xfrm>
            <a:off x="3452192" y="3167564"/>
            <a:ext cx="1825486" cy="7752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Guardians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Love details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B108C8-9F7E-5449-9CEF-DC3A51B4399F}"/>
              </a:ext>
            </a:extLst>
          </p:cNvPr>
          <p:cNvSpPr/>
          <p:nvPr/>
        </p:nvSpPr>
        <p:spPr>
          <a:xfrm>
            <a:off x="983974" y="4408152"/>
            <a:ext cx="1808922" cy="8794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Integrators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Consensus builders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9676545-8235-F248-9B11-1598C516965C}"/>
              </a:ext>
            </a:extLst>
          </p:cNvPr>
          <p:cNvSpPr/>
          <p:nvPr/>
        </p:nvSpPr>
        <p:spPr>
          <a:xfrm>
            <a:off x="3441467" y="4389387"/>
            <a:ext cx="1823829" cy="7752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Drivers</a:t>
            </a:r>
          </a:p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Workhorses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2863A8BB-88E1-B14C-B623-D9B9B08E3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512" y="1990476"/>
            <a:ext cx="1787423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Team evolution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85DAE110-F48A-4745-9952-644342A1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531" y="2026870"/>
            <a:ext cx="1663067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Team balance</a:t>
            </a:r>
          </a:p>
        </p:txBody>
      </p:sp>
      <p:pic>
        <p:nvPicPr>
          <p:cNvPr id="11266" name="Picture 2" descr="balance Icon 3091268">
            <a:extLst>
              <a:ext uri="{FF2B5EF4-FFF2-40B4-BE49-F238E27FC236}">
                <a16:creationId xmlns:a16="http://schemas.microsoft.com/office/drawing/2014/main" id="{E2B74E31-3821-704B-BAC3-4322555EB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91" y="3444002"/>
            <a:ext cx="1359452" cy="13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>
            <a:extLst>
              <a:ext uri="{FF2B5EF4-FFF2-40B4-BE49-F238E27FC236}">
                <a16:creationId xmlns:a16="http://schemas.microsoft.com/office/drawing/2014/main" id="{D8159AC2-E016-164A-992B-171AEB4D0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891" y="870353"/>
            <a:ext cx="6721061" cy="6804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Everything in applied AI results from teamwork between data scientists, project stakeholders, IT support, and managers.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88831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E99B3F81-B99E-E74F-BD13-37DB08E6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64" y="564401"/>
            <a:ext cx="7964735" cy="59133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271" y="371057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543282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2" y="13652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Marketing Applied AI to a technical audience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BD37554-E462-244F-8323-82E45F1F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21" y="585624"/>
            <a:ext cx="1487071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Kitchen slide</a:t>
            </a:r>
          </a:p>
        </p:txBody>
      </p:sp>
      <p:grpSp>
        <p:nvGrpSpPr>
          <p:cNvPr id="11" name="Group 184">
            <a:extLst>
              <a:ext uri="{FF2B5EF4-FFF2-40B4-BE49-F238E27FC236}">
                <a16:creationId xmlns:a16="http://schemas.microsoft.com/office/drawing/2014/main" id="{A1E99040-F392-E148-957F-2BC8B1DDE27C}"/>
              </a:ext>
            </a:extLst>
          </p:cNvPr>
          <p:cNvGrpSpPr>
            <a:grpSpLocks/>
          </p:cNvGrpSpPr>
          <p:nvPr/>
        </p:nvGrpSpPr>
        <p:grpSpPr bwMode="auto">
          <a:xfrm>
            <a:off x="1691308" y="619752"/>
            <a:ext cx="7835348" cy="5752626"/>
            <a:chOff x="152400" y="152400"/>
            <a:chExt cx="8763000" cy="640080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529BC4C-30EA-C64F-AFBB-350AF5E42D9F}"/>
                </a:ext>
              </a:extLst>
            </p:cNvPr>
            <p:cNvSpPr txBox="1"/>
            <p:nvPr/>
          </p:nvSpPr>
          <p:spPr bwMode="auto">
            <a:xfrm>
              <a:off x="609600" y="152400"/>
              <a:ext cx="7924800" cy="36671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dirty="0">
                  <a:latin typeface="Arial" charset="0"/>
                  <a:cs typeface="Arial" charset="0"/>
                </a:rPr>
                <a:t>Genetic Programming</a:t>
              </a:r>
            </a:p>
          </p:txBody>
        </p:sp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A7DF0D81-5D74-AE4D-9507-E53A7BE4E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600200"/>
              <a:ext cx="28194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5D97A405-2F2B-EE40-B0A0-6285E8F6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1600200"/>
              <a:ext cx="25908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15" name="Object 2">
              <a:extLst>
                <a:ext uri="{FF2B5EF4-FFF2-40B4-BE49-F238E27FC236}">
                  <a16:creationId xmlns:a16="http://schemas.microsoft.com/office/drawing/2014/main" id="{A9A23019-333C-7442-8506-E7E359C2A37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096000" y="762000"/>
            <a:ext cx="2711450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Equation" r:id="rId3" imgW="62026800" imgH="14922500" progId="Equation.DSMT4">
                    <p:embed/>
                  </p:oleObj>
                </mc:Choice>
                <mc:Fallback>
                  <p:oleObj name="Equation" r:id="rId3" imgW="62026800" imgH="14922500" progId="Equation.DSMT4">
                    <p:embed/>
                    <p:pic>
                      <p:nvPicPr>
                        <p:cNvPr id="15365" name="Object 2">
                          <a:extLst>
                            <a:ext uri="{FF2B5EF4-FFF2-40B4-BE49-F238E27FC236}">
                              <a16:creationId xmlns:a16="http://schemas.microsoft.com/office/drawing/2014/main" id="{F9D310F9-2AC5-3946-B347-B405E06340F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762000"/>
                          <a:ext cx="2711450" cy="533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Text Box 11">
              <a:extLst>
                <a:ext uri="{FF2B5EF4-FFF2-40B4-BE49-F238E27FC236}">
                  <a16:creationId xmlns:a16="http://schemas.microsoft.com/office/drawing/2014/main" id="{E80DE37B-A596-864A-95A3-B1EF78DFDB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975" y="782638"/>
              <a:ext cx="3649663" cy="3424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latin typeface="Times New Roman" pitchFamily="18" charset="0"/>
                  <a:cs typeface="Times New Roman" pitchFamily="18" charset="0"/>
                </a:rPr>
                <a:t>Translate data into profitable equations</a:t>
              </a:r>
            </a:p>
          </p:txBody>
        </p:sp>
        <p:sp>
          <p:nvSpPr>
            <p:cNvPr id="17" name="Text Box 12">
              <a:extLst>
                <a:ext uri="{FF2B5EF4-FFF2-40B4-BE49-F238E27FC236}">
                  <a16:creationId xmlns:a16="http://schemas.microsoft.com/office/drawing/2014/main" id="{40A65664-6F56-A546-9087-EE10E2AC9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000" y="1676400"/>
              <a:ext cx="2568575" cy="304800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Arial" panose="020B0604020202020204" pitchFamily="34" charset="0"/>
                </a:rPr>
                <a:t>Advantages</a:t>
              </a:r>
            </a:p>
          </p:txBody>
        </p:sp>
        <p:sp>
          <p:nvSpPr>
            <p:cNvPr id="18" name="Text Box 13">
              <a:extLst>
                <a:ext uri="{FF2B5EF4-FFF2-40B4-BE49-F238E27FC236}">
                  <a16:creationId xmlns:a16="http://schemas.microsoft.com/office/drawing/2014/main" id="{94D8CCCE-B3CF-A84B-B20F-E985C345A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4600" y="1676400"/>
              <a:ext cx="2568575" cy="304800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>
                  <a:latin typeface="Calibri" panose="020F0502020204030204" pitchFamily="34" charset="0"/>
                  <a:cs typeface="Arial" panose="020B0604020202020204" pitchFamily="34" charset="0"/>
                </a:rPr>
                <a:t>Application areas</a:t>
              </a:r>
            </a:p>
          </p:txBody>
        </p:sp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71FB1371-56EA-3749-B34B-BD80EFEB0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7000" y="2362200"/>
              <a:ext cx="1447800" cy="762000"/>
              <a:chOff x="288" y="1641"/>
              <a:chExt cx="2420" cy="1095"/>
            </a:xfrm>
          </p:grpSpPr>
          <p:pic>
            <p:nvPicPr>
              <p:cNvPr id="186" name="Picture 15">
                <a:extLst>
                  <a:ext uri="{FF2B5EF4-FFF2-40B4-BE49-F238E27FC236}">
                    <a16:creationId xmlns:a16="http://schemas.microsoft.com/office/drawing/2014/main" id="{F2C5E4E0-E08C-3B49-AF27-9E04BA4E9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641"/>
                <a:ext cx="2420" cy="10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7" name="Rectangle 16">
                <a:extLst>
                  <a:ext uri="{FF2B5EF4-FFF2-40B4-BE49-F238E27FC236}">
                    <a16:creationId xmlns:a16="http://schemas.microsoft.com/office/drawing/2014/main" id="{6BB5FB85-DCD3-3145-9891-BA61F65F50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" y="2331"/>
                <a:ext cx="457" cy="3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800">
                    <a:latin typeface="Times New Roman" panose="02020603050405020304" pitchFamily="18" charset="0"/>
                    <a:cs typeface="Arial" panose="020B0604020202020204" pitchFamily="34" charset="0"/>
                  </a:rPr>
                  <a:t>y = f(x)</a:t>
                </a:r>
              </a:p>
            </p:txBody>
          </p:sp>
        </p:grpSp>
        <p:pic>
          <p:nvPicPr>
            <p:cNvPr id="20" name="Picture 17">
              <a:extLst>
                <a:ext uri="{FF2B5EF4-FFF2-40B4-BE49-F238E27FC236}">
                  <a16:creationId xmlns:a16="http://schemas.microsoft.com/office/drawing/2014/main" id="{2AA9968F-839D-324D-B877-CA7846F38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4343400"/>
              <a:ext cx="1038225" cy="97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8">
              <a:extLst>
                <a:ext uri="{FF2B5EF4-FFF2-40B4-BE49-F238E27FC236}">
                  <a16:creationId xmlns:a16="http://schemas.microsoft.com/office/drawing/2014/main" id="{F5E7BABB-4553-A44E-B1B3-AB31FEB138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5562600"/>
              <a:ext cx="12192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19">
              <a:extLst>
                <a:ext uri="{FF2B5EF4-FFF2-40B4-BE49-F238E27FC236}">
                  <a16:creationId xmlns:a16="http://schemas.microsoft.com/office/drawing/2014/main" id="{E75570E2-8F21-9049-8E05-F3FF2C0ACE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3276600"/>
              <a:ext cx="1160463" cy="938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0" descr="dollar">
              <a:hlinkClick r:id="rId9"/>
              <a:extLst>
                <a:ext uri="{FF2B5EF4-FFF2-40B4-BE49-F238E27FC236}">
                  <a16:creationId xmlns:a16="http://schemas.microsoft.com/office/drawing/2014/main" id="{2173AF10-4033-A24E-B008-8895B8A6A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8194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1" descr="dollar">
              <a:hlinkClick r:id="rId9"/>
              <a:extLst>
                <a:ext uri="{FF2B5EF4-FFF2-40B4-BE49-F238E27FC236}">
                  <a16:creationId xmlns:a16="http://schemas.microsoft.com/office/drawing/2014/main" id="{14C2FA8F-E7A2-8343-8FF0-8B2888177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2" descr="dollar">
              <a:hlinkClick r:id="rId9"/>
              <a:extLst>
                <a:ext uri="{FF2B5EF4-FFF2-40B4-BE49-F238E27FC236}">
                  <a16:creationId xmlns:a16="http://schemas.microsoft.com/office/drawing/2014/main" id="{895DFDE6-CD78-6D4F-896C-DD195A895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4953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3" descr="dollar">
              <a:hlinkClick r:id="rId9"/>
              <a:extLst>
                <a:ext uri="{FF2B5EF4-FFF2-40B4-BE49-F238E27FC236}">
                  <a16:creationId xmlns:a16="http://schemas.microsoft.com/office/drawing/2014/main" id="{97131871-2113-8C43-92BA-86D3264F5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6096000"/>
              <a:ext cx="2619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25">
              <a:extLst>
                <a:ext uri="{FF2B5EF4-FFF2-40B4-BE49-F238E27FC236}">
                  <a16:creationId xmlns:a16="http://schemas.microsoft.com/office/drawing/2014/main" id="{8F604DB1-C356-1145-8261-98137C32A8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23622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Inferential</a:t>
              </a: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sensors</a:t>
              </a:r>
              <a:endParaRPr lang="en-US" altLang="en-US" sz="11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:a16="http://schemas.microsoft.com/office/drawing/2014/main" id="{4503017F-4574-9E4B-BBBD-A650EA27E2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3276600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Emulators</a:t>
              </a:r>
              <a:endParaRPr lang="en-US" altLang="en-US" sz="11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Box 27">
              <a:extLst>
                <a:ext uri="{FF2B5EF4-FFF2-40B4-BE49-F238E27FC236}">
                  <a16:creationId xmlns:a16="http://schemas.microsoft.com/office/drawing/2014/main" id="{76442BE0-31E9-8840-A0E8-FB15426E85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43434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New products</a:t>
              </a:r>
            </a:p>
          </p:txBody>
        </p:sp>
        <p:sp>
          <p:nvSpPr>
            <p:cNvPr id="30" name="Text Box 28">
              <a:extLst>
                <a:ext uri="{FF2B5EF4-FFF2-40B4-BE49-F238E27FC236}">
                  <a16:creationId xmlns:a16="http://schemas.microsoft.com/office/drawing/2014/main" id="{91331F86-F181-E04D-B596-BE0472EB2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24800" y="5562600"/>
              <a:ext cx="914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Effective DOE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B7CA02-220B-504E-ABAC-289BE0D501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5105400"/>
              <a:ext cx="1371600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27E2B9F-2D55-924B-B15F-2CDA8AB2E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500" y="5021263"/>
              <a:ext cx="914400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AutoShape 32">
              <a:extLst>
                <a:ext uri="{FF2B5EF4-FFF2-40B4-BE49-F238E27FC236}">
                  <a16:creationId xmlns:a16="http://schemas.microsoft.com/office/drawing/2014/main" id="{EFE4FCDD-E85B-1944-9F64-6006F13E22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200" y="4648200"/>
              <a:ext cx="1184275" cy="393700"/>
            </a:xfrm>
            <a:prstGeom prst="wedgeRoundRectCallout">
              <a:avLst>
                <a:gd name="adj1" fmla="val -14343"/>
                <a:gd name="adj2" fmla="val 89514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b="1">
                  <a:latin typeface="Helvetica" charset="0"/>
                </a:rPr>
                <a:t>Analytical expression</a:t>
              </a:r>
            </a:p>
          </p:txBody>
        </p:sp>
        <p:sp>
          <p:nvSpPr>
            <p:cNvPr id="34" name="AutoShape 33">
              <a:extLst>
                <a:ext uri="{FF2B5EF4-FFF2-40B4-BE49-F238E27FC236}">
                  <a16:creationId xmlns:a16="http://schemas.microsoft.com/office/drawing/2014/main" id="{9E67FA48-B26F-B046-9218-8844CC474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4724400"/>
              <a:ext cx="1184275" cy="241300"/>
            </a:xfrm>
            <a:prstGeom prst="wedgeRoundRectCallout">
              <a:avLst>
                <a:gd name="adj1" fmla="val 11528"/>
                <a:gd name="adj2" fmla="val 124343"/>
                <a:gd name="adj3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defRPr/>
              </a:pPr>
              <a:r>
                <a:rPr lang="en-US" sz="1050" b="1" dirty="0">
                  <a:latin typeface="Helvetica" charset="0"/>
                </a:rPr>
                <a:t>Black box</a:t>
              </a: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D3C096AA-0FB3-914A-9105-DD51D18AA0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5867400"/>
              <a:ext cx="1295400" cy="304800"/>
            </a:xfrm>
            <a:prstGeom prst="rect">
              <a:avLst/>
            </a:prstGeom>
            <a:solidFill>
              <a:srgbClr val="C8FCE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Specialized run-time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software</a:t>
              </a: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AA847535-29E3-0541-8AAF-8314C6195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6313" y="5853113"/>
              <a:ext cx="1301750" cy="319088"/>
            </a:xfrm>
            <a:prstGeom prst="rect">
              <a:avLst/>
            </a:prstGeom>
            <a:solidFill>
              <a:srgbClr val="C8FCE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Directly coded into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 b="1">
                  <a:latin typeface="Calibri" panose="020F0502020204030204" pitchFamily="34" charset="0"/>
                  <a:cs typeface="Arial" panose="020B0604020202020204" pitchFamily="34" charset="0"/>
                </a:rPr>
                <a:t>most online systems</a:t>
              </a:r>
            </a:p>
          </p:txBody>
        </p:sp>
        <p:sp>
          <p:nvSpPr>
            <p:cNvPr id="37" name="AutoShape 37">
              <a:extLst>
                <a:ext uri="{FF2B5EF4-FFF2-40B4-BE49-F238E27FC236}">
                  <a16:creationId xmlns:a16="http://schemas.microsoft.com/office/drawing/2014/main" id="{F46F1635-24B7-0941-B7B0-FA511D393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5486400"/>
              <a:ext cx="236538" cy="374650"/>
            </a:xfrm>
            <a:prstGeom prst="downArrow">
              <a:avLst>
                <a:gd name="adj1" fmla="val 50000"/>
                <a:gd name="adj2" fmla="val 3959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Picture 44" descr="kitchen">
              <a:extLst>
                <a:ext uri="{FF2B5EF4-FFF2-40B4-BE49-F238E27FC236}">
                  <a16:creationId xmlns:a16="http://schemas.microsoft.com/office/drawing/2014/main" id="{5E5F637D-DE6F-194C-91B2-D39C98DC4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2975" y="2614613"/>
              <a:ext cx="2222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43B967F0-8923-8349-8954-84C4075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" y="1600200"/>
              <a:ext cx="2819400" cy="4953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 Box 46">
              <a:extLst>
                <a:ext uri="{FF2B5EF4-FFF2-40B4-BE49-F238E27FC236}">
                  <a16:creationId xmlns:a16="http://schemas.microsoft.com/office/drawing/2014/main" id="{D342AE89-AA54-154D-B0DF-AF3E08190F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" y="1676400"/>
              <a:ext cx="2819399" cy="342456"/>
            </a:xfrm>
            <a:prstGeom prst="rect">
              <a:avLst/>
            </a:prstGeom>
            <a:solidFill>
              <a:srgbClr val="CC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1" dirty="0">
                  <a:latin typeface="Calibri" panose="020F0502020204030204" pitchFamily="34" charset="0"/>
                  <a:cs typeface="Arial" panose="020B0604020202020204" pitchFamily="34" charset="0"/>
                </a:rPr>
                <a:t>What is genetic programming?</a:t>
              </a:r>
            </a:p>
          </p:txBody>
        </p:sp>
        <p:sp>
          <p:nvSpPr>
            <p:cNvPr id="41" name="Text Box 47">
              <a:extLst>
                <a:ext uri="{FF2B5EF4-FFF2-40B4-BE49-F238E27FC236}">
                  <a16:creationId xmlns:a16="http://schemas.microsoft.com/office/drawing/2014/main" id="{62DA5517-AC9C-3D45-8B8A-87A9B08355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209800"/>
              <a:ext cx="739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Parent 1</a:t>
              </a:r>
            </a:p>
          </p:txBody>
        </p:sp>
        <p:sp>
          <p:nvSpPr>
            <p:cNvPr id="42" name="Text Box 48">
              <a:extLst>
                <a:ext uri="{FF2B5EF4-FFF2-40B4-BE49-F238E27FC236}">
                  <a16:creationId xmlns:a16="http://schemas.microsoft.com/office/drawing/2014/main" id="{5FF91BFC-2767-3042-9D0F-434622F7F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2209800"/>
              <a:ext cx="7397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Parent 2</a:t>
              </a:r>
            </a:p>
          </p:txBody>
        </p:sp>
        <p:sp>
          <p:nvSpPr>
            <p:cNvPr id="43" name="Text Box 49">
              <a:extLst>
                <a:ext uri="{FF2B5EF4-FFF2-40B4-BE49-F238E27FC236}">
                  <a16:creationId xmlns:a16="http://schemas.microsoft.com/office/drawing/2014/main" id="{09006ED5-9AC4-6C42-8782-46368A2D96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3276600"/>
              <a:ext cx="933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Offspring 1</a:t>
              </a:r>
            </a:p>
          </p:txBody>
        </p:sp>
        <p:sp>
          <p:nvSpPr>
            <p:cNvPr id="44" name="Text Box 50">
              <a:extLst>
                <a:ext uri="{FF2B5EF4-FFF2-40B4-BE49-F238E27FC236}">
                  <a16:creationId xmlns:a16="http://schemas.microsoft.com/office/drawing/2014/main" id="{E1C318C9-CF04-4F49-B681-3F082899DA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3200400"/>
              <a:ext cx="9334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200" b="1">
                  <a:latin typeface="Times New Roman" panose="02020603050405020304" pitchFamily="18" charset="0"/>
                  <a:cs typeface="Arial" panose="020B0604020202020204" pitchFamily="34" charset="0"/>
                </a:rPr>
                <a:t>Offspring 2</a:t>
              </a:r>
            </a:p>
          </p:txBody>
        </p:sp>
        <p:grpSp>
          <p:nvGrpSpPr>
            <p:cNvPr id="45" name="Group 51">
              <a:extLst>
                <a:ext uri="{FF2B5EF4-FFF2-40B4-BE49-F238E27FC236}">
                  <a16:creationId xmlns:a16="http://schemas.microsoft.com/office/drawing/2014/main" id="{B96B6465-9184-FA46-9724-B74B551506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2050" y="2471738"/>
              <a:ext cx="593725" cy="847725"/>
              <a:chOff x="1392" y="288"/>
              <a:chExt cx="1008" cy="1248"/>
            </a:xfrm>
          </p:grpSpPr>
          <p:grpSp>
            <p:nvGrpSpPr>
              <p:cNvPr id="157" name="Group 52">
                <a:extLst>
                  <a:ext uri="{FF2B5EF4-FFF2-40B4-BE49-F238E27FC236}">
                    <a16:creationId xmlns:a16="http://schemas.microsoft.com/office/drawing/2014/main" id="{F45E1EA4-3363-FF46-9F74-F7A3C0DF26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92" y="768"/>
                <a:ext cx="576" cy="768"/>
                <a:chOff x="1392" y="768"/>
                <a:chExt cx="576" cy="768"/>
              </a:xfrm>
            </p:grpSpPr>
            <p:sp>
              <p:nvSpPr>
                <p:cNvPr id="173" name="Rectangle 53">
                  <a:extLst>
                    <a:ext uri="{FF2B5EF4-FFF2-40B4-BE49-F238E27FC236}">
                      <a16:creationId xmlns:a16="http://schemas.microsoft.com/office/drawing/2014/main" id="{41BB8E3B-AACD-0144-9EB6-918085AC5B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768"/>
                  <a:ext cx="192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Oval 54">
                  <a:extLst>
                    <a:ext uri="{FF2B5EF4-FFF2-40B4-BE49-F238E27FC236}">
                      <a16:creationId xmlns:a16="http://schemas.microsoft.com/office/drawing/2014/main" id="{E425FA05-4135-E24F-96A9-52353A3AED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76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grpSp>
              <p:nvGrpSpPr>
                <p:cNvPr id="175" name="Group 55">
                  <a:extLst>
                    <a:ext uri="{FF2B5EF4-FFF2-40B4-BE49-F238E27FC236}">
                      <a16:creationId xmlns:a16="http://schemas.microsoft.com/office/drawing/2014/main" id="{68FEC188-119C-D642-9CA1-E78E84DA70D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1200"/>
                  <a:ext cx="288" cy="336"/>
                  <a:chOff x="1536" y="1392"/>
                  <a:chExt cx="288" cy="336"/>
                </a:xfrm>
              </p:grpSpPr>
              <p:sp>
                <p:nvSpPr>
                  <p:cNvPr id="181" name="Rectangle 56">
                    <a:extLst>
                      <a:ext uri="{FF2B5EF4-FFF2-40B4-BE49-F238E27FC236}">
                        <a16:creationId xmlns:a16="http://schemas.microsoft.com/office/drawing/2014/main" id="{6092E3C0-C43E-BE44-B722-BE8FC5C65F4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1392"/>
                    <a:ext cx="96" cy="96"/>
                  </a:xfrm>
                  <a:prstGeom prst="rect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*</a:t>
                    </a:r>
                  </a:p>
                </p:txBody>
              </p:sp>
              <p:sp>
                <p:nvSpPr>
                  <p:cNvPr id="182" name="Oval 57">
                    <a:extLst>
                      <a:ext uri="{FF2B5EF4-FFF2-40B4-BE49-F238E27FC236}">
                        <a16:creationId xmlns:a16="http://schemas.microsoft.com/office/drawing/2014/main" id="{FBBF42B0-C729-2D4E-8000-0A41826E00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1632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83" name="Oval 58">
                    <a:extLst>
                      <a:ext uri="{FF2B5EF4-FFF2-40B4-BE49-F238E27FC236}">
                        <a16:creationId xmlns:a16="http://schemas.microsoft.com/office/drawing/2014/main" id="{F30B89EF-A318-6D4A-B3BE-80672527D4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28" y="1632"/>
                    <a:ext cx="96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84" name="Line 59">
                    <a:extLst>
                      <a:ext uri="{FF2B5EF4-FFF2-40B4-BE49-F238E27FC236}">
                        <a16:creationId xmlns:a16="http://schemas.microsoft.com/office/drawing/2014/main" id="{7B2C2E4B-22A7-374C-94C7-B50CE328F7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84" y="148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85" name="Line 60">
                    <a:extLst>
                      <a:ext uri="{FF2B5EF4-FFF2-40B4-BE49-F238E27FC236}">
                        <a16:creationId xmlns:a16="http://schemas.microsoft.com/office/drawing/2014/main" id="{3E7A7302-B17E-2E41-8954-9A8AAD7246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28" y="1488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6" name="Rectangle 61">
                  <a:extLst>
                    <a:ext uri="{FF2B5EF4-FFF2-40B4-BE49-F238E27FC236}">
                      <a16:creationId xmlns:a16="http://schemas.microsoft.com/office/drawing/2014/main" id="{C5EB4E83-DBB1-424F-A44B-AFDCA154FF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1008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Oval 62">
                  <a:extLst>
                    <a:ext uri="{FF2B5EF4-FFF2-40B4-BE49-F238E27FC236}">
                      <a16:creationId xmlns:a16="http://schemas.microsoft.com/office/drawing/2014/main" id="{ABAE61A1-6AA5-E449-BC54-7153114A3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72" y="1200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78" name="Line 63">
                  <a:extLst>
                    <a:ext uri="{FF2B5EF4-FFF2-40B4-BE49-F238E27FC236}">
                      <a16:creationId xmlns:a16="http://schemas.microsoft.com/office/drawing/2014/main" id="{AD43F4FC-7A8C-ED43-9756-06EC1D52A9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8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9" name="Line 64">
                  <a:extLst>
                    <a:ext uri="{FF2B5EF4-FFF2-40B4-BE49-F238E27FC236}">
                      <a16:creationId xmlns:a16="http://schemas.microsoft.com/office/drawing/2014/main" id="{845ABF75-EA37-ED43-8C16-D9851EBCD2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0" name="Line 65">
                  <a:extLst>
                    <a:ext uri="{FF2B5EF4-FFF2-40B4-BE49-F238E27FC236}">
                      <a16:creationId xmlns:a16="http://schemas.microsoft.com/office/drawing/2014/main" id="{961D49DE-A68A-924A-B0C7-A282D038D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8" name="Group 66">
                <a:extLst>
                  <a:ext uri="{FF2B5EF4-FFF2-40B4-BE49-F238E27FC236}">
                    <a16:creationId xmlns:a16="http://schemas.microsoft.com/office/drawing/2014/main" id="{74D43994-68FF-C044-9B73-D6E7C07447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28" y="288"/>
                <a:ext cx="672" cy="816"/>
                <a:chOff x="1728" y="288"/>
                <a:chExt cx="672" cy="816"/>
              </a:xfrm>
            </p:grpSpPr>
            <p:sp>
              <p:nvSpPr>
                <p:cNvPr id="159" name="Rectangle 67">
                  <a:extLst>
                    <a:ext uri="{FF2B5EF4-FFF2-40B4-BE49-F238E27FC236}">
                      <a16:creationId xmlns:a16="http://schemas.microsoft.com/office/drawing/2014/main" id="{ECEBD928-CA46-7B41-84C3-8779CA54C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160" name="Group 68">
                  <a:extLst>
                    <a:ext uri="{FF2B5EF4-FFF2-40B4-BE49-F238E27FC236}">
                      <a16:creationId xmlns:a16="http://schemas.microsoft.com/office/drawing/2014/main" id="{C86ECB28-4F9D-5845-8297-418786DF3CF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768"/>
                  <a:ext cx="288" cy="336"/>
                  <a:chOff x="336" y="1824"/>
                  <a:chExt cx="288" cy="336"/>
                </a:xfrm>
              </p:grpSpPr>
              <p:sp>
                <p:nvSpPr>
                  <p:cNvPr id="168" name="Rectangle 69">
                    <a:extLst>
                      <a:ext uri="{FF2B5EF4-FFF2-40B4-BE49-F238E27FC236}">
                        <a16:creationId xmlns:a16="http://schemas.microsoft.com/office/drawing/2014/main" id="{9E9CFD69-BA02-F44C-90AA-F3808C35F1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82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  <p:sp>
                <p:nvSpPr>
                  <p:cNvPr id="169" name="Oval 70">
                    <a:extLst>
                      <a:ext uri="{FF2B5EF4-FFF2-40B4-BE49-F238E27FC236}">
                        <a16:creationId xmlns:a16="http://schemas.microsoft.com/office/drawing/2014/main" id="{5C264E81-723F-6540-A631-6B7EACDF5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70" name="Oval 71">
                    <a:extLst>
                      <a:ext uri="{FF2B5EF4-FFF2-40B4-BE49-F238E27FC236}">
                        <a16:creationId xmlns:a16="http://schemas.microsoft.com/office/drawing/2014/main" id="{A685EA73-F6E8-7B49-83C6-D987BF8B4B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71" name="Line 72">
                    <a:extLst>
                      <a:ext uri="{FF2B5EF4-FFF2-40B4-BE49-F238E27FC236}">
                        <a16:creationId xmlns:a16="http://schemas.microsoft.com/office/drawing/2014/main" id="{304C6C05-327C-CC40-9838-984A014C3B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2" name="Line 73">
                    <a:extLst>
                      <a:ext uri="{FF2B5EF4-FFF2-40B4-BE49-F238E27FC236}">
                        <a16:creationId xmlns:a16="http://schemas.microsoft.com/office/drawing/2014/main" id="{B7C973DF-45F5-EC45-A191-3531BB4D7E1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1" name="Rectangle 74">
                  <a:extLst>
                    <a:ext uri="{FF2B5EF4-FFF2-40B4-BE49-F238E27FC236}">
                      <a16:creationId xmlns:a16="http://schemas.microsoft.com/office/drawing/2014/main" id="{03F84EA9-863B-DB4F-8602-504C278279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62" name="Line 75">
                  <a:extLst>
                    <a:ext uri="{FF2B5EF4-FFF2-40B4-BE49-F238E27FC236}">
                      <a16:creationId xmlns:a16="http://schemas.microsoft.com/office/drawing/2014/main" id="{02E027EC-AD6E-5644-8DD5-EEDE9778E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3" name="Line 76">
                  <a:extLst>
                    <a:ext uri="{FF2B5EF4-FFF2-40B4-BE49-F238E27FC236}">
                      <a16:creationId xmlns:a16="http://schemas.microsoft.com/office/drawing/2014/main" id="{187EDFF6-D0E5-1745-972E-CE34D77A53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" name="Rectangle 77">
                  <a:extLst>
                    <a:ext uri="{FF2B5EF4-FFF2-40B4-BE49-F238E27FC236}">
                      <a16:creationId xmlns:a16="http://schemas.microsoft.com/office/drawing/2014/main" id="{0F693939-3AD7-6A44-BF9A-DA14F158F7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52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Line 78">
                  <a:extLst>
                    <a:ext uri="{FF2B5EF4-FFF2-40B4-BE49-F238E27FC236}">
                      <a16:creationId xmlns:a16="http://schemas.microsoft.com/office/drawing/2014/main" id="{B5311E5C-151D-8D41-9DFD-A0355D01B9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6" name="Line 79">
                  <a:extLst>
                    <a:ext uri="{FF2B5EF4-FFF2-40B4-BE49-F238E27FC236}">
                      <a16:creationId xmlns:a16="http://schemas.microsoft.com/office/drawing/2014/main" id="{55BE116D-7A2C-B342-9ED9-FA273BB845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7" name="Line 80">
                  <a:extLst>
                    <a:ext uri="{FF2B5EF4-FFF2-40B4-BE49-F238E27FC236}">
                      <a16:creationId xmlns:a16="http://schemas.microsoft.com/office/drawing/2014/main" id="{1C5F49BC-ADE0-5548-B248-8F6BB0196F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6" name="Group 81">
              <a:extLst>
                <a:ext uri="{FF2B5EF4-FFF2-40B4-BE49-F238E27FC236}">
                  <a16:creationId xmlns:a16="http://schemas.microsoft.com/office/drawing/2014/main" id="{E042549A-050F-2141-AB5B-5581D2809B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3548063"/>
              <a:ext cx="733425" cy="847725"/>
              <a:chOff x="192" y="1872"/>
              <a:chExt cx="1248" cy="1248"/>
            </a:xfrm>
          </p:grpSpPr>
          <p:sp>
            <p:nvSpPr>
              <p:cNvPr id="120" name="Rectangle 82">
                <a:extLst>
                  <a:ext uri="{FF2B5EF4-FFF2-40B4-BE49-F238E27FC236}">
                    <a16:creationId xmlns:a16="http://schemas.microsoft.com/office/drawing/2014/main" id="{DD2EA510-4189-9B4B-BDEE-B2AE2F4A5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" y="187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/</a:t>
                </a:r>
              </a:p>
            </p:txBody>
          </p:sp>
          <p:sp>
            <p:nvSpPr>
              <p:cNvPr id="121" name="Rectangle 83">
                <a:extLst>
                  <a:ext uri="{FF2B5EF4-FFF2-40B4-BE49-F238E27FC236}">
                    <a16:creationId xmlns:a16="http://schemas.microsoft.com/office/drawing/2014/main" id="{3582140A-56C3-3249-8104-92D2C1DBD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" y="2592"/>
                <a:ext cx="96" cy="9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+</a:t>
                </a:r>
              </a:p>
            </p:txBody>
          </p:sp>
          <p:grpSp>
            <p:nvGrpSpPr>
              <p:cNvPr id="122" name="Group 84">
                <a:extLst>
                  <a:ext uri="{FF2B5EF4-FFF2-40B4-BE49-F238E27FC236}">
                    <a16:creationId xmlns:a16="http://schemas.microsoft.com/office/drawing/2014/main" id="{01DFD565-6BD4-4846-93C5-2A34CFCA2A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2784"/>
                <a:ext cx="288" cy="336"/>
                <a:chOff x="816" y="2544"/>
                <a:chExt cx="288" cy="336"/>
              </a:xfrm>
            </p:grpSpPr>
            <p:sp>
              <p:nvSpPr>
                <p:cNvPr id="152" name="Rectangle 85">
                  <a:extLst>
                    <a:ext uri="{FF2B5EF4-FFF2-40B4-BE49-F238E27FC236}">
                      <a16:creationId xmlns:a16="http://schemas.microsoft.com/office/drawing/2014/main" id="{0BC60B71-8E26-F243-ACB0-1961541C5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254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53" name="Oval 86">
                  <a:extLst>
                    <a:ext uri="{FF2B5EF4-FFF2-40B4-BE49-F238E27FC236}">
                      <a16:creationId xmlns:a16="http://schemas.microsoft.com/office/drawing/2014/main" id="{B12FA8B0-4345-D543-8E53-F14E33F50F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4" name="Oval 87">
                  <a:extLst>
                    <a:ext uri="{FF2B5EF4-FFF2-40B4-BE49-F238E27FC236}">
                      <a16:creationId xmlns:a16="http://schemas.microsoft.com/office/drawing/2014/main" id="{7AB5ECCF-40FA-EE4B-A223-CE63AF916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5" name="Line 88">
                  <a:extLst>
                    <a:ext uri="{FF2B5EF4-FFF2-40B4-BE49-F238E27FC236}">
                      <a16:creationId xmlns:a16="http://schemas.microsoft.com/office/drawing/2014/main" id="{577F9748-939B-1049-947A-7EB3578A799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89">
                  <a:extLst>
                    <a:ext uri="{FF2B5EF4-FFF2-40B4-BE49-F238E27FC236}">
                      <a16:creationId xmlns:a16="http://schemas.microsoft.com/office/drawing/2014/main" id="{3F7A8E7D-6AC1-C94E-9753-DEE447174A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" name="Group 90">
                <a:extLst>
                  <a:ext uri="{FF2B5EF4-FFF2-40B4-BE49-F238E27FC236}">
                    <a16:creationId xmlns:a16="http://schemas.microsoft.com/office/drawing/2014/main" id="{A2B96B5F-1CE0-AA45-8C89-69B47E6395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" y="2112"/>
                <a:ext cx="336" cy="336"/>
                <a:chOff x="432" y="528"/>
                <a:chExt cx="336" cy="336"/>
              </a:xfrm>
            </p:grpSpPr>
            <p:sp>
              <p:nvSpPr>
                <p:cNvPr id="147" name="Rectangle 91">
                  <a:extLst>
                    <a:ext uri="{FF2B5EF4-FFF2-40B4-BE49-F238E27FC236}">
                      <a16:creationId xmlns:a16="http://schemas.microsoft.com/office/drawing/2014/main" id="{363D088F-43E8-AF49-8C2E-52A01499B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2" y="76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8" name="Rectangle 92">
                  <a:extLst>
                    <a:ext uri="{FF2B5EF4-FFF2-40B4-BE49-F238E27FC236}">
                      <a16:creationId xmlns:a16="http://schemas.microsoft.com/office/drawing/2014/main" id="{DC64EEDF-03D1-6344-BC60-13C4A0368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49" name="Oval 93">
                  <a:extLst>
                    <a:ext uri="{FF2B5EF4-FFF2-40B4-BE49-F238E27FC236}">
                      <a16:creationId xmlns:a16="http://schemas.microsoft.com/office/drawing/2014/main" id="{6B9861E0-2C3C-134D-9414-6C2ED37E22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76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50" name="Line 94">
                  <a:extLst>
                    <a:ext uri="{FF2B5EF4-FFF2-40B4-BE49-F238E27FC236}">
                      <a16:creationId xmlns:a16="http://schemas.microsoft.com/office/drawing/2014/main" id="{125CCF72-A420-9343-BE55-C1AFF41315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Line 95">
                  <a:extLst>
                    <a:ext uri="{FF2B5EF4-FFF2-40B4-BE49-F238E27FC236}">
                      <a16:creationId xmlns:a16="http://schemas.microsoft.com/office/drawing/2014/main" id="{B256DC70-F957-7C4F-B438-D4033C8F95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4" name="Line 96">
                <a:extLst>
                  <a:ext uri="{FF2B5EF4-FFF2-40B4-BE49-F238E27FC236}">
                    <a16:creationId xmlns:a16="http://schemas.microsoft.com/office/drawing/2014/main" id="{1A81A153-80A0-4842-9AA4-EF60F8EAEF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72" y="1968"/>
                <a:ext cx="192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97">
                <a:extLst>
                  <a:ext uri="{FF2B5EF4-FFF2-40B4-BE49-F238E27FC236}">
                    <a16:creationId xmlns:a16="http://schemas.microsoft.com/office/drawing/2014/main" id="{EF01FFB1-D1BD-8E4C-84D5-BA22B49CE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8" y="24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6" name="Group 98">
                <a:extLst>
                  <a:ext uri="{FF2B5EF4-FFF2-40B4-BE49-F238E27FC236}">
                    <a16:creationId xmlns:a16="http://schemas.microsoft.com/office/drawing/2014/main" id="{DD0A1EEB-1A4E-7A43-B803-DD914F32C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6" y="2784"/>
                <a:ext cx="288" cy="336"/>
                <a:chOff x="816" y="2544"/>
                <a:chExt cx="288" cy="336"/>
              </a:xfrm>
            </p:grpSpPr>
            <p:sp>
              <p:nvSpPr>
                <p:cNvPr id="142" name="Rectangle 99">
                  <a:extLst>
                    <a:ext uri="{FF2B5EF4-FFF2-40B4-BE49-F238E27FC236}">
                      <a16:creationId xmlns:a16="http://schemas.microsoft.com/office/drawing/2014/main" id="{22DC998A-B521-4749-83C4-D599B9666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2" y="2544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43" name="Oval 100">
                  <a:extLst>
                    <a:ext uri="{FF2B5EF4-FFF2-40B4-BE49-F238E27FC236}">
                      <a16:creationId xmlns:a16="http://schemas.microsoft.com/office/drawing/2014/main" id="{26B29E44-B923-7E47-B59B-6F0CF81F7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44" name="Oval 101">
                  <a:extLst>
                    <a:ext uri="{FF2B5EF4-FFF2-40B4-BE49-F238E27FC236}">
                      <a16:creationId xmlns:a16="http://schemas.microsoft.com/office/drawing/2014/main" id="{A9366ECD-52E6-3F4D-A0CA-3DEC1BC84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8" y="2784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45" name="Line 102">
                  <a:extLst>
                    <a:ext uri="{FF2B5EF4-FFF2-40B4-BE49-F238E27FC236}">
                      <a16:creationId xmlns:a16="http://schemas.microsoft.com/office/drawing/2014/main" id="{4E208032-8240-EF42-A3C2-6480B373F4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4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Line 103">
                  <a:extLst>
                    <a:ext uri="{FF2B5EF4-FFF2-40B4-BE49-F238E27FC236}">
                      <a16:creationId xmlns:a16="http://schemas.microsoft.com/office/drawing/2014/main" id="{08C64505-BDBD-134D-B5EB-E727F1EACD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" y="2640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7" name="Line 104">
                <a:extLst>
                  <a:ext uri="{FF2B5EF4-FFF2-40B4-BE49-F238E27FC236}">
                    <a16:creationId xmlns:a16="http://schemas.microsoft.com/office/drawing/2014/main" id="{A5AFAB0B-569D-FE4D-BA8B-649ECB0356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4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05">
                <a:extLst>
                  <a:ext uri="{FF2B5EF4-FFF2-40B4-BE49-F238E27FC236}">
                    <a16:creationId xmlns:a16="http://schemas.microsoft.com/office/drawing/2014/main" id="{3673BFE0-F90A-2B45-A863-079B7A93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68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Rectangle 106">
                <a:extLst>
                  <a:ext uri="{FF2B5EF4-FFF2-40B4-BE49-F238E27FC236}">
                    <a16:creationId xmlns:a16="http://schemas.microsoft.com/office/drawing/2014/main" id="{0CA1D3BD-B5B6-3A4C-8221-957BE5E36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4" y="2112"/>
                <a:ext cx="192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sqr</a:t>
                </a:r>
                <a:endPara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0" name="Group 107">
                <a:extLst>
                  <a:ext uri="{FF2B5EF4-FFF2-40B4-BE49-F238E27FC236}">
                    <a16:creationId xmlns:a16="http://schemas.microsoft.com/office/drawing/2014/main" id="{4EF51103-9EED-6D46-B7B9-A3EA135D45B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2544"/>
                <a:ext cx="288" cy="336"/>
                <a:chOff x="1536" y="1392"/>
                <a:chExt cx="288" cy="336"/>
              </a:xfrm>
            </p:grpSpPr>
            <p:sp>
              <p:nvSpPr>
                <p:cNvPr id="137" name="Rectangle 108">
                  <a:extLst>
                    <a:ext uri="{FF2B5EF4-FFF2-40B4-BE49-F238E27FC236}">
                      <a16:creationId xmlns:a16="http://schemas.microsoft.com/office/drawing/2014/main" id="{77A43245-90AF-AD4D-802E-E80A14683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38" name="Oval 109">
                  <a:extLst>
                    <a:ext uri="{FF2B5EF4-FFF2-40B4-BE49-F238E27FC236}">
                      <a16:creationId xmlns:a16="http://schemas.microsoft.com/office/drawing/2014/main" id="{EDF03546-2206-5944-8C65-73136C9D18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39" name="Oval 110">
                  <a:extLst>
                    <a:ext uri="{FF2B5EF4-FFF2-40B4-BE49-F238E27FC236}">
                      <a16:creationId xmlns:a16="http://schemas.microsoft.com/office/drawing/2014/main" id="{83152F5E-6E4D-1C45-A4CF-7F13C42936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40" name="Line 111">
                  <a:extLst>
                    <a:ext uri="{FF2B5EF4-FFF2-40B4-BE49-F238E27FC236}">
                      <a16:creationId xmlns:a16="http://schemas.microsoft.com/office/drawing/2014/main" id="{4490DAB9-7A2D-4043-8069-F3980A2981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Line 112">
                  <a:extLst>
                    <a:ext uri="{FF2B5EF4-FFF2-40B4-BE49-F238E27FC236}">
                      <a16:creationId xmlns:a16="http://schemas.microsoft.com/office/drawing/2014/main" id="{B9E89C40-F55A-F949-8EDA-F43D312F78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31" name="Rectangle 113">
                <a:extLst>
                  <a:ext uri="{FF2B5EF4-FFF2-40B4-BE49-F238E27FC236}">
                    <a16:creationId xmlns:a16="http://schemas.microsoft.com/office/drawing/2014/main" id="{6F700BCE-737C-2641-B11C-ACF9049B0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" y="2352"/>
                <a:ext cx="96" cy="96"/>
              </a:xfrm>
              <a:prstGeom prst="rect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-</a:t>
                </a:r>
                <a:endParaRPr lang="en-US" altLang="en-US" sz="10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Oval 114">
                <a:extLst>
                  <a:ext uri="{FF2B5EF4-FFF2-40B4-BE49-F238E27FC236}">
                    <a16:creationId xmlns:a16="http://schemas.microsoft.com/office/drawing/2014/main" id="{168D079A-027D-254D-BD14-6D1521FDE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" y="2544"/>
                <a:ext cx="96" cy="96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33" name="Line 115">
                <a:extLst>
                  <a:ext uri="{FF2B5EF4-FFF2-40B4-BE49-F238E27FC236}">
                    <a16:creationId xmlns:a16="http://schemas.microsoft.com/office/drawing/2014/main" id="{16E4B911-53BF-9745-88A5-06C4500E7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0" y="220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16">
                <a:extLst>
                  <a:ext uri="{FF2B5EF4-FFF2-40B4-BE49-F238E27FC236}">
                    <a16:creationId xmlns:a16="http://schemas.microsoft.com/office/drawing/2014/main" id="{4037A06C-786A-9F4E-B6FD-BD0B9C3147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6" y="24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117">
                <a:extLst>
                  <a:ext uri="{FF2B5EF4-FFF2-40B4-BE49-F238E27FC236}">
                    <a16:creationId xmlns:a16="http://schemas.microsoft.com/office/drawing/2014/main" id="{C1DE1A29-C56A-0343-BA1A-7B73998128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48" y="2448"/>
                <a:ext cx="96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Line 118">
                <a:extLst>
                  <a:ext uri="{FF2B5EF4-FFF2-40B4-BE49-F238E27FC236}">
                    <a16:creationId xmlns:a16="http://schemas.microsoft.com/office/drawing/2014/main" id="{AD37CB09-380C-6C47-ADC4-BB11F11E6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0" y="1968"/>
                <a:ext cx="144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7" name="Group 119">
              <a:extLst>
                <a:ext uri="{FF2B5EF4-FFF2-40B4-BE49-F238E27FC236}">
                  <a16:creationId xmlns:a16="http://schemas.microsoft.com/office/drawing/2014/main" id="{E48349F3-7660-5C48-8080-8F1282BD70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3338" y="3548063"/>
              <a:ext cx="508000" cy="554038"/>
              <a:chOff x="1632" y="1872"/>
              <a:chExt cx="864" cy="816"/>
            </a:xfrm>
          </p:grpSpPr>
          <p:grpSp>
            <p:nvGrpSpPr>
              <p:cNvPr id="98" name="Group 120">
                <a:extLst>
                  <a:ext uri="{FF2B5EF4-FFF2-40B4-BE49-F238E27FC236}">
                    <a16:creationId xmlns:a16="http://schemas.microsoft.com/office/drawing/2014/main" id="{6568A431-F740-E348-B4E9-11EE9D4147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2" y="2352"/>
                <a:ext cx="288" cy="336"/>
                <a:chOff x="1536" y="1392"/>
                <a:chExt cx="288" cy="336"/>
              </a:xfrm>
            </p:grpSpPr>
            <p:sp>
              <p:nvSpPr>
                <p:cNvPr id="115" name="Rectangle 121">
                  <a:extLst>
                    <a:ext uri="{FF2B5EF4-FFF2-40B4-BE49-F238E27FC236}">
                      <a16:creationId xmlns:a16="http://schemas.microsoft.com/office/drawing/2014/main" id="{03E13C68-FCF2-9A49-85AF-82F1FAAC2B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116" name="Oval 122">
                  <a:extLst>
                    <a:ext uri="{FF2B5EF4-FFF2-40B4-BE49-F238E27FC236}">
                      <a16:creationId xmlns:a16="http://schemas.microsoft.com/office/drawing/2014/main" id="{55635A26-6746-0546-8FCA-E928D4E239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117" name="Oval 123">
                  <a:extLst>
                    <a:ext uri="{FF2B5EF4-FFF2-40B4-BE49-F238E27FC236}">
                      <a16:creationId xmlns:a16="http://schemas.microsoft.com/office/drawing/2014/main" id="{9C7B6EC9-638C-4E4C-9A85-8893442E9B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118" name="Line 124">
                  <a:extLst>
                    <a:ext uri="{FF2B5EF4-FFF2-40B4-BE49-F238E27FC236}">
                      <a16:creationId xmlns:a16="http://schemas.microsoft.com/office/drawing/2014/main" id="{2F1C7AC6-18D5-254B-BBED-8F1C896F90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9" name="Line 125">
                  <a:extLst>
                    <a:ext uri="{FF2B5EF4-FFF2-40B4-BE49-F238E27FC236}">
                      <a16:creationId xmlns:a16="http://schemas.microsoft.com/office/drawing/2014/main" id="{082C4FC9-9977-504C-B9A7-792B7EF1E1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9" name="Oval 126">
                <a:extLst>
                  <a:ext uri="{FF2B5EF4-FFF2-40B4-BE49-F238E27FC236}">
                    <a16:creationId xmlns:a16="http://schemas.microsoft.com/office/drawing/2014/main" id="{0FF5DCCB-868C-C246-AAF9-A9A5D8FC3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1000" b="1">
                    <a:latin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</a:p>
            </p:txBody>
          </p:sp>
          <p:grpSp>
            <p:nvGrpSpPr>
              <p:cNvPr id="100" name="Group 127">
                <a:extLst>
                  <a:ext uri="{FF2B5EF4-FFF2-40B4-BE49-F238E27FC236}">
                    <a16:creationId xmlns:a16="http://schemas.microsoft.com/office/drawing/2014/main" id="{66D8DD86-41D6-5142-91D2-66841D2D74D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24" y="1872"/>
                <a:ext cx="672" cy="816"/>
                <a:chOff x="1728" y="288"/>
                <a:chExt cx="672" cy="816"/>
              </a:xfrm>
            </p:grpSpPr>
            <p:sp>
              <p:nvSpPr>
                <p:cNvPr id="101" name="Rectangle 128">
                  <a:extLst>
                    <a:ext uri="{FF2B5EF4-FFF2-40B4-BE49-F238E27FC236}">
                      <a16:creationId xmlns:a16="http://schemas.microsoft.com/office/drawing/2014/main" id="{6F17C1DC-D001-EB43-8207-F5FA6E90A0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102" name="Group 129">
                  <a:extLst>
                    <a:ext uri="{FF2B5EF4-FFF2-40B4-BE49-F238E27FC236}">
                      <a16:creationId xmlns:a16="http://schemas.microsoft.com/office/drawing/2014/main" id="{1574270A-0675-4746-B071-6B4012EFFF1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112" y="768"/>
                  <a:ext cx="288" cy="336"/>
                  <a:chOff x="336" y="1824"/>
                  <a:chExt cx="288" cy="336"/>
                </a:xfrm>
              </p:grpSpPr>
              <p:sp>
                <p:nvSpPr>
                  <p:cNvPr id="110" name="Rectangle 130">
                    <a:extLst>
                      <a:ext uri="{FF2B5EF4-FFF2-40B4-BE49-F238E27FC236}">
                        <a16:creationId xmlns:a16="http://schemas.microsoft.com/office/drawing/2014/main" id="{AF07BA7E-ADE9-1846-A786-38B5D4916C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182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/</a:t>
                    </a:r>
                  </a:p>
                </p:txBody>
              </p:sp>
              <p:sp>
                <p:nvSpPr>
                  <p:cNvPr id="111" name="Oval 131">
                    <a:extLst>
                      <a:ext uri="{FF2B5EF4-FFF2-40B4-BE49-F238E27FC236}">
                        <a16:creationId xmlns:a16="http://schemas.microsoft.com/office/drawing/2014/main" id="{4A618E82-E68A-1140-A65D-479443E08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36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12" name="Oval 132">
                    <a:extLst>
                      <a:ext uri="{FF2B5EF4-FFF2-40B4-BE49-F238E27FC236}">
                        <a16:creationId xmlns:a16="http://schemas.microsoft.com/office/drawing/2014/main" id="{56F23865-F66F-424C-8211-742AC600D17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06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13" name="Line 133">
                    <a:extLst>
                      <a:ext uri="{FF2B5EF4-FFF2-40B4-BE49-F238E27FC236}">
                        <a16:creationId xmlns:a16="http://schemas.microsoft.com/office/drawing/2014/main" id="{A6981988-3655-6C43-BCFF-E3C6E9CC0A3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84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Line 134">
                    <a:extLst>
                      <a:ext uri="{FF2B5EF4-FFF2-40B4-BE49-F238E27FC236}">
                        <a16:creationId xmlns:a16="http://schemas.microsoft.com/office/drawing/2014/main" id="{8395BFFA-0E87-3E44-92D3-52B7180E5A0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28" y="192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3" name="Rectangle 135">
                  <a:extLst>
                    <a:ext uri="{FF2B5EF4-FFF2-40B4-BE49-F238E27FC236}">
                      <a16:creationId xmlns:a16="http://schemas.microsoft.com/office/drawing/2014/main" id="{18B0416D-DE44-A141-9F29-B82411CAB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76" y="528"/>
                  <a:ext cx="96" cy="96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-</a:t>
                  </a:r>
                </a:p>
              </p:txBody>
            </p:sp>
            <p:sp>
              <p:nvSpPr>
                <p:cNvPr id="104" name="Line 136">
                  <a:extLst>
                    <a:ext uri="{FF2B5EF4-FFF2-40B4-BE49-F238E27FC236}">
                      <a16:creationId xmlns:a16="http://schemas.microsoft.com/office/drawing/2014/main" id="{9633C9F2-2F29-5046-9F72-7B81BB123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28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137">
                  <a:extLst>
                    <a:ext uri="{FF2B5EF4-FFF2-40B4-BE49-F238E27FC236}">
                      <a16:creationId xmlns:a16="http://schemas.microsoft.com/office/drawing/2014/main" id="{1D678892-BB97-1A45-AEA6-5FEB2E8C84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72" y="624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Rectangle 138">
                  <a:extLst>
                    <a:ext uri="{FF2B5EF4-FFF2-40B4-BE49-F238E27FC236}">
                      <a16:creationId xmlns:a16="http://schemas.microsoft.com/office/drawing/2014/main" id="{9FBA77D2-B607-8847-8CF4-2584378E5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60" y="528"/>
                  <a:ext cx="192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sqr</a:t>
                  </a:r>
                  <a:endParaRPr lang="en-US" altLang="en-US" sz="1000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Line 139">
                  <a:extLst>
                    <a:ext uri="{FF2B5EF4-FFF2-40B4-BE49-F238E27FC236}">
                      <a16:creationId xmlns:a16="http://schemas.microsoft.com/office/drawing/2014/main" id="{35568B0A-7775-0A4B-AB0F-938DCBFFB9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8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Line 140">
                  <a:extLst>
                    <a:ext uri="{FF2B5EF4-FFF2-40B4-BE49-F238E27FC236}">
                      <a16:creationId xmlns:a16="http://schemas.microsoft.com/office/drawing/2014/main" id="{D72DDF93-AC8D-BC41-B1E7-43F79076D9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4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141">
                  <a:extLst>
                    <a:ext uri="{FF2B5EF4-FFF2-40B4-BE49-F238E27FC236}">
                      <a16:creationId xmlns:a16="http://schemas.microsoft.com/office/drawing/2014/main" id="{27767DFB-906B-5B41-A1B6-B90687D637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56" y="62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48" name="Group 142">
              <a:extLst>
                <a:ext uri="{FF2B5EF4-FFF2-40B4-BE49-F238E27FC236}">
                  <a16:creationId xmlns:a16="http://schemas.microsoft.com/office/drawing/2014/main" id="{8650556A-79E0-5A4D-8592-FFC1F822DE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" y="2471738"/>
              <a:ext cx="565150" cy="847725"/>
              <a:chOff x="192" y="288"/>
              <a:chExt cx="960" cy="1248"/>
            </a:xfrm>
          </p:grpSpPr>
          <p:sp>
            <p:nvSpPr>
              <p:cNvPr id="66" name="Line 143">
                <a:extLst>
                  <a:ext uri="{FF2B5EF4-FFF2-40B4-BE49-F238E27FC236}">
                    <a16:creationId xmlns:a16="http://schemas.microsoft.com/office/drawing/2014/main" id="{CDA6CDBE-5F0E-1D42-BB11-BAF14F78C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384"/>
                <a:ext cx="9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7" name="Group 144">
                <a:extLst>
                  <a:ext uri="{FF2B5EF4-FFF2-40B4-BE49-F238E27FC236}">
                    <a16:creationId xmlns:a16="http://schemas.microsoft.com/office/drawing/2014/main" id="{79428C3D-A120-DE43-851C-E44480A552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92" y="288"/>
                <a:ext cx="672" cy="1248"/>
                <a:chOff x="192" y="288"/>
                <a:chExt cx="672" cy="1248"/>
              </a:xfrm>
            </p:grpSpPr>
            <p:sp>
              <p:nvSpPr>
                <p:cNvPr id="74" name="Rectangle 145">
                  <a:extLst>
                    <a:ext uri="{FF2B5EF4-FFF2-40B4-BE49-F238E27FC236}">
                      <a16:creationId xmlns:a16="http://schemas.microsoft.com/office/drawing/2014/main" id="{68B52C75-E863-6147-BDAF-A55AB7456D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" y="28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/</a:t>
                  </a:r>
                </a:p>
              </p:txBody>
            </p:sp>
            <p:sp>
              <p:nvSpPr>
                <p:cNvPr id="75" name="Rectangle 146">
                  <a:extLst>
                    <a:ext uri="{FF2B5EF4-FFF2-40B4-BE49-F238E27FC236}">
                      <a16:creationId xmlns:a16="http://schemas.microsoft.com/office/drawing/2014/main" id="{6252116D-7F0A-AF47-BCE7-68D5196F04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" y="1008"/>
                  <a:ext cx="96" cy="96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+</a:t>
                  </a:r>
                </a:p>
              </p:txBody>
            </p:sp>
            <p:grpSp>
              <p:nvGrpSpPr>
                <p:cNvPr id="76" name="Group 147">
                  <a:extLst>
                    <a:ext uri="{FF2B5EF4-FFF2-40B4-BE49-F238E27FC236}">
                      <a16:creationId xmlns:a16="http://schemas.microsoft.com/office/drawing/2014/main" id="{7C43B311-5D91-C94E-8029-19C5A8B8CA5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92" y="1200"/>
                  <a:ext cx="288" cy="336"/>
                  <a:chOff x="816" y="2544"/>
                  <a:chExt cx="288" cy="336"/>
                </a:xfrm>
              </p:grpSpPr>
              <p:sp>
                <p:nvSpPr>
                  <p:cNvPr id="93" name="Rectangle 148">
                    <a:extLst>
                      <a:ext uri="{FF2B5EF4-FFF2-40B4-BE49-F238E27FC236}">
                        <a16:creationId xmlns:a16="http://schemas.microsoft.com/office/drawing/2014/main" id="{9E122D9C-A641-5049-B048-9B2C180C4C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*</a:t>
                    </a:r>
                  </a:p>
                </p:txBody>
              </p:sp>
              <p:sp>
                <p:nvSpPr>
                  <p:cNvPr id="94" name="Oval 149">
                    <a:extLst>
                      <a:ext uri="{FF2B5EF4-FFF2-40B4-BE49-F238E27FC236}">
                        <a16:creationId xmlns:a16="http://schemas.microsoft.com/office/drawing/2014/main" id="{BC5790A3-5CCB-2B4B-A482-80B7A7E2DB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95" name="Oval 150">
                    <a:extLst>
                      <a:ext uri="{FF2B5EF4-FFF2-40B4-BE49-F238E27FC236}">
                        <a16:creationId xmlns:a16="http://schemas.microsoft.com/office/drawing/2014/main" id="{2499A634-45B5-4C49-B080-981EAEC441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96" name="Line 151">
                    <a:extLst>
                      <a:ext uri="{FF2B5EF4-FFF2-40B4-BE49-F238E27FC236}">
                        <a16:creationId xmlns:a16="http://schemas.microsoft.com/office/drawing/2014/main" id="{C4E0C0DE-C3B1-8047-A9A6-59198F4DF9B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7" name="Line 152">
                    <a:extLst>
                      <a:ext uri="{FF2B5EF4-FFF2-40B4-BE49-F238E27FC236}">
                        <a16:creationId xmlns:a16="http://schemas.microsoft.com/office/drawing/2014/main" id="{FB47ADAA-484D-B04A-BA82-FB7E476A2D5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7" name="Group 153">
                  <a:extLst>
                    <a:ext uri="{FF2B5EF4-FFF2-40B4-BE49-F238E27FC236}">
                      <a16:creationId xmlns:a16="http://schemas.microsoft.com/office/drawing/2014/main" id="{D63CD776-7080-DE4B-B4AF-A9FF37110C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32" y="528"/>
                  <a:ext cx="336" cy="336"/>
                  <a:chOff x="432" y="528"/>
                  <a:chExt cx="336" cy="336"/>
                </a:xfrm>
              </p:grpSpPr>
              <p:sp>
                <p:nvSpPr>
                  <p:cNvPr id="88" name="Rectangle 154">
                    <a:extLst>
                      <a:ext uri="{FF2B5EF4-FFF2-40B4-BE49-F238E27FC236}">
                        <a16:creationId xmlns:a16="http://schemas.microsoft.com/office/drawing/2014/main" id="{7C5C29E7-DE74-7D48-80E8-CC53DD4981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32" y="768"/>
                    <a:ext cx="192" cy="9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sqr</a:t>
                    </a:r>
                    <a:endParaRPr lang="en-US" altLang="en-US" sz="10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9" name="Rectangle 155">
                    <a:extLst>
                      <a:ext uri="{FF2B5EF4-FFF2-40B4-BE49-F238E27FC236}">
                        <a16:creationId xmlns:a16="http://schemas.microsoft.com/office/drawing/2014/main" id="{95A914F9-8F5F-B840-B29F-399829EE08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76" y="528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90" name="Oval 156">
                    <a:extLst>
                      <a:ext uri="{FF2B5EF4-FFF2-40B4-BE49-F238E27FC236}">
                        <a16:creationId xmlns:a16="http://schemas.microsoft.com/office/drawing/2014/main" id="{EF2487DE-3320-7347-B0AC-844326C013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768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91" name="Line 157">
                    <a:extLst>
                      <a:ext uri="{FF2B5EF4-FFF2-40B4-BE49-F238E27FC236}">
                        <a16:creationId xmlns:a16="http://schemas.microsoft.com/office/drawing/2014/main" id="{4DACB65F-6A98-C348-B185-A1E507A7B5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28" y="624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92" name="Line 158">
                    <a:extLst>
                      <a:ext uri="{FF2B5EF4-FFF2-40B4-BE49-F238E27FC236}">
                        <a16:creationId xmlns:a16="http://schemas.microsoft.com/office/drawing/2014/main" id="{D67B2470-98D4-224D-8926-9E97878595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672" y="624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8" name="Line 159">
                  <a:extLst>
                    <a:ext uri="{FF2B5EF4-FFF2-40B4-BE49-F238E27FC236}">
                      <a16:creationId xmlns:a16="http://schemas.microsoft.com/office/drawing/2014/main" id="{33AB4F94-1A09-3A44-B31F-9C4C2784142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72" y="384"/>
                  <a:ext cx="96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160">
                  <a:extLst>
                    <a:ext uri="{FF2B5EF4-FFF2-40B4-BE49-F238E27FC236}">
                      <a16:creationId xmlns:a16="http://schemas.microsoft.com/office/drawing/2014/main" id="{2AFDCD82-FAC2-5746-8A5F-C83E126D57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8" y="864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80" name="Group 161">
                  <a:extLst>
                    <a:ext uri="{FF2B5EF4-FFF2-40B4-BE49-F238E27FC236}">
                      <a16:creationId xmlns:a16="http://schemas.microsoft.com/office/drawing/2014/main" id="{07335529-B71A-B449-9052-DB1755BC692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1200"/>
                  <a:ext cx="288" cy="336"/>
                  <a:chOff x="816" y="2544"/>
                  <a:chExt cx="288" cy="336"/>
                </a:xfrm>
              </p:grpSpPr>
              <p:sp>
                <p:nvSpPr>
                  <p:cNvPr id="83" name="Rectangle 162">
                    <a:extLst>
                      <a:ext uri="{FF2B5EF4-FFF2-40B4-BE49-F238E27FC236}">
                        <a16:creationId xmlns:a16="http://schemas.microsoft.com/office/drawing/2014/main" id="{B4F86A16-DC28-5E4D-9BEB-3864C50217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12" y="2544"/>
                    <a:ext cx="96" cy="96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-</a:t>
                    </a:r>
                  </a:p>
                </p:txBody>
              </p:sp>
              <p:sp>
                <p:nvSpPr>
                  <p:cNvPr id="84" name="Oval 163">
                    <a:extLst>
                      <a:ext uri="{FF2B5EF4-FFF2-40B4-BE49-F238E27FC236}">
                        <a16:creationId xmlns:a16="http://schemas.microsoft.com/office/drawing/2014/main" id="{4EB38CC1-8AA1-9B44-A203-700C39430D2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6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85" name="Oval 164">
                    <a:extLst>
                      <a:ext uri="{FF2B5EF4-FFF2-40B4-BE49-F238E27FC236}">
                        <a16:creationId xmlns:a16="http://schemas.microsoft.com/office/drawing/2014/main" id="{7340496E-3E97-E94C-B42D-CAB541366E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08" y="2784"/>
                    <a:ext cx="96" cy="9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1000" b="1">
                        <a:latin typeface="Times New Roman" panose="02020603050405020304" pitchFamily="18" charset="0"/>
                        <a:cs typeface="Arial" panose="020B060402020202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86" name="Line 165">
                    <a:extLst>
                      <a:ext uri="{FF2B5EF4-FFF2-40B4-BE49-F238E27FC236}">
                        <a16:creationId xmlns:a16="http://schemas.microsoft.com/office/drawing/2014/main" id="{660A0A6A-F25D-AE4A-870B-F9A64ED9D63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64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7" name="Line 166">
                    <a:extLst>
                      <a:ext uri="{FF2B5EF4-FFF2-40B4-BE49-F238E27FC236}">
                        <a16:creationId xmlns:a16="http://schemas.microsoft.com/office/drawing/2014/main" id="{3F8220F2-CB50-004F-95DD-D233962F52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08" y="2640"/>
                    <a:ext cx="48" cy="14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1" name="Line 167">
                  <a:extLst>
                    <a:ext uri="{FF2B5EF4-FFF2-40B4-BE49-F238E27FC236}">
                      <a16:creationId xmlns:a16="http://schemas.microsoft.com/office/drawing/2014/main" id="{70F2A854-C52A-284A-B15E-1A5B19FB1D5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168">
                  <a:extLst>
                    <a:ext uri="{FF2B5EF4-FFF2-40B4-BE49-F238E27FC236}">
                      <a16:creationId xmlns:a16="http://schemas.microsoft.com/office/drawing/2014/main" id="{944F0977-4DED-DA4F-BF7C-07ED5692D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76" y="1104"/>
                  <a:ext cx="96" cy="9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169">
                <a:extLst>
                  <a:ext uri="{FF2B5EF4-FFF2-40B4-BE49-F238E27FC236}">
                    <a16:creationId xmlns:a16="http://schemas.microsoft.com/office/drawing/2014/main" id="{38F1461E-0231-0845-9700-BB04CA16D3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64" y="528"/>
                <a:ext cx="288" cy="336"/>
                <a:chOff x="1536" y="1392"/>
                <a:chExt cx="288" cy="336"/>
              </a:xfrm>
            </p:grpSpPr>
            <p:sp>
              <p:nvSpPr>
                <p:cNvPr id="69" name="Rectangle 170">
                  <a:extLst>
                    <a:ext uri="{FF2B5EF4-FFF2-40B4-BE49-F238E27FC236}">
                      <a16:creationId xmlns:a16="http://schemas.microsoft.com/office/drawing/2014/main" id="{609FB5BD-16E1-6E44-8961-732A9FA171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32" y="1392"/>
                  <a:ext cx="96" cy="96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*</a:t>
                  </a:r>
                </a:p>
              </p:txBody>
            </p:sp>
            <p:sp>
              <p:nvSpPr>
                <p:cNvPr id="70" name="Oval 171">
                  <a:extLst>
                    <a:ext uri="{FF2B5EF4-FFF2-40B4-BE49-F238E27FC236}">
                      <a16:creationId xmlns:a16="http://schemas.microsoft.com/office/drawing/2014/main" id="{577661C7-A174-3243-947C-CEDA1AF71E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36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a</a:t>
                  </a:r>
                </a:p>
              </p:txBody>
            </p:sp>
            <p:sp>
              <p:nvSpPr>
                <p:cNvPr id="71" name="Oval 172">
                  <a:extLst>
                    <a:ext uri="{FF2B5EF4-FFF2-40B4-BE49-F238E27FC236}">
                      <a16:creationId xmlns:a16="http://schemas.microsoft.com/office/drawing/2014/main" id="{4351BB17-DA22-D746-AE7F-145FA98823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28" y="1632"/>
                  <a:ext cx="96" cy="96"/>
                </a:xfrm>
                <a:prstGeom prst="ellipse">
                  <a:avLst/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 b="1">
                      <a:latin typeface="Times New Roman" panose="02020603050405020304" pitchFamily="18" charset="0"/>
                      <a:cs typeface="Arial" panose="020B0604020202020204" pitchFamily="34" charset="0"/>
                    </a:rPr>
                    <a:t>b</a:t>
                  </a:r>
                </a:p>
              </p:txBody>
            </p:sp>
            <p:sp>
              <p:nvSpPr>
                <p:cNvPr id="72" name="Line 173">
                  <a:extLst>
                    <a:ext uri="{FF2B5EF4-FFF2-40B4-BE49-F238E27FC236}">
                      <a16:creationId xmlns:a16="http://schemas.microsoft.com/office/drawing/2014/main" id="{BA609597-2AE4-2541-A910-5BE9B11F5DA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84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174">
                  <a:extLst>
                    <a:ext uri="{FF2B5EF4-FFF2-40B4-BE49-F238E27FC236}">
                      <a16:creationId xmlns:a16="http://schemas.microsoft.com/office/drawing/2014/main" id="{A73CA5E8-CD50-3346-B349-0B2706CE1A3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28" y="1488"/>
                  <a:ext cx="48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9" name="Line 175">
              <a:extLst>
                <a:ext uri="{FF2B5EF4-FFF2-40B4-BE49-F238E27FC236}">
                  <a16:creationId xmlns:a16="http://schemas.microsoft.com/office/drawing/2014/main" id="{ABF71B15-F3AF-844C-9D4F-FEA03E887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6625" y="2863850"/>
              <a:ext cx="423863" cy="10096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76">
              <a:extLst>
                <a:ext uri="{FF2B5EF4-FFF2-40B4-BE49-F238E27FC236}">
                  <a16:creationId xmlns:a16="http://schemas.microsoft.com/office/drawing/2014/main" id="{8A671D90-217D-B040-8B9F-EF23C4F6C5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49338" y="3352800"/>
              <a:ext cx="198438" cy="358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Text Box 179">
              <a:extLst>
                <a:ext uri="{FF2B5EF4-FFF2-40B4-BE49-F238E27FC236}">
                  <a16:creationId xmlns:a16="http://schemas.microsoft.com/office/drawing/2014/main" id="{A0D9C367-AF89-4043-BC10-929886E8C9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4495800"/>
              <a:ext cx="2514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200" b="1">
                  <a:latin typeface="Calibri" panose="020F0502020204030204" pitchFamily="34" charset="0"/>
                  <a:cs typeface="Arial" panose="020B0604020202020204" pitchFamily="34" charset="0"/>
                </a:rPr>
                <a:t>Simulated evolution of competing mathematical functions</a:t>
              </a:r>
            </a:p>
          </p:txBody>
        </p:sp>
        <p:sp>
          <p:nvSpPr>
            <p:cNvPr id="52" name="Text Box 181">
              <a:extLst>
                <a:ext uri="{FF2B5EF4-FFF2-40B4-BE49-F238E27FC236}">
                  <a16:creationId xmlns:a16="http://schemas.microsoft.com/office/drawing/2014/main" id="{AA115C05-F16F-7645-B297-AB56709C1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8600" y="5257800"/>
              <a:ext cx="11430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Selected models have optimal performance AND complexity</a:t>
              </a:r>
            </a:p>
          </p:txBody>
        </p:sp>
        <p:sp>
          <p:nvSpPr>
            <p:cNvPr id="53" name="Text Box 182">
              <a:extLst>
                <a:ext uri="{FF2B5EF4-FFF2-40B4-BE49-F238E27FC236}">
                  <a16:creationId xmlns:a16="http://schemas.microsoft.com/office/drawing/2014/main" id="{12657145-F1E0-0E4F-960F-09ED74428A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1400" y="2133600"/>
              <a:ext cx="2362200" cy="173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No a priori modeling assumptions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Robust simple models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Possible extrapolation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Easy training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No specialized run-time software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en-US" sz="1100" b="1">
                  <a:latin typeface="Calibri" panose="020F0502020204030204" pitchFamily="34" charset="0"/>
                  <a:cs typeface="Arial" panose="020B0604020202020204" pitchFamily="34" charset="0"/>
                </a:rPr>
                <a:t> Low-cost maintenance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sz="900" b="1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4" name="Picture 175" descr="DataOut">
              <a:extLst>
                <a:ext uri="{FF2B5EF4-FFF2-40B4-BE49-F238E27FC236}">
                  <a16:creationId xmlns:a16="http://schemas.microsoft.com/office/drawing/2014/main" id="{753E0495-3142-E74A-B492-1961BFEE2B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09600"/>
              <a:ext cx="1311275" cy="765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176" descr="EC_logo_ex">
              <a:extLst>
                <a:ext uri="{FF2B5EF4-FFF2-40B4-BE49-F238E27FC236}">
                  <a16:creationId xmlns:a16="http://schemas.microsoft.com/office/drawing/2014/main" id="{E13E1BDD-627A-B146-8108-F74A78C9F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533400"/>
              <a:ext cx="67627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WordArt 177">
              <a:extLst>
                <a:ext uri="{FF2B5EF4-FFF2-40B4-BE49-F238E27FC236}">
                  <a16:creationId xmlns:a16="http://schemas.microsoft.com/office/drawing/2014/main" id="{394D23FC-0DC3-9146-8288-CEE334BBE71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343400" y="4953000"/>
              <a:ext cx="485775" cy="96520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en-US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vs.</a:t>
              </a:r>
            </a:p>
          </p:txBody>
        </p:sp>
        <p:sp>
          <p:nvSpPr>
            <p:cNvPr id="57" name="AutoShape 37">
              <a:extLst>
                <a:ext uri="{FF2B5EF4-FFF2-40B4-BE49-F238E27FC236}">
                  <a16:creationId xmlns:a16="http://schemas.microsoft.com/office/drawing/2014/main" id="{8C05CDDB-7FB4-6A4B-8BE0-DC997F10A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486400"/>
              <a:ext cx="236538" cy="374650"/>
            </a:xfrm>
            <a:prstGeom prst="downArrow">
              <a:avLst>
                <a:gd name="adj1" fmla="val 50000"/>
                <a:gd name="adj2" fmla="val 3959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8" name="Group 175">
              <a:extLst>
                <a:ext uri="{FF2B5EF4-FFF2-40B4-BE49-F238E27FC236}">
                  <a16:creationId xmlns:a16="http://schemas.microsoft.com/office/drawing/2014/main" id="{BD171A4E-691F-0A47-87BD-D72592FBB54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7800" y="5029200"/>
              <a:ext cx="1353252" cy="1333500"/>
              <a:chOff x="5300990" y="2171700"/>
              <a:chExt cx="1353252" cy="1333500"/>
            </a:xfrm>
          </p:grpSpPr>
          <p:grpSp>
            <p:nvGrpSpPr>
              <p:cNvPr id="59" name="Group 40">
                <a:extLst>
                  <a:ext uri="{FF2B5EF4-FFF2-40B4-BE49-F238E27FC236}">
                    <a16:creationId xmlns:a16="http://schemas.microsoft.com/office/drawing/2014/main" id="{43F28572-CF33-EA47-9E91-7B8F0F5F876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62600" y="2171700"/>
                <a:ext cx="1091980" cy="1121290"/>
                <a:chOff x="5194300" y="849828"/>
                <a:chExt cx="3264911" cy="2883972"/>
              </a:xfrm>
            </p:grpSpPr>
            <p:pic>
              <p:nvPicPr>
                <p:cNvPr id="62" name="Picture 28">
                  <a:extLst>
                    <a:ext uri="{FF2B5EF4-FFF2-40B4-BE49-F238E27FC236}">
                      <a16:creationId xmlns:a16="http://schemas.microsoft.com/office/drawing/2014/main" id="{AF987C32-B2EC-4E44-88ED-DFEF81A207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94300" y="849828"/>
                  <a:ext cx="3263900" cy="28839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63" name="Straight Arrow Connector 62">
                  <a:extLst>
                    <a:ext uri="{FF2B5EF4-FFF2-40B4-BE49-F238E27FC236}">
                      <a16:creationId xmlns:a16="http://schemas.microsoft.com/office/drawing/2014/main" id="{C44ADB71-F4CE-794E-9BAB-2B2A6DA1DC07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5691047" y="2572636"/>
                  <a:ext cx="698206" cy="617041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80FC1440-6487-304E-B20B-A778F0D45F16}"/>
                    </a:ext>
                  </a:extLst>
                </p:cNvPr>
                <p:cNvCxnSpPr/>
                <p:nvPr/>
              </p:nvCxnSpPr>
              <p:spPr>
                <a:xfrm>
                  <a:off x="5408870" y="3503823"/>
                  <a:ext cx="303299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>
                  <a:extLst>
                    <a:ext uri="{FF2B5EF4-FFF2-40B4-BE49-F238E27FC236}">
                      <a16:creationId xmlns:a16="http://schemas.microsoft.com/office/drawing/2014/main" id="{DDFB225D-66E9-1F41-A315-C54726AECDA9}"/>
                    </a:ext>
                  </a:extLst>
                </p:cNvPr>
                <p:cNvCxnSpPr/>
                <p:nvPr/>
              </p:nvCxnSpPr>
              <p:spPr>
                <a:xfrm rot="5400000" flipH="1" flipV="1">
                  <a:off x="4084245" y="2174453"/>
                  <a:ext cx="2653995" cy="474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TextBox 178">
                <a:extLst>
                  <a:ext uri="{FF2B5EF4-FFF2-40B4-BE49-F238E27FC236}">
                    <a16:creationId xmlns:a16="http://schemas.microsoft.com/office/drawing/2014/main" id="{541E47ED-DE0E-AB4E-9740-3ECE621DFE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33818" y="3243590"/>
                <a:ext cx="944489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/>
                  <a:t>Complexity</a:t>
                </a:r>
              </a:p>
            </p:txBody>
          </p:sp>
          <p:sp>
            <p:nvSpPr>
              <p:cNvPr id="61" name="TextBox 179">
                <a:extLst>
                  <a:ext uri="{FF2B5EF4-FFF2-40B4-BE49-F238E27FC236}">
                    <a16:creationId xmlns:a16="http://schemas.microsoft.com/office/drawing/2014/main" id="{100315E4-47D3-BD40-8DA3-60F8F17A90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5400000">
                <a:off x="5167139" y="2634164"/>
                <a:ext cx="52931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100" b="1"/>
                  <a:t>Error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2257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Marketing Applied AI to a technical audience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F6FB0-E3B2-9C44-A958-2866194EE08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755" y="1717546"/>
            <a:ext cx="9826487" cy="4638804"/>
          </a:xfrm>
          <a:prstGeom prst="rect">
            <a:avLst/>
          </a:prstGeom>
        </p:spPr>
      </p:pic>
      <p:sp>
        <p:nvSpPr>
          <p:cNvPr id="7" name="Text Box 9">
            <a:extLst>
              <a:ext uri="{FF2B5EF4-FFF2-40B4-BE49-F238E27FC236}">
                <a16:creationId xmlns:a16="http://schemas.microsoft.com/office/drawing/2014/main" id="{19223D2A-5EDC-C446-992C-6E698765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3095" y="1146391"/>
            <a:ext cx="3405809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Key types of technical gurus</a:t>
            </a:r>
          </a:p>
        </p:txBody>
      </p:sp>
    </p:spTree>
    <p:extLst>
      <p:ext uri="{BB962C8B-B14F-4D97-AF65-F5344CB8AC3E}">
        <p14:creationId xmlns:p14="http://schemas.microsoft.com/office/powerpoint/2010/main" val="3791692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182" y="13652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Marketing Applied AI to a nontechnical audience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BD37554-E462-244F-8323-82E45F1F3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965" y="558157"/>
            <a:ext cx="1169505" cy="37269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64291" tIns="32146" rIns="64291" bIns="32146">
            <a:spAutoFit/>
          </a:bodyPr>
          <a:lstStyle/>
          <a:p>
            <a:pPr marL="241093" indent="-241093">
              <a:spcBef>
                <a:spcPct val="20000"/>
              </a:spcBef>
            </a:pPr>
            <a:r>
              <a:rPr lang="en-US" sz="2000" b="1" dirty="0"/>
              <a:t>Dish slide</a:t>
            </a: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8FAB31BA-7E9C-634A-AAF5-337A925F61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056681" y="667487"/>
            <a:ext cx="7494823" cy="579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54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Troika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734043-B873-FE4C-8B2E-7B13D96932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54978" y="886909"/>
            <a:ext cx="8457210" cy="4760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C8837A-AE4C-0141-B926-B9619524B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084" y="2210229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0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897B4BDF-33B1-4846-91BC-7F6B69814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451" y="708302"/>
            <a:ext cx="7668909" cy="5648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558" y="450570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4221726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Types of data scientists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09B5A8-94AE-AD4D-9F3E-7A2C214C63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49481" y="1682289"/>
            <a:ext cx="5205275" cy="3873683"/>
          </a:xfrm>
          <a:prstGeom prst="rect">
            <a:avLst/>
          </a:prstGeom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9DB5333B-F804-324A-AE94-AEDA6FD37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537" y="3429000"/>
            <a:ext cx="3821653" cy="287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749B624-245F-EB45-88C2-8B257D678C5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6764450" y="763676"/>
            <a:ext cx="5009826" cy="2528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5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capabilities of data scientists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744D0C-B0FB-CD43-9861-FF55A9E3A2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458719" y="763675"/>
            <a:ext cx="7450593" cy="50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6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Roadmap to becoming an effective data scientist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D79E69-88DD-6847-87AA-49CED2B5F2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131087" y="1346734"/>
            <a:ext cx="7350843" cy="377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6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089889-E65F-3142-A54D-C08E2DBB87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884986" y="1242556"/>
            <a:ext cx="5172931" cy="52963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Identifying data scientist’s skillset gaps and improvement plan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7F1B91-9496-2F46-8E45-7AE3A1C2B01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33058" y="1551830"/>
            <a:ext cx="5651927" cy="38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34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45" y="310605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27 “Developing skillsets for applied AI”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17074"/>
            <a:ext cx="11758108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interaction between AI and human intelligence is complex and unpredictable</a:t>
            </a:r>
          </a:p>
          <a:p>
            <a:r>
              <a:rPr lang="en-US" sz="2400" b="1" dirty="0"/>
              <a:t>The different AI capabilities can compensate for most of the weaknesses of human intelligence</a:t>
            </a:r>
          </a:p>
          <a:p>
            <a:r>
              <a:rPr lang="en-US" sz="2400" b="1" dirty="0"/>
              <a:t>People, related to AI include data scientists, project stakeholders, managers, IT support, and potential users</a:t>
            </a:r>
          </a:p>
          <a:p>
            <a:r>
              <a:rPr lang="en-US" sz="2400" b="1" dirty="0"/>
              <a:t>Teambuilding skills are critical for applying AI solutions</a:t>
            </a:r>
          </a:p>
          <a:p>
            <a:r>
              <a:rPr lang="en-US" sz="2400" b="1" dirty="0"/>
              <a:t>Marketing skills for initial technical and management support of applied AI are crucial</a:t>
            </a:r>
          </a:p>
          <a:p>
            <a:r>
              <a:rPr lang="en-US" sz="2400" b="1" dirty="0"/>
              <a:t>Data scientists’ types include unicorns, data scientists, and citizen data scientists</a:t>
            </a:r>
          </a:p>
          <a:p>
            <a:r>
              <a:rPr lang="en-US" sz="2400" b="1" dirty="0"/>
              <a:t>The critical capabilities of an effective data scientist include problem solver, scientist, communicator, data analyst, math modeler, and programmer</a:t>
            </a:r>
            <a:endParaRPr lang="en-US" sz="20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740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people and communications skills are as necessary as technical skills for successful real-world applications of AI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700" dirty="0"/>
            </a:br>
            <a:r>
              <a:rPr lang="en-US" sz="2700" dirty="0"/>
              <a:t>Chapters 13 and 17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217C4-D60D-9440-9B8A-A417EE279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6915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BA295131-AE3F-CA45-9EBC-6ED9B3094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87" y="547644"/>
            <a:ext cx="6253662" cy="59349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27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700" y="189171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Weaknesses of human intelligence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D75B48-E2BF-9547-BC87-123FE1479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01231" y="861853"/>
            <a:ext cx="6550881" cy="539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17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59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Cognitive biases 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00" y="189171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DA83C4-50AF-E743-BC70-FBF27F37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541" y="492824"/>
            <a:ext cx="7757685" cy="587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4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959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Cognitive biases 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700" y="189171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60B89-E199-C44D-9FEC-1E892AD53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574" y="285750"/>
            <a:ext cx="64008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5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DD75B48-E2BF-9547-BC87-123FE1479B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887784" y="1142593"/>
            <a:ext cx="6550881" cy="5396319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2FBAD142-8DC5-3541-BD4E-3DFB683A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585" y="3386909"/>
            <a:ext cx="2117551" cy="23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Benefits to human intelligence from AI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2674E1-1210-E149-AF1E-7FE54ED773E2}"/>
              </a:ext>
            </a:extLst>
          </p:cNvPr>
          <p:cNvGrpSpPr/>
          <p:nvPr/>
        </p:nvGrpSpPr>
        <p:grpSpPr>
          <a:xfrm>
            <a:off x="9174812" y="1216504"/>
            <a:ext cx="2178988" cy="1756901"/>
            <a:chOff x="5594350" y="2362533"/>
            <a:chExt cx="5031351" cy="3418624"/>
          </a:xfrm>
        </p:grpSpPr>
        <p:pic>
          <p:nvPicPr>
            <p:cNvPr id="10" name="Picture 3" descr="harmony_tile_blue.jpg">
              <a:extLst>
                <a:ext uri="{FF2B5EF4-FFF2-40B4-BE49-F238E27FC236}">
                  <a16:creationId xmlns:a16="http://schemas.microsoft.com/office/drawing/2014/main" id="{2EE5D346-2F25-C44A-9F9E-DC4DA76CF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23380" y="2586821"/>
              <a:ext cx="2735841" cy="3194336"/>
            </a:xfrm>
            <a:prstGeom prst="rect">
              <a:avLst/>
            </a:prstGeom>
            <a:noFill/>
            <a:ln w="12700" cap="flat" cmpd="sng">
              <a:noFill/>
              <a:prstDash val="solid"/>
              <a:miter lim="0"/>
              <a:headEnd type="none" w="med" len="med"/>
              <a:tailEnd type="none" w="med" len="med"/>
            </a:ln>
          </p:spPr>
        </p:pic>
        <p:pic>
          <p:nvPicPr>
            <p:cNvPr id="11" name="Picture 176" descr="EC_logo_ex">
              <a:extLst>
                <a:ext uri="{FF2B5EF4-FFF2-40B4-BE49-F238E27FC236}">
                  <a16:creationId xmlns:a16="http://schemas.microsoft.com/office/drawing/2014/main" id="{BCB269BC-10A2-4C41-840A-03351D058A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8563" y="2596724"/>
              <a:ext cx="550063" cy="904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21B5C0E-C169-534F-9307-A5421FC221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6325" y="2362533"/>
              <a:ext cx="1269376" cy="126937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774189-4725-F440-A68D-C7014AAC8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7016" y="3385581"/>
              <a:ext cx="1227993" cy="81567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860EDF7-38E1-FA4B-A87C-626608F58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6936" y="4029082"/>
              <a:ext cx="1114419" cy="111441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93AEC44-4B48-0B40-9C51-C6B0CF777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3975" y="4986249"/>
              <a:ext cx="732445" cy="73244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2ED7E87-AD54-4841-87B6-01AF7498C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9215" y="4182580"/>
              <a:ext cx="660511" cy="66051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EC23B94-AEA8-0641-B3E6-CEABF6D9B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4350" y="3526944"/>
              <a:ext cx="1003300" cy="50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42D29C3-501B-3C47-9621-AB441EC5D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2207" y="4944738"/>
              <a:ext cx="836419" cy="836419"/>
            </a:xfrm>
            <a:prstGeom prst="rect">
              <a:avLst/>
            </a:prstGeom>
          </p:spPr>
        </p:pic>
      </p:grpSp>
      <p:pic>
        <p:nvPicPr>
          <p:cNvPr id="1026" name="Picture 2" descr="2: Decision Tree formulated using C4.5 for Risk of Kidney stones vi. If...  | Download Scientific Diagram">
            <a:extLst>
              <a:ext uri="{FF2B5EF4-FFF2-40B4-BE49-F238E27FC236}">
                <a16:creationId xmlns:a16="http://schemas.microsoft.com/office/drawing/2014/main" id="{F3763723-A21B-D44F-993D-3EAE170B70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87" y="5245211"/>
            <a:ext cx="1733826" cy="129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ep Learning Architectures for Action Recognition">
            <a:extLst>
              <a:ext uri="{FF2B5EF4-FFF2-40B4-BE49-F238E27FC236}">
                <a16:creationId xmlns:a16="http://schemas.microsoft.com/office/drawing/2014/main" id="{68A6C03E-FB83-5A4A-8E85-08325F7D9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5" y="3528390"/>
            <a:ext cx="2624579" cy="156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wn of the Chatbots: What Do Consumers Want and Expect? - TechnologyAdvice">
            <a:extLst>
              <a:ext uri="{FF2B5EF4-FFF2-40B4-BE49-F238E27FC236}">
                <a16:creationId xmlns:a16="http://schemas.microsoft.com/office/drawing/2014/main" id="{A278AEDC-8471-094D-AF0C-C5A0E2F3E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01" y="1742269"/>
            <a:ext cx="1684683" cy="97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476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Negative effects of AI on human intelligence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C3BE0EC-3FDB-544F-8CB7-78AED7060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6" y="868694"/>
            <a:ext cx="7987409" cy="562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49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299" y="13652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Privacy violation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A0136D8D-75BC-3144-80B8-60D5B3850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854" y="265849"/>
            <a:ext cx="6090501" cy="609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4488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203781</TotalTime>
  <Words>589</Words>
  <Application>Microsoft Macintosh PowerPoint</Application>
  <PresentationFormat>Widescreen</PresentationFormat>
  <Paragraphs>189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Equation</vt:lpstr>
      <vt:lpstr>Applied Artificial Intelligence  Lecture 27  Developing Skillsets for Applied AI</vt:lpstr>
      <vt:lpstr>The Troika</vt:lpstr>
      <vt:lpstr>Lecture 27 agenda</vt:lpstr>
      <vt:lpstr>Weaknesses of human intelligence</vt:lpstr>
      <vt:lpstr>Cognitive biases 1</vt:lpstr>
      <vt:lpstr>Cognitive biases 2</vt:lpstr>
      <vt:lpstr>Benefits to human intelligence from AI</vt:lpstr>
      <vt:lpstr>Negative effects of AI on human intelligence</vt:lpstr>
      <vt:lpstr>Privacy violation</vt:lpstr>
      <vt:lpstr>AI can spread stupidity</vt:lpstr>
      <vt:lpstr>Resistance of human intelligence towards AI</vt:lpstr>
      <vt:lpstr>People related to applied AI</vt:lpstr>
      <vt:lpstr>Attributes of AI-driven executives</vt:lpstr>
      <vt:lpstr>Lecture 27 agenda</vt:lpstr>
      <vt:lpstr>Teamwork</vt:lpstr>
      <vt:lpstr>Lecture 27 agenda</vt:lpstr>
      <vt:lpstr>Marketing Applied AI to a technical audience</vt:lpstr>
      <vt:lpstr>Marketing Applied AI to a technical audience</vt:lpstr>
      <vt:lpstr>Marketing Applied AI to a nontechnical audience</vt:lpstr>
      <vt:lpstr>Lecture 27 agenda</vt:lpstr>
      <vt:lpstr>Types of data scientists</vt:lpstr>
      <vt:lpstr>Key capabilities of data scientists</vt:lpstr>
      <vt:lpstr>Roadmap to becoming an effective data scientist</vt:lpstr>
      <vt:lpstr>Identifying data scientist’s skillset gaps and improvement plan</vt:lpstr>
      <vt:lpstr>Lecture 27 “Developing skillsets for applied AI”  Summary</vt:lpstr>
      <vt:lpstr>Details on this topic are given in the following chapters of “Applying Data Science” book: Chapters 13 and 17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1292</cp:revision>
  <cp:lastPrinted>2020-05-15T22:07:03Z</cp:lastPrinted>
  <dcterms:created xsi:type="dcterms:W3CDTF">2017-01-12T15:32:32Z</dcterms:created>
  <dcterms:modified xsi:type="dcterms:W3CDTF">2020-11-09T23:13:30Z</dcterms:modified>
</cp:coreProperties>
</file>