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8" r:id="rId3"/>
    <p:sldId id="259" r:id="rId4"/>
    <p:sldId id="260" r:id="rId5"/>
    <p:sldId id="261" r:id="rId6"/>
    <p:sldId id="257"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B6A898-98EF-44DC-B64C-480BD708226F}" type="datetimeFigureOut">
              <a:rPr lang="en-US" smtClean="0"/>
              <a:t>11-Nov-21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427FD4-2190-4452-A49C-6F0DB94766FB}" type="slidenum">
              <a:rPr lang="en-US" smtClean="0"/>
              <a:t>‹#›</a:t>
            </a:fld>
            <a:endParaRPr lang="en-US"/>
          </a:p>
        </p:txBody>
      </p:sp>
    </p:spTree>
    <p:extLst>
      <p:ext uri="{BB962C8B-B14F-4D97-AF65-F5344CB8AC3E}">
        <p14:creationId xmlns:p14="http://schemas.microsoft.com/office/powerpoint/2010/main" val="370079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C331B8-7AAB-4D15-B756-97B545DB7ED8}"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3DADF46-824E-4C44-ADC1-3C4C64BA79C6}" type="datetime1">
              <a:rPr lang="en-US" smtClean="0"/>
              <a:t>11-Nov-21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68459C62-3949-4CAE-ADDC-AFB31638A2DF}"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E1DB3E11-90E8-4FD5-9F4B-10CBD328622D}" type="datetime1">
              <a:rPr lang="en-US" smtClean="0"/>
              <a:t>11-Nov-21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5DF5D00-0ABC-40AC-A729-0E15FD39C2A7}"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789B01-4302-4065-B320-FB2E0F70D7CC}"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84F6EE-E71B-4CFA-BD9D-AF12534DCC53}"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97141C-7950-4742-9E20-D881B08029D2}" type="datetime1">
              <a:rPr lang="en-US" smtClean="0"/>
              <a:t>11-Nov-21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AA33AE2-623C-4949-B75C-871CE42F386B}" type="datetime1">
              <a:rPr lang="en-US" smtClean="0"/>
              <a:t>11-Nov-21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19A4A9-0106-44AC-801B-73EAEA518F9F}" type="datetime1">
              <a:rPr lang="en-US" smtClean="0"/>
              <a:t>11-Nov-21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151094-13D1-4BB6-B0AA-EAFF74B9CEF1}" type="datetime1">
              <a:rPr lang="en-US" smtClean="0"/>
              <a:t>11-Nov-21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B9F8C0-2C35-4DE6-AAEB-7A9C45D662F2}" type="datetime1">
              <a:rPr lang="en-US" smtClean="0"/>
              <a:t>11-Nov-21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1C044BC-89A5-4087-AF2C-7947915BD7FF}" type="datetime1">
              <a:rPr lang="en-US" smtClean="0"/>
              <a:t>11-Nov-21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4DC8038C-0642-473C-9862-C0C91DB8D729}" type="datetime1">
              <a:rPr lang="en-US" smtClean="0"/>
              <a:t>11-Nov-21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1B9B0BFF-BC81-4BAE-BDCD-86BBA384B2C3}" type="datetime1">
              <a:rPr lang="en-US" smtClean="0"/>
              <a:t>11-Nov-21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nobelprize.org/prizes/literature/2017/summary/"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The_Buried_Giant" TargetMode="External"/><Relationship Id="rId3" Type="http://schemas.openxmlformats.org/officeDocument/2006/relationships/hyperlink" Target="https://en.wikipedia.org/wiki/An_Artist_of_the_Floating_World" TargetMode="External"/><Relationship Id="rId7" Type="http://schemas.openxmlformats.org/officeDocument/2006/relationships/hyperlink" Target="https://en.wikipedia.org/wiki/Never_Let_Me_Go_(novel)" TargetMode="External"/><Relationship Id="rId2" Type="http://schemas.openxmlformats.org/officeDocument/2006/relationships/hyperlink" Target="https://en.wikipedia.org/wiki/A_Pale_View_of_Hills" TargetMode="External"/><Relationship Id="rId1" Type="http://schemas.openxmlformats.org/officeDocument/2006/relationships/slideLayout" Target="../slideLayouts/slideLayout2.xml"/><Relationship Id="rId6" Type="http://schemas.openxmlformats.org/officeDocument/2006/relationships/hyperlink" Target="https://en.wikipedia.org/wiki/When_We_Were_Orphans" TargetMode="External"/><Relationship Id="rId5" Type="http://schemas.openxmlformats.org/officeDocument/2006/relationships/hyperlink" Target="https://en.wikipedia.org/wiki/The_Unconsoled" TargetMode="External"/><Relationship Id="rId4" Type="http://schemas.openxmlformats.org/officeDocument/2006/relationships/hyperlink" Target="https://en.wikipedia.org/wiki/The_Remains_of_the_Day" TargetMode="External"/><Relationship Id="rId9" Type="http://schemas.openxmlformats.org/officeDocument/2006/relationships/hyperlink" Target="https://en.wikipedia.org/wiki/Klara_and_the_Su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Television_film" TargetMode="External"/><Relationship Id="rId7" Type="http://schemas.openxmlformats.org/officeDocument/2006/relationships/hyperlink" Target="https://en.wikipedia.org/wiki/Living_(upcoming_film)" TargetMode="External"/><Relationship Id="rId2" Type="http://schemas.openxmlformats.org/officeDocument/2006/relationships/hyperlink" Target="https://en.wikipedia.org/wiki/Nocturnes_(short_story_collection)" TargetMode="External"/><Relationship Id="rId1" Type="http://schemas.openxmlformats.org/officeDocument/2006/relationships/slideLayout" Target="../slideLayouts/slideLayout2.xml"/><Relationship Id="rId6" Type="http://schemas.openxmlformats.org/officeDocument/2006/relationships/hyperlink" Target="https://en.wikipedia.org/wiki/The_White_Countess" TargetMode="External"/><Relationship Id="rId5" Type="http://schemas.openxmlformats.org/officeDocument/2006/relationships/hyperlink" Target="https://en.wikipedia.org/wiki/The_Saddest_Music_in_the_World" TargetMode="External"/><Relationship Id="rId4" Type="http://schemas.openxmlformats.org/officeDocument/2006/relationships/hyperlink" Target="https://en.wikipedia.org/wiki/Channel_4"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The_New_Yorker" TargetMode="External"/><Relationship Id="rId2" Type="http://schemas.openxmlformats.org/officeDocument/2006/relationships/hyperlink" Target="https://en.wikipedia.org/wiki/Grant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An_Artist_of_the_Floating_World" TargetMode="External"/><Relationship Id="rId2" Type="http://schemas.openxmlformats.org/officeDocument/2006/relationships/hyperlink" Target="https://en.wikipedia.org/wiki/A_Pale_View_of_Hills" TargetMode="Externa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hyperlink" Target="https://en.wikipedia.org/wiki/The_Remains_of_the_Day"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nybooks.com/articles/1989/12/07/on-the-high-wire/"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theguardian.com/books/2015/jul/06/100-best-novels-no-94-an-artist-of-the-floating-world-kazuo-ishiguro-mazuji-ono-noriko" TargetMode="External"/><Relationship Id="rId2" Type="http://schemas.openxmlformats.org/officeDocument/2006/relationships/hyperlink" Target="https://en.wikipedia.org/wiki/An_Artist_of_the_Floating_World" TargetMode="External"/><Relationship Id="rId1" Type="http://schemas.openxmlformats.org/officeDocument/2006/relationships/slideLayout" Target="../slideLayouts/slideLayout4.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C13D9-31EB-488C-B482-49A801065ECC}"/>
              </a:ext>
            </a:extLst>
          </p:cNvPr>
          <p:cNvSpPr>
            <a:spLocks noGrp="1"/>
          </p:cNvSpPr>
          <p:nvPr>
            <p:ph type="ctrTitle"/>
          </p:nvPr>
        </p:nvSpPr>
        <p:spPr/>
        <p:txBody>
          <a:bodyPr/>
          <a:lstStyle/>
          <a:p>
            <a:r>
              <a:rPr lang="en-US" b="0" dirty="0"/>
              <a:t>Between Two Worlds: Japanese Writers in Post-WWII Europe</a:t>
            </a:r>
            <a:endParaRPr lang="en-US" dirty="0"/>
          </a:p>
        </p:txBody>
      </p:sp>
      <p:sp>
        <p:nvSpPr>
          <p:cNvPr id="3" name="Subtitle 2">
            <a:extLst>
              <a:ext uri="{FF2B5EF4-FFF2-40B4-BE49-F238E27FC236}">
                <a16:creationId xmlns:a16="http://schemas.microsoft.com/office/drawing/2014/main" id="{CEED1734-B60E-42A8-81F5-039112A24EA2}"/>
              </a:ext>
            </a:extLst>
          </p:cNvPr>
          <p:cNvSpPr>
            <a:spLocks noGrp="1"/>
          </p:cNvSpPr>
          <p:nvPr>
            <p:ph type="subTitle" idx="1"/>
          </p:nvPr>
        </p:nvSpPr>
        <p:spPr>
          <a:xfrm>
            <a:off x="810001" y="4953740"/>
            <a:ext cx="10572000" cy="976543"/>
          </a:xfrm>
        </p:spPr>
        <p:txBody>
          <a:bodyPr>
            <a:normAutofit/>
          </a:bodyPr>
          <a:lstStyle/>
          <a:p>
            <a:pPr algn="r"/>
            <a:r>
              <a:rPr lang="en-US" dirty="0"/>
              <a:t>Professor Madeleine Danova, PhD, Sofia University St. </a:t>
            </a:r>
            <a:r>
              <a:rPr lang="en-US" dirty="0" err="1"/>
              <a:t>Kliment</a:t>
            </a:r>
            <a:r>
              <a:rPr lang="en-US" dirty="0"/>
              <a:t> </a:t>
            </a:r>
            <a:r>
              <a:rPr lang="en-US" dirty="0" err="1"/>
              <a:t>Ohridski</a:t>
            </a:r>
            <a:endParaRPr lang="en-US" dirty="0"/>
          </a:p>
        </p:txBody>
      </p:sp>
      <p:sp>
        <p:nvSpPr>
          <p:cNvPr id="4" name="Slide Number Placeholder 3">
            <a:extLst>
              <a:ext uri="{FF2B5EF4-FFF2-40B4-BE49-F238E27FC236}">
                <a16:creationId xmlns:a16="http://schemas.microsoft.com/office/drawing/2014/main" id="{579BB6E5-3C77-4343-84C8-F22FA3636B00}"/>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997396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8AEB5-5E85-4307-AE30-4D7732B09008}"/>
              </a:ext>
            </a:extLst>
          </p:cNvPr>
          <p:cNvSpPr>
            <a:spLocks noGrp="1"/>
          </p:cNvSpPr>
          <p:nvPr>
            <p:ph type="title"/>
          </p:nvPr>
        </p:nvSpPr>
        <p:spPr/>
        <p:txBody>
          <a:bodyPr/>
          <a:lstStyle/>
          <a:p>
            <a:r>
              <a:rPr lang="en-US" i="1" dirty="0"/>
              <a:t>Never Let Me Go</a:t>
            </a:r>
          </a:p>
        </p:txBody>
      </p:sp>
      <p:sp>
        <p:nvSpPr>
          <p:cNvPr id="3" name="Content Placeholder 2">
            <a:extLst>
              <a:ext uri="{FF2B5EF4-FFF2-40B4-BE49-F238E27FC236}">
                <a16:creationId xmlns:a16="http://schemas.microsoft.com/office/drawing/2014/main" id="{5B3B1F4E-ADF1-4F02-ABCA-8D20BA937331}"/>
              </a:ext>
            </a:extLst>
          </p:cNvPr>
          <p:cNvSpPr>
            <a:spLocks noGrp="1"/>
          </p:cNvSpPr>
          <p:nvPr>
            <p:ph sz="half" idx="1"/>
          </p:nvPr>
        </p:nvSpPr>
        <p:spPr/>
        <p:txBody>
          <a:bodyPr/>
          <a:lstStyle/>
          <a:p>
            <a:r>
              <a:rPr lang="en-US" dirty="0"/>
              <a:t>“The theme of cloning lets him push to the limit ideas he's nurtured in earlier fiction about memory and the human self; the school's hothouse seclusion makes it an ideal lab for his fascination with cliques, loyalty and friendship.”</a:t>
            </a:r>
          </a:p>
          <a:p>
            <a:pPr marL="0" indent="0" algn="r" fontAlgn="base">
              <a:buNone/>
            </a:pPr>
            <a:r>
              <a:rPr lang="en-US" b="1" dirty="0"/>
              <a:t>Sarah Kerr, </a:t>
            </a:r>
          </a:p>
          <a:p>
            <a:pPr marL="0" indent="0" algn="r" fontAlgn="base">
              <a:buNone/>
            </a:pPr>
            <a:r>
              <a:rPr lang="en-US" b="1" i="1" dirty="0"/>
              <a:t>The New York Times, </a:t>
            </a:r>
            <a:r>
              <a:rPr lang="en-US" dirty="0"/>
              <a:t>April 17, 2005</a:t>
            </a:r>
          </a:p>
          <a:p>
            <a:pPr algn="r"/>
            <a:endParaRPr lang="en-US" dirty="0"/>
          </a:p>
        </p:txBody>
      </p:sp>
      <p:pic>
        <p:nvPicPr>
          <p:cNvPr id="7" name="Content Placeholder 6">
            <a:extLst>
              <a:ext uri="{FF2B5EF4-FFF2-40B4-BE49-F238E27FC236}">
                <a16:creationId xmlns:a16="http://schemas.microsoft.com/office/drawing/2014/main" id="{AFA57C24-E000-4AB4-87D3-14DA8F2DE49B}"/>
              </a:ext>
            </a:extLst>
          </p:cNvPr>
          <p:cNvPicPr>
            <a:picLocks noGrp="1" noChangeAspect="1"/>
          </p:cNvPicPr>
          <p:nvPr>
            <p:ph sz="half" idx="2"/>
          </p:nvPr>
        </p:nvPicPr>
        <p:blipFill>
          <a:blip r:embed="rId2"/>
          <a:stretch>
            <a:fillRect/>
          </a:stretch>
        </p:blipFill>
        <p:spPr>
          <a:xfrm>
            <a:off x="7270812" y="2222499"/>
            <a:ext cx="3320247" cy="4320343"/>
          </a:xfrm>
        </p:spPr>
      </p:pic>
      <p:sp>
        <p:nvSpPr>
          <p:cNvPr id="5" name="Slide Number Placeholder 4">
            <a:extLst>
              <a:ext uri="{FF2B5EF4-FFF2-40B4-BE49-F238E27FC236}">
                <a16:creationId xmlns:a16="http://schemas.microsoft.com/office/drawing/2014/main" id="{C7D34210-A470-4032-8B10-50347401C957}"/>
              </a:ext>
            </a:extLst>
          </p:cNvPr>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1041898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08FA8A4-C26E-4996-9542-5E252E029513}"/>
              </a:ext>
            </a:extLst>
          </p:cNvPr>
          <p:cNvSpPr>
            <a:spLocks noGrp="1"/>
          </p:cNvSpPr>
          <p:nvPr>
            <p:ph type="title"/>
          </p:nvPr>
        </p:nvSpPr>
        <p:spPr/>
        <p:txBody>
          <a:bodyPr/>
          <a:lstStyle/>
          <a:p>
            <a:r>
              <a:rPr lang="en-US" dirty="0"/>
              <a:t>World Literature?</a:t>
            </a:r>
          </a:p>
        </p:txBody>
      </p:sp>
      <p:sp>
        <p:nvSpPr>
          <p:cNvPr id="7" name="Content Placeholder 6">
            <a:extLst>
              <a:ext uri="{FF2B5EF4-FFF2-40B4-BE49-F238E27FC236}">
                <a16:creationId xmlns:a16="http://schemas.microsoft.com/office/drawing/2014/main" id="{835D839A-C8A4-46D3-82B6-346E310866EF}"/>
              </a:ext>
            </a:extLst>
          </p:cNvPr>
          <p:cNvSpPr>
            <a:spLocks noGrp="1"/>
          </p:cNvSpPr>
          <p:nvPr>
            <p:ph idx="1"/>
          </p:nvPr>
        </p:nvSpPr>
        <p:spPr>
          <a:xfrm>
            <a:off x="818712" y="2222287"/>
            <a:ext cx="10554574" cy="4515864"/>
          </a:xfrm>
        </p:spPr>
        <p:txBody>
          <a:bodyPr>
            <a:normAutofit fontScale="92500" lnSpcReduction="10000"/>
          </a:bodyPr>
          <a:lstStyle/>
          <a:p>
            <a:r>
              <a:rPr lang="en-US" dirty="0"/>
              <a:t>Goethe’s  </a:t>
            </a:r>
            <a:r>
              <a:rPr lang="en-US" i="1" dirty="0" err="1"/>
              <a:t>Weltliteratur</a:t>
            </a:r>
            <a:endParaRPr lang="en-US" dirty="0"/>
          </a:p>
          <a:p>
            <a:r>
              <a:rPr lang="en-US" dirty="0"/>
              <a:t> “The world republic of letters,” historically tied to a Francocentric republican ideal of universal excellence</a:t>
            </a:r>
          </a:p>
          <a:p>
            <a:r>
              <a:rPr lang="en-US" dirty="0"/>
              <a:t>“Cosmopolitanism,” and its contemporary variant “the </a:t>
            </a:r>
            <a:r>
              <a:rPr lang="en-US" dirty="0" err="1"/>
              <a:t>cosmopolitical</a:t>
            </a:r>
            <a:r>
              <a:rPr lang="en-US" dirty="0"/>
              <a:t>” both steeped in a Kantian vision of perpetual peace through enlightened common culture </a:t>
            </a:r>
          </a:p>
          <a:p>
            <a:r>
              <a:rPr lang="en-US" dirty="0"/>
              <a:t>“</a:t>
            </a:r>
            <a:r>
              <a:rPr lang="en-US" dirty="0" err="1"/>
              <a:t>Planetarity</a:t>
            </a:r>
            <a:r>
              <a:rPr lang="en-US" dirty="0"/>
              <a:t>” would purge “global” of its capitalist hubris, greening its economy and rendering it accountable to disempowered subjects. </a:t>
            </a:r>
          </a:p>
          <a:p>
            <a:r>
              <a:rPr lang="en-US" dirty="0"/>
              <a:t>“Literary World-Systems,” </a:t>
            </a:r>
            <a:r>
              <a:rPr lang="en-US" dirty="0" err="1"/>
              <a:t>Braudelian</a:t>
            </a:r>
            <a:r>
              <a:rPr lang="en-US" dirty="0"/>
              <a:t> and </a:t>
            </a:r>
            <a:r>
              <a:rPr lang="en-US" dirty="0" err="1"/>
              <a:t>Wallersteinian</a:t>
            </a:r>
            <a:r>
              <a:rPr lang="en-US" dirty="0"/>
              <a:t> in inspiration, rely on networks of cultural circulation</a:t>
            </a:r>
          </a:p>
          <a:p>
            <a:r>
              <a:rPr lang="en-US" i="1" dirty="0" err="1"/>
              <a:t>Littérature</a:t>
            </a:r>
            <a:r>
              <a:rPr lang="en-US" i="1" dirty="0"/>
              <a:t>-monde</a:t>
            </a:r>
            <a:r>
              <a:rPr lang="en-US" dirty="0"/>
              <a:t> is the banner term for a writers’ movement that refuses postcolonial sectorizations of the literary field (</a:t>
            </a:r>
            <a:r>
              <a:rPr lang="en-US" i="1" dirty="0" err="1"/>
              <a:t>francophonie</a:t>
            </a:r>
            <a:r>
              <a:rPr lang="en-US" dirty="0"/>
              <a:t> is denounced as “the last avatar of colonialism”). </a:t>
            </a:r>
          </a:p>
          <a:p>
            <a:r>
              <a:rPr lang="en-US" dirty="0"/>
              <a:t>“the Global South,” “imagined communities,” “the Americas,” “the terraqueous globe,” “</a:t>
            </a:r>
            <a:r>
              <a:rPr lang="en-US" dirty="0" err="1"/>
              <a:t>Bandoon</a:t>
            </a:r>
            <a:r>
              <a:rPr lang="en-US" dirty="0"/>
              <a:t>,” “parastates,” “</a:t>
            </a:r>
            <a:r>
              <a:rPr lang="en-US" dirty="0" err="1"/>
              <a:t>translingualism</a:t>
            </a:r>
            <a:r>
              <a:rPr lang="en-US" dirty="0"/>
              <a:t>,” “diaspora,” “</a:t>
            </a:r>
            <a:r>
              <a:rPr lang="en-US" dirty="0" err="1"/>
              <a:t>majimboism</a:t>
            </a:r>
            <a:r>
              <a:rPr lang="en-US" dirty="0"/>
              <a:t>,” “silicon cities,” “circum-Atlantic,” “</a:t>
            </a:r>
            <a:r>
              <a:rPr lang="en-US" dirty="0" err="1"/>
              <a:t>îles</a:t>
            </a:r>
            <a:r>
              <a:rPr lang="en-US" dirty="0"/>
              <a:t>-refuges”.</a:t>
            </a:r>
          </a:p>
          <a:p>
            <a:endParaRPr lang="en-US" dirty="0"/>
          </a:p>
        </p:txBody>
      </p:sp>
      <p:sp>
        <p:nvSpPr>
          <p:cNvPr id="5" name="Slide Number Placeholder 4">
            <a:extLst>
              <a:ext uri="{FF2B5EF4-FFF2-40B4-BE49-F238E27FC236}">
                <a16:creationId xmlns:a16="http://schemas.microsoft.com/office/drawing/2014/main" id="{DA949141-EDE2-4A72-8F1C-6EE39DEC85C9}"/>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1336028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8233E-363D-4767-B776-470DFB2A6E04}"/>
              </a:ext>
            </a:extLst>
          </p:cNvPr>
          <p:cNvSpPr>
            <a:spLocks noGrp="1"/>
          </p:cNvSpPr>
          <p:nvPr>
            <p:ph type="title"/>
          </p:nvPr>
        </p:nvSpPr>
        <p:spPr/>
        <p:txBody>
          <a:bodyPr/>
          <a:lstStyle/>
          <a:p>
            <a:r>
              <a:rPr lang="en-US" dirty="0"/>
              <a:t>World Literature/Comparative Literature</a:t>
            </a:r>
          </a:p>
        </p:txBody>
      </p:sp>
      <p:sp>
        <p:nvSpPr>
          <p:cNvPr id="3" name="Content Placeholder 2">
            <a:extLst>
              <a:ext uri="{FF2B5EF4-FFF2-40B4-BE49-F238E27FC236}">
                <a16:creationId xmlns:a16="http://schemas.microsoft.com/office/drawing/2014/main" id="{5292C364-1B7C-4D9F-AF81-1D52A0B0A6E7}"/>
              </a:ext>
            </a:extLst>
          </p:cNvPr>
          <p:cNvSpPr>
            <a:spLocks noGrp="1"/>
          </p:cNvSpPr>
          <p:nvPr>
            <p:ph idx="1"/>
          </p:nvPr>
        </p:nvSpPr>
        <p:spPr>
          <a:xfrm>
            <a:off x="818712" y="2222287"/>
            <a:ext cx="10554574" cy="4184200"/>
          </a:xfrm>
        </p:spPr>
        <p:txBody>
          <a:bodyPr/>
          <a:lstStyle/>
          <a:p>
            <a:r>
              <a:rPr lang="en-US" dirty="0"/>
              <a:t>Comparative literature is beset by the constraints imposed by its historic subject fields (genres, periodizing frames, theoretical paradigms)</a:t>
            </a:r>
          </a:p>
          <a:p>
            <a:r>
              <a:rPr lang="en-US" dirty="0"/>
              <a:t>But it faces the rigors of the globalist injunction with a heightened awareness of the </a:t>
            </a:r>
            <a:r>
              <a:rPr lang="en-US" dirty="0" err="1"/>
              <a:t>Babelian</a:t>
            </a:r>
            <a:r>
              <a:rPr lang="en-US" dirty="0"/>
              <a:t> ironies of disciplinary self-naming, and remains more vulnerable than national literatures to the charge of shortchanging non-Western approaches because of its commitment to inclusiveness</a:t>
            </a:r>
          </a:p>
          <a:p>
            <a:r>
              <a:rPr lang="en-US" dirty="0"/>
              <a:t>It also rubs up against what Nirvana </a:t>
            </a:r>
            <a:r>
              <a:rPr lang="en-US" dirty="0" err="1"/>
              <a:t>Tanoukhi</a:t>
            </a:r>
            <a:r>
              <a:rPr lang="en-US" dirty="0"/>
              <a:t> identifies as a fundamental disciplinary paradox: comparative literature’s “cartographic claim to scale” and a “poetics of distance” leading to “the task of charting zones, paths, and crossroads obscured by strict adherence to ‘national traditions.’” This task is undercut by the fact that “comparison depends for its existence on the entrenchment of nation-based geography.”</a:t>
            </a:r>
          </a:p>
        </p:txBody>
      </p:sp>
      <p:sp>
        <p:nvSpPr>
          <p:cNvPr id="4" name="Slide Number Placeholder 3">
            <a:extLst>
              <a:ext uri="{FF2B5EF4-FFF2-40B4-BE49-F238E27FC236}">
                <a16:creationId xmlns:a16="http://schemas.microsoft.com/office/drawing/2014/main" id="{9796AAA3-993D-4504-8EE7-138A68C014A2}"/>
              </a:ext>
            </a:extLst>
          </p:cNvPr>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3486737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ABBFF-2BCD-4AE6-97CC-1AB1CDF2D50F}"/>
              </a:ext>
            </a:extLst>
          </p:cNvPr>
          <p:cNvSpPr>
            <a:spLocks noGrp="1"/>
          </p:cNvSpPr>
          <p:nvPr>
            <p:ph type="title"/>
          </p:nvPr>
        </p:nvSpPr>
        <p:spPr/>
        <p:txBody>
          <a:bodyPr/>
          <a:lstStyle/>
          <a:p>
            <a:r>
              <a:rPr lang="en-US" dirty="0"/>
              <a:t>Kazuo Ishiguro as a Culture Translator</a:t>
            </a:r>
          </a:p>
        </p:txBody>
      </p:sp>
      <p:sp>
        <p:nvSpPr>
          <p:cNvPr id="3" name="Content Placeholder 2">
            <a:extLst>
              <a:ext uri="{FF2B5EF4-FFF2-40B4-BE49-F238E27FC236}">
                <a16:creationId xmlns:a16="http://schemas.microsoft.com/office/drawing/2014/main" id="{2E490F0E-BD2F-46EB-A57A-08C48BA3ED7D}"/>
              </a:ext>
            </a:extLst>
          </p:cNvPr>
          <p:cNvSpPr>
            <a:spLocks noGrp="1"/>
          </p:cNvSpPr>
          <p:nvPr>
            <p:ph idx="1"/>
          </p:nvPr>
        </p:nvSpPr>
        <p:spPr>
          <a:xfrm>
            <a:off x="818712" y="2222287"/>
            <a:ext cx="10554574" cy="4302800"/>
          </a:xfrm>
        </p:spPr>
        <p:txBody>
          <a:bodyPr>
            <a:normAutofit/>
          </a:bodyPr>
          <a:lstStyle/>
          <a:p>
            <a:r>
              <a:rPr lang="en-US" dirty="0"/>
              <a:t>“A translational model of comparative literature goes some distance in answering such concerns and paradoxes. Languages are inherently transnational and time sensitive. Their plurilingual composition embodies histories of language travel that do not necessarily reproduce imperial trajectories. They create small worlds of idiom and creative idiolect that ford the divide, often imposed on postcolonial writers, between those deferring to the experimental modernity of the West (stream of consciousness, wordplay) and those adhering to a colonial realism informed by local custom, tradition, and the romance of political aspirations to national self-determination. Language worlds that bleed out of dichotomized generic categories afford a planetary approach to literary history that responds to the dynamics of geopolitics without shying away from fractious border wars.”</a:t>
            </a:r>
          </a:p>
          <a:p>
            <a:pPr marL="0" indent="0" algn="r">
              <a:buNone/>
            </a:pPr>
            <a:r>
              <a:rPr lang="en-US" dirty="0"/>
              <a:t>Emily </a:t>
            </a:r>
            <a:r>
              <a:rPr lang="en-US" dirty="0" err="1"/>
              <a:t>Apter</a:t>
            </a:r>
            <a:r>
              <a:rPr lang="en-US" dirty="0"/>
              <a:t>, AGAINST WORLD</a:t>
            </a:r>
            <a:br>
              <a:rPr lang="en-US" dirty="0"/>
            </a:br>
            <a:r>
              <a:rPr lang="en-US" dirty="0"/>
              <a:t>LITERATURE</a:t>
            </a:r>
          </a:p>
        </p:txBody>
      </p:sp>
      <p:sp>
        <p:nvSpPr>
          <p:cNvPr id="4" name="Slide Number Placeholder 3">
            <a:extLst>
              <a:ext uri="{FF2B5EF4-FFF2-40B4-BE49-F238E27FC236}">
                <a16:creationId xmlns:a16="http://schemas.microsoft.com/office/drawing/2014/main" id="{A9F63EE0-E2FA-402E-B15E-8EF97963967C}"/>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3809700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9E6EC2A-F350-4554-9042-65D0A4F9EC8E}"/>
              </a:ext>
            </a:extLst>
          </p:cNvPr>
          <p:cNvSpPr>
            <a:spLocks noGrp="1"/>
          </p:cNvSpPr>
          <p:nvPr>
            <p:ph type="title"/>
          </p:nvPr>
        </p:nvSpPr>
        <p:spPr/>
        <p:txBody>
          <a:bodyPr/>
          <a:lstStyle/>
          <a:p>
            <a:r>
              <a:rPr lang="en-US" dirty="0"/>
              <a:t>THANK YOU FOR YOUR ATTENTION!</a:t>
            </a:r>
          </a:p>
        </p:txBody>
      </p:sp>
      <p:sp>
        <p:nvSpPr>
          <p:cNvPr id="6" name="Text Placeholder 5">
            <a:extLst>
              <a:ext uri="{FF2B5EF4-FFF2-40B4-BE49-F238E27FC236}">
                <a16:creationId xmlns:a16="http://schemas.microsoft.com/office/drawing/2014/main" id="{90A032D8-803B-41EC-A9D7-62805883643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78C4033-9AB1-4D67-B945-2D8565B55146}"/>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37527554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34189-49AE-4ED5-A108-EFC518A49475}"/>
              </a:ext>
            </a:extLst>
          </p:cNvPr>
          <p:cNvSpPr>
            <a:spLocks noGrp="1"/>
          </p:cNvSpPr>
          <p:nvPr>
            <p:ph type="title"/>
          </p:nvPr>
        </p:nvSpPr>
        <p:spPr/>
        <p:txBody>
          <a:bodyPr/>
          <a:lstStyle/>
          <a:p>
            <a:r>
              <a:rPr lang="en-US" dirty="0"/>
              <a:t>Kazuo Ishiguro /1954 -/</a:t>
            </a:r>
          </a:p>
        </p:txBody>
      </p:sp>
      <p:sp>
        <p:nvSpPr>
          <p:cNvPr id="3" name="Content Placeholder 2">
            <a:extLst>
              <a:ext uri="{FF2B5EF4-FFF2-40B4-BE49-F238E27FC236}">
                <a16:creationId xmlns:a16="http://schemas.microsoft.com/office/drawing/2014/main" id="{31F498AA-9253-4E83-9EDE-2B64D77D6D47}"/>
              </a:ext>
            </a:extLst>
          </p:cNvPr>
          <p:cNvSpPr>
            <a:spLocks noGrp="1"/>
          </p:cNvSpPr>
          <p:nvPr>
            <p:ph sz="half" idx="1"/>
          </p:nvPr>
        </p:nvSpPr>
        <p:spPr/>
        <p:txBody>
          <a:bodyPr>
            <a:normAutofit/>
          </a:bodyPr>
          <a:lstStyle/>
          <a:p>
            <a:r>
              <a:rPr lang="en-US" sz="2400" b="1" dirty="0">
                <a:hlinkClick r:id="rId2"/>
              </a:rPr>
              <a:t>The Nobel Prize in Literature 2017</a:t>
            </a:r>
            <a:endParaRPr lang="en-US" sz="2400" b="1" dirty="0"/>
          </a:p>
          <a:p>
            <a:r>
              <a:rPr lang="en-US" sz="2400" dirty="0"/>
              <a:t>Motivation for the Prize: “who, in novels of great emotional force, has uncovered the abyss beneath our illusory sense of connection with the world.”</a:t>
            </a:r>
          </a:p>
        </p:txBody>
      </p:sp>
      <p:pic>
        <p:nvPicPr>
          <p:cNvPr id="6" name="Content Placeholder 5">
            <a:extLst>
              <a:ext uri="{FF2B5EF4-FFF2-40B4-BE49-F238E27FC236}">
                <a16:creationId xmlns:a16="http://schemas.microsoft.com/office/drawing/2014/main" id="{61966995-56A2-4F83-8E19-62223C0FD3C4}"/>
              </a:ext>
            </a:extLst>
          </p:cNvPr>
          <p:cNvPicPr>
            <a:picLocks noGrp="1" noChangeAspect="1"/>
          </p:cNvPicPr>
          <p:nvPr>
            <p:ph sz="half" idx="2"/>
          </p:nvPr>
        </p:nvPicPr>
        <p:blipFill>
          <a:blip r:embed="rId3"/>
          <a:stretch>
            <a:fillRect/>
          </a:stretch>
        </p:blipFill>
        <p:spPr>
          <a:xfrm>
            <a:off x="7572652" y="2432482"/>
            <a:ext cx="2636668" cy="3551068"/>
          </a:xfrm>
        </p:spPr>
      </p:pic>
      <p:sp>
        <p:nvSpPr>
          <p:cNvPr id="7" name="Slide Number Placeholder 6">
            <a:extLst>
              <a:ext uri="{FF2B5EF4-FFF2-40B4-BE49-F238E27FC236}">
                <a16:creationId xmlns:a16="http://schemas.microsoft.com/office/drawing/2014/main" id="{5DA510C3-6EE3-466E-AD2A-167F04C68760}"/>
              </a:ext>
            </a:extLst>
          </p:cNvPr>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387769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4729-938E-44A3-8226-0445828A08B3}"/>
              </a:ext>
            </a:extLst>
          </p:cNvPr>
          <p:cNvSpPr>
            <a:spLocks noGrp="1"/>
          </p:cNvSpPr>
          <p:nvPr>
            <p:ph type="title"/>
          </p:nvPr>
        </p:nvSpPr>
        <p:spPr/>
        <p:txBody>
          <a:bodyPr/>
          <a:lstStyle/>
          <a:p>
            <a:r>
              <a:rPr lang="en-US" dirty="0"/>
              <a:t>Kazuo Ishiguro’s Work</a:t>
            </a:r>
          </a:p>
        </p:txBody>
      </p:sp>
      <p:sp>
        <p:nvSpPr>
          <p:cNvPr id="3" name="Content Placeholder 2">
            <a:extLst>
              <a:ext uri="{FF2B5EF4-FFF2-40B4-BE49-F238E27FC236}">
                <a16:creationId xmlns:a16="http://schemas.microsoft.com/office/drawing/2014/main" id="{E4B0DAE9-0472-4A5F-AEA3-DD046CBB51E5}"/>
              </a:ext>
            </a:extLst>
          </p:cNvPr>
          <p:cNvSpPr>
            <a:spLocks noGrp="1"/>
          </p:cNvSpPr>
          <p:nvPr>
            <p:ph idx="1"/>
          </p:nvPr>
        </p:nvSpPr>
        <p:spPr/>
        <p:txBody>
          <a:bodyPr>
            <a:normAutofit lnSpcReduction="10000"/>
          </a:bodyPr>
          <a:lstStyle/>
          <a:p>
            <a:r>
              <a:rPr lang="en-US" b="1" dirty="0"/>
              <a:t>Novels</a:t>
            </a:r>
          </a:p>
          <a:p>
            <a:r>
              <a:rPr lang="en-US" i="1" dirty="0">
                <a:hlinkClick r:id="rId2" tooltip="A Pale View of Hills"/>
              </a:rPr>
              <a:t>A Pale View of Hills</a:t>
            </a:r>
            <a:r>
              <a:rPr lang="en-US" dirty="0"/>
              <a:t> (1982)</a:t>
            </a:r>
            <a:endParaRPr lang="en-US" baseline="30000" dirty="0"/>
          </a:p>
          <a:p>
            <a:r>
              <a:rPr lang="en-US" i="1" dirty="0">
                <a:hlinkClick r:id="rId3" tooltip="An Artist of the Floating World"/>
              </a:rPr>
              <a:t>An Artist of the Floating World</a:t>
            </a:r>
            <a:r>
              <a:rPr lang="en-US" dirty="0"/>
              <a:t> (1986)</a:t>
            </a:r>
          </a:p>
          <a:p>
            <a:r>
              <a:rPr lang="en-US" i="1" dirty="0">
                <a:hlinkClick r:id="rId4" tooltip="The Remains of the Day"/>
              </a:rPr>
              <a:t>The Remains of the Day</a:t>
            </a:r>
            <a:r>
              <a:rPr lang="en-US" dirty="0"/>
              <a:t> (1989)</a:t>
            </a:r>
          </a:p>
          <a:p>
            <a:r>
              <a:rPr lang="en-US" i="1" dirty="0">
                <a:hlinkClick r:id="rId5" tooltip="The Unconsoled"/>
              </a:rPr>
              <a:t>The </a:t>
            </a:r>
            <a:r>
              <a:rPr lang="en-US" i="1" dirty="0" err="1">
                <a:hlinkClick r:id="rId5" tooltip="The Unconsoled"/>
              </a:rPr>
              <a:t>Unconsoled</a:t>
            </a:r>
            <a:r>
              <a:rPr lang="en-US" dirty="0"/>
              <a:t> (1995)</a:t>
            </a:r>
          </a:p>
          <a:p>
            <a:r>
              <a:rPr lang="en-US" i="1" dirty="0">
                <a:hlinkClick r:id="rId6" tooltip="When We Were Orphans"/>
              </a:rPr>
              <a:t>When We Were Orphans</a:t>
            </a:r>
            <a:r>
              <a:rPr lang="en-US" dirty="0"/>
              <a:t> (2000)</a:t>
            </a:r>
          </a:p>
          <a:p>
            <a:r>
              <a:rPr lang="en-US" i="1" dirty="0">
                <a:hlinkClick r:id="rId7" tooltip="Never Let Me Go (novel)"/>
              </a:rPr>
              <a:t>Never Let Me Go</a:t>
            </a:r>
            <a:r>
              <a:rPr lang="en-US" dirty="0"/>
              <a:t> (2005)</a:t>
            </a:r>
          </a:p>
          <a:p>
            <a:r>
              <a:rPr lang="en-US" i="1" dirty="0">
                <a:hlinkClick r:id="rId8" tooltip="The Buried Giant"/>
              </a:rPr>
              <a:t>The Buried Giant</a:t>
            </a:r>
            <a:r>
              <a:rPr lang="en-US" dirty="0"/>
              <a:t> (2015)</a:t>
            </a:r>
          </a:p>
          <a:p>
            <a:r>
              <a:rPr lang="en-US" i="1" dirty="0">
                <a:hlinkClick r:id="rId9" tooltip="Klara and the Sun"/>
              </a:rPr>
              <a:t>Klara and the Sun</a:t>
            </a:r>
            <a:r>
              <a:rPr lang="en-US" dirty="0"/>
              <a:t> (2021)</a:t>
            </a:r>
          </a:p>
          <a:p>
            <a:endParaRPr lang="en-US" dirty="0"/>
          </a:p>
        </p:txBody>
      </p:sp>
      <p:sp>
        <p:nvSpPr>
          <p:cNvPr id="4" name="Slide Number Placeholder 3">
            <a:extLst>
              <a:ext uri="{FF2B5EF4-FFF2-40B4-BE49-F238E27FC236}">
                <a16:creationId xmlns:a16="http://schemas.microsoft.com/office/drawing/2014/main" id="{AA4AC9C8-926A-4AAA-9EE2-3B0B09A22C86}"/>
              </a:ext>
            </a:extLst>
          </p:cNvPr>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09624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7328B-8019-4323-9DA2-516E2427B54E}"/>
              </a:ext>
            </a:extLst>
          </p:cNvPr>
          <p:cNvSpPr>
            <a:spLocks noGrp="1"/>
          </p:cNvSpPr>
          <p:nvPr>
            <p:ph type="title"/>
          </p:nvPr>
        </p:nvSpPr>
        <p:spPr/>
        <p:txBody>
          <a:bodyPr/>
          <a:lstStyle/>
          <a:p>
            <a:r>
              <a:rPr lang="en-US" dirty="0"/>
              <a:t>Kazuo Ishiguro’s Work</a:t>
            </a:r>
          </a:p>
        </p:txBody>
      </p:sp>
      <p:sp>
        <p:nvSpPr>
          <p:cNvPr id="3" name="Content Placeholder 2">
            <a:extLst>
              <a:ext uri="{FF2B5EF4-FFF2-40B4-BE49-F238E27FC236}">
                <a16:creationId xmlns:a16="http://schemas.microsoft.com/office/drawing/2014/main" id="{6491C604-51CC-43E2-9A50-E2800E89FE02}"/>
              </a:ext>
            </a:extLst>
          </p:cNvPr>
          <p:cNvSpPr>
            <a:spLocks noGrp="1"/>
          </p:cNvSpPr>
          <p:nvPr>
            <p:ph idx="1"/>
          </p:nvPr>
        </p:nvSpPr>
        <p:spPr/>
        <p:txBody>
          <a:bodyPr>
            <a:normAutofit/>
          </a:bodyPr>
          <a:lstStyle/>
          <a:p>
            <a:r>
              <a:rPr lang="en-US" b="1" dirty="0"/>
              <a:t>Short-story collections</a:t>
            </a:r>
          </a:p>
          <a:p>
            <a:r>
              <a:rPr lang="en-US" i="1" dirty="0">
                <a:hlinkClick r:id="rId2" tooltip="Nocturnes (short story collection)"/>
              </a:rPr>
              <a:t>Nocturnes: Five Stories of Music and Nightfall</a:t>
            </a:r>
            <a:r>
              <a:rPr lang="en-US" dirty="0"/>
              <a:t> (2009)</a:t>
            </a:r>
          </a:p>
          <a:p>
            <a:r>
              <a:rPr lang="en-US" b="1" dirty="0"/>
              <a:t>Screenplays</a:t>
            </a:r>
          </a:p>
          <a:p>
            <a:r>
              <a:rPr lang="en-US" i="1" dirty="0"/>
              <a:t>A Profile of Arthur J. Mason</a:t>
            </a:r>
            <a:r>
              <a:rPr lang="en-US" dirty="0"/>
              <a:t> (</a:t>
            </a:r>
            <a:r>
              <a:rPr lang="en-US" dirty="0">
                <a:hlinkClick r:id="rId3" tooltip="Television film"/>
              </a:rPr>
              <a:t>television film</a:t>
            </a:r>
            <a:r>
              <a:rPr lang="en-US" dirty="0"/>
              <a:t> for </a:t>
            </a:r>
            <a:r>
              <a:rPr lang="en-US" dirty="0">
                <a:hlinkClick r:id="rId4" tooltip="Channel 4"/>
              </a:rPr>
              <a:t>Channel 4</a:t>
            </a:r>
            <a:r>
              <a:rPr lang="en-US" dirty="0"/>
              <a:t>)(1984)</a:t>
            </a:r>
          </a:p>
          <a:p>
            <a:r>
              <a:rPr lang="en-US" i="1" dirty="0"/>
              <a:t>The Gourmet</a:t>
            </a:r>
            <a:r>
              <a:rPr lang="en-US" dirty="0"/>
              <a:t> (television film for Channel 4) (1987)</a:t>
            </a:r>
          </a:p>
          <a:p>
            <a:r>
              <a:rPr lang="en-US" i="1" dirty="0">
                <a:hlinkClick r:id="rId5" tooltip="The Saddest Music in the World"/>
              </a:rPr>
              <a:t>The Saddest Music in the World</a:t>
            </a:r>
            <a:r>
              <a:rPr lang="en-US" dirty="0"/>
              <a:t> (2003)</a:t>
            </a:r>
          </a:p>
          <a:p>
            <a:r>
              <a:rPr lang="en-US" i="1" dirty="0">
                <a:hlinkClick r:id="rId6" tooltip="The White Countess"/>
              </a:rPr>
              <a:t>The White Countess</a:t>
            </a:r>
            <a:r>
              <a:rPr lang="en-US" dirty="0"/>
              <a:t> (2005)</a:t>
            </a:r>
          </a:p>
          <a:p>
            <a:r>
              <a:rPr lang="en-US" i="1" dirty="0">
                <a:hlinkClick r:id="rId7" tooltip="Living (upcoming film)"/>
              </a:rPr>
              <a:t>Living</a:t>
            </a:r>
            <a:r>
              <a:rPr lang="en-US" dirty="0"/>
              <a:t> (TBD)</a:t>
            </a:r>
          </a:p>
        </p:txBody>
      </p:sp>
      <p:sp>
        <p:nvSpPr>
          <p:cNvPr id="4" name="Slide Number Placeholder 3">
            <a:extLst>
              <a:ext uri="{FF2B5EF4-FFF2-40B4-BE49-F238E27FC236}">
                <a16:creationId xmlns:a16="http://schemas.microsoft.com/office/drawing/2014/main" id="{41619B6E-7132-4D8A-8C0F-2516464F2DEE}"/>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1554999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3BE36-8C48-44A8-900D-3055020289A4}"/>
              </a:ext>
            </a:extLst>
          </p:cNvPr>
          <p:cNvSpPr>
            <a:spLocks noGrp="1"/>
          </p:cNvSpPr>
          <p:nvPr>
            <p:ph type="title"/>
          </p:nvPr>
        </p:nvSpPr>
        <p:spPr/>
        <p:txBody>
          <a:bodyPr/>
          <a:lstStyle/>
          <a:p>
            <a:r>
              <a:rPr lang="en-US" dirty="0"/>
              <a:t>Kazuo Ishiguro’s Work</a:t>
            </a:r>
          </a:p>
        </p:txBody>
      </p:sp>
      <p:sp>
        <p:nvSpPr>
          <p:cNvPr id="3" name="Content Placeholder 2">
            <a:extLst>
              <a:ext uri="{FF2B5EF4-FFF2-40B4-BE49-F238E27FC236}">
                <a16:creationId xmlns:a16="http://schemas.microsoft.com/office/drawing/2014/main" id="{26CDA651-BFD1-4460-BE18-2AC639E809FF}"/>
              </a:ext>
            </a:extLst>
          </p:cNvPr>
          <p:cNvSpPr>
            <a:spLocks noGrp="1"/>
          </p:cNvSpPr>
          <p:nvPr>
            <p:ph idx="1"/>
          </p:nvPr>
        </p:nvSpPr>
        <p:spPr/>
        <p:txBody>
          <a:bodyPr/>
          <a:lstStyle/>
          <a:p>
            <a:r>
              <a:rPr lang="en-US" b="1" dirty="0"/>
              <a:t>Short fiction</a:t>
            </a:r>
          </a:p>
          <a:p>
            <a:r>
              <a:rPr lang="en-US" dirty="0"/>
              <a:t>"A Strange and Sometimes Sadness", "Waiting for J" and "Getting Poisoned" (in </a:t>
            </a:r>
            <a:r>
              <a:rPr lang="en-US" i="1" dirty="0"/>
              <a:t>Introduction 7: Stories by New Writers</a:t>
            </a:r>
            <a:r>
              <a:rPr lang="en-US" dirty="0"/>
              <a:t>, 1981)</a:t>
            </a:r>
          </a:p>
          <a:p>
            <a:r>
              <a:rPr lang="en-US" dirty="0"/>
              <a:t>"A Family Supper" (in </a:t>
            </a:r>
            <a:r>
              <a:rPr lang="en-US" i="1" dirty="0"/>
              <a:t>Firebird 2: Writing Today</a:t>
            </a:r>
            <a:r>
              <a:rPr lang="en-US" dirty="0"/>
              <a:t>, 1983)</a:t>
            </a:r>
          </a:p>
          <a:p>
            <a:r>
              <a:rPr lang="en-US" dirty="0"/>
              <a:t>"Summer After the War" (in </a:t>
            </a:r>
            <a:r>
              <a:rPr lang="en-US" i="1" dirty="0" err="1">
                <a:hlinkClick r:id="rId2" tooltip="Granta"/>
              </a:rPr>
              <a:t>Granta</a:t>
            </a:r>
            <a:r>
              <a:rPr lang="en-US" i="1" dirty="0"/>
              <a:t> 7</a:t>
            </a:r>
            <a:r>
              <a:rPr lang="en-US" dirty="0"/>
              <a:t>, 1983)</a:t>
            </a:r>
          </a:p>
          <a:p>
            <a:r>
              <a:rPr lang="en-US" dirty="0"/>
              <a:t>"October 1948" (in </a:t>
            </a:r>
            <a:r>
              <a:rPr lang="en-US" i="1" dirty="0" err="1"/>
              <a:t>Granta</a:t>
            </a:r>
            <a:r>
              <a:rPr lang="en-US" i="1" dirty="0"/>
              <a:t> 17</a:t>
            </a:r>
            <a:r>
              <a:rPr lang="en-US" dirty="0"/>
              <a:t>, 1985)</a:t>
            </a:r>
          </a:p>
          <a:p>
            <a:r>
              <a:rPr lang="en-US" dirty="0"/>
              <a:t>"A Village After Dark" (in </a:t>
            </a:r>
            <a:r>
              <a:rPr lang="en-US" i="1" dirty="0">
                <a:hlinkClick r:id="rId3" tooltip="The New Yorker"/>
              </a:rPr>
              <a:t>The New Yorker</a:t>
            </a:r>
            <a:r>
              <a:rPr lang="en-US" dirty="0"/>
              <a:t>, May 21, 2001)</a:t>
            </a:r>
          </a:p>
          <a:p>
            <a:r>
              <a:rPr lang="en-US" b="1" dirty="0"/>
              <a:t>Lyrics</a:t>
            </a:r>
          </a:p>
          <a:p>
            <a:endParaRPr lang="en-US" dirty="0"/>
          </a:p>
        </p:txBody>
      </p:sp>
      <p:sp>
        <p:nvSpPr>
          <p:cNvPr id="4" name="Slide Number Placeholder 3">
            <a:extLst>
              <a:ext uri="{FF2B5EF4-FFF2-40B4-BE49-F238E27FC236}">
                <a16:creationId xmlns:a16="http://schemas.microsoft.com/office/drawing/2014/main" id="{400FF821-BCFC-473B-B344-ED7B9F3C0089}"/>
              </a:ext>
            </a:extLst>
          </p:cNvPr>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1834939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D81E0-CCE9-4596-97E9-CD53772473E0}"/>
              </a:ext>
            </a:extLst>
          </p:cNvPr>
          <p:cNvSpPr>
            <a:spLocks noGrp="1"/>
          </p:cNvSpPr>
          <p:nvPr>
            <p:ph type="title"/>
          </p:nvPr>
        </p:nvSpPr>
        <p:spPr/>
        <p:txBody>
          <a:bodyPr/>
          <a:lstStyle/>
          <a:p>
            <a:r>
              <a:rPr lang="en-US" dirty="0"/>
              <a:t>Kazuo Ishiguro: Between Two Worlds</a:t>
            </a:r>
          </a:p>
        </p:txBody>
      </p:sp>
      <p:sp>
        <p:nvSpPr>
          <p:cNvPr id="3" name="Content Placeholder 2">
            <a:extLst>
              <a:ext uri="{FF2B5EF4-FFF2-40B4-BE49-F238E27FC236}">
                <a16:creationId xmlns:a16="http://schemas.microsoft.com/office/drawing/2014/main" id="{0B32E657-17B9-44D1-8569-5F0C2170E10F}"/>
              </a:ext>
            </a:extLst>
          </p:cNvPr>
          <p:cNvSpPr>
            <a:spLocks noGrp="1"/>
          </p:cNvSpPr>
          <p:nvPr>
            <p:ph idx="1"/>
          </p:nvPr>
        </p:nvSpPr>
        <p:spPr>
          <a:xfrm>
            <a:off x="818712" y="2222287"/>
            <a:ext cx="10554574" cy="4515864"/>
          </a:xfrm>
        </p:spPr>
        <p:txBody>
          <a:bodyPr>
            <a:normAutofit fontScale="55000" lnSpcReduction="20000"/>
          </a:bodyPr>
          <a:lstStyle/>
          <a:p>
            <a:pPr marL="0" indent="0">
              <a:buNone/>
            </a:pPr>
            <a:endParaRPr lang="en-US" dirty="0"/>
          </a:p>
          <a:p>
            <a:r>
              <a:rPr lang="en-US" sz="3600" dirty="0"/>
              <a:t>“As I was growing up, long before I’d ever thought to create fictional worlds in prose, I was busily constructing in my mind a richly detailed place called ‘Japan’ – a place to which I in some way belonged, and from which I drew a certain sense of my identity and my confidence. The fact that I’d never physically returned to Japan during that time only served to make my own vision of the country more vivid and personal.”</a:t>
            </a:r>
          </a:p>
          <a:p>
            <a:r>
              <a:rPr lang="en-US" sz="3600" i="1" dirty="0">
                <a:hlinkClick r:id="rId2" tooltip="A Pale View of Hills"/>
              </a:rPr>
              <a:t>A Pale View of Hills</a:t>
            </a:r>
            <a:r>
              <a:rPr lang="en-US" sz="3600" dirty="0"/>
              <a:t> (1982)</a:t>
            </a:r>
            <a:endParaRPr lang="en-US" sz="3600" baseline="30000" dirty="0"/>
          </a:p>
          <a:p>
            <a:r>
              <a:rPr lang="en-US" sz="3600" i="1" dirty="0">
                <a:hlinkClick r:id="rId3" tooltip="An Artist of the Floating World"/>
              </a:rPr>
              <a:t>An Artist of the Floating World</a:t>
            </a:r>
            <a:r>
              <a:rPr lang="en-US" sz="3600" dirty="0"/>
              <a:t> (1986)</a:t>
            </a:r>
          </a:p>
          <a:p>
            <a:r>
              <a:rPr lang="en-US" sz="3600" dirty="0"/>
              <a:t>“I wanted, to write ‘international’ fiction that could easily cross cultural and linguistic boundaries, even while writing a story set in what seemed a peculiarly English world. My version of England would be a kind of mythical one, whose outlines, I believed, were already present in the imaginations of many people around the world, including those who had never visited the country.”</a:t>
            </a:r>
          </a:p>
          <a:p>
            <a:r>
              <a:rPr lang="en-US" sz="3600" i="1" dirty="0">
                <a:hlinkClick r:id="rId4" tooltip="The Remains of the Day"/>
              </a:rPr>
              <a:t>The Remains of the Day</a:t>
            </a:r>
            <a:r>
              <a:rPr lang="en-US" sz="3600" dirty="0"/>
              <a:t> (1989)</a:t>
            </a:r>
          </a:p>
          <a:p>
            <a:endParaRPr lang="en-US" dirty="0"/>
          </a:p>
        </p:txBody>
      </p:sp>
      <p:pic>
        <p:nvPicPr>
          <p:cNvPr id="1026" name="Picture 2" descr="Kazuo Ishiguro">
            <a:extLst>
              <a:ext uri="{FF2B5EF4-FFF2-40B4-BE49-F238E27FC236}">
                <a16:creationId xmlns:a16="http://schemas.microsoft.com/office/drawing/2014/main" id="{CC5ECD13-60EF-4CD8-9E5A-B6FBD7E1AB32}"/>
              </a:ext>
            </a:extLst>
          </p:cNvPr>
          <p:cNvPicPr>
            <a:picLocks noGrp="1" noChangeAspect="1" noChangeArrowheads="1"/>
          </p:cNvPicPr>
          <p:nvPr>
            <p:ph sz="half" idx="4294967295"/>
          </p:nvPr>
        </p:nvPicPr>
        <p:blipFill>
          <a:blip r:embed="rId5">
            <a:extLst>
              <a:ext uri="{28A0092B-C50C-407E-A947-70E740481C1C}">
                <a14:useLocalDpi xmlns:a14="http://schemas.microsoft.com/office/drawing/2010/main" val="0"/>
              </a:ext>
            </a:extLst>
          </a:blip>
          <a:stretch>
            <a:fillRect/>
          </a:stretch>
        </p:blipFill>
        <p:spPr bwMode="auto">
          <a:xfrm>
            <a:off x="12182475" y="4037013"/>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D7068463-D4BB-4F86-92F8-724B3A7019F6}"/>
              </a:ext>
            </a:extLst>
          </p:cNvPr>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1094343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E761E-BBA5-4434-98E6-30B972A24F41}"/>
              </a:ext>
            </a:extLst>
          </p:cNvPr>
          <p:cNvSpPr>
            <a:spLocks noGrp="1"/>
          </p:cNvSpPr>
          <p:nvPr>
            <p:ph type="title"/>
          </p:nvPr>
        </p:nvSpPr>
        <p:spPr/>
        <p:txBody>
          <a:bodyPr/>
          <a:lstStyle/>
          <a:p>
            <a:r>
              <a:rPr lang="en-US" i="1" dirty="0"/>
              <a:t>A Pale View of Hills</a:t>
            </a:r>
            <a:endParaRPr lang="en-US" dirty="0"/>
          </a:p>
        </p:txBody>
      </p:sp>
      <p:sp>
        <p:nvSpPr>
          <p:cNvPr id="3" name="Content Placeholder 2">
            <a:extLst>
              <a:ext uri="{FF2B5EF4-FFF2-40B4-BE49-F238E27FC236}">
                <a16:creationId xmlns:a16="http://schemas.microsoft.com/office/drawing/2014/main" id="{5D2BB32D-A83B-4AA9-B34D-21C3754B35C1}"/>
              </a:ext>
            </a:extLst>
          </p:cNvPr>
          <p:cNvSpPr>
            <a:spLocks noGrp="1"/>
          </p:cNvSpPr>
          <p:nvPr>
            <p:ph sz="half" idx="1"/>
          </p:nvPr>
        </p:nvSpPr>
        <p:spPr>
          <a:xfrm>
            <a:off x="818712" y="2246049"/>
            <a:ext cx="5185873" cy="4065973"/>
          </a:xfrm>
        </p:spPr>
        <p:txBody>
          <a:bodyPr>
            <a:normAutofit fontScale="85000" lnSpcReduction="10000"/>
          </a:bodyPr>
          <a:lstStyle/>
          <a:p>
            <a:r>
              <a:rPr lang="en-US" dirty="0"/>
              <a:t>“His English is perfect, and not just in the obvious sense: it is accurate, unhurried, fastidious, and noiseless. A hush seems to lie over it, compounded of mystery and discretion. The elegant bareness inevitably reminds one of Japanese painting. But at the very start of the first novel, </a:t>
            </a:r>
            <a:r>
              <a:rPr lang="en-US" i="1" dirty="0"/>
              <a:t>A Pale View of Hills</a:t>
            </a:r>
            <a:r>
              <a:rPr lang="en-US" dirty="0"/>
              <a:t>, he warns against such a cliché response. A Japanese girl has committed suicide in England:</a:t>
            </a:r>
          </a:p>
          <a:p>
            <a:r>
              <a:rPr lang="en-US" i="1" dirty="0"/>
              <a:t>Keiko…was pure Japanese, and more than one newspaper was quick to pick up on this fact. The English are fond of their idea that our race has an instinct for suicide, as if further explanations are unnecessary</a:t>
            </a:r>
            <a:r>
              <a:rPr lang="en-US" dirty="0"/>
              <a:t>.”</a:t>
            </a:r>
          </a:p>
          <a:p>
            <a:pPr marL="0" indent="0" algn="r">
              <a:buNone/>
            </a:pPr>
            <a:r>
              <a:rPr lang="en-US" dirty="0"/>
              <a:t>Gabriele Annan. </a:t>
            </a:r>
            <a:r>
              <a:rPr lang="en-US" dirty="0">
                <a:hlinkClick r:id="rId2"/>
              </a:rPr>
              <a:t>"On the High Wire"</a:t>
            </a:r>
            <a:r>
              <a:rPr lang="en-US" dirty="0"/>
              <a:t> </a:t>
            </a:r>
          </a:p>
          <a:p>
            <a:pPr marL="0" indent="0" algn="r">
              <a:buNone/>
            </a:pPr>
            <a:r>
              <a:rPr lang="en-US" i="1" dirty="0"/>
              <a:t>The New York Review of Books</a:t>
            </a:r>
            <a:r>
              <a:rPr lang="en-US" dirty="0"/>
              <a:t>.</a:t>
            </a:r>
          </a:p>
          <a:p>
            <a:endParaRPr lang="en-US" dirty="0"/>
          </a:p>
        </p:txBody>
      </p:sp>
      <p:pic>
        <p:nvPicPr>
          <p:cNvPr id="8" name="Content Placeholder 7">
            <a:extLst>
              <a:ext uri="{FF2B5EF4-FFF2-40B4-BE49-F238E27FC236}">
                <a16:creationId xmlns:a16="http://schemas.microsoft.com/office/drawing/2014/main" id="{492AACE6-C16D-42A4-839C-045A0F36F112}"/>
              </a:ext>
            </a:extLst>
          </p:cNvPr>
          <p:cNvPicPr>
            <a:picLocks noGrp="1" noChangeAspect="1"/>
          </p:cNvPicPr>
          <p:nvPr>
            <p:ph sz="half" idx="2"/>
          </p:nvPr>
        </p:nvPicPr>
        <p:blipFill>
          <a:blip r:embed="rId3"/>
          <a:stretch>
            <a:fillRect/>
          </a:stretch>
        </p:blipFill>
        <p:spPr>
          <a:xfrm>
            <a:off x="7332955" y="2026979"/>
            <a:ext cx="3693111" cy="4285044"/>
          </a:xfrm>
        </p:spPr>
      </p:pic>
      <p:sp>
        <p:nvSpPr>
          <p:cNvPr id="4" name="Slide Number Placeholder 3">
            <a:extLst>
              <a:ext uri="{FF2B5EF4-FFF2-40B4-BE49-F238E27FC236}">
                <a16:creationId xmlns:a16="http://schemas.microsoft.com/office/drawing/2014/main" id="{222B3DD2-7B9F-43D2-9EE2-8DC91B028725}"/>
              </a:ext>
            </a:extLst>
          </p:cNvPr>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16433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563C-32F3-4FD8-B848-650F035306B5}"/>
              </a:ext>
            </a:extLst>
          </p:cNvPr>
          <p:cNvSpPr>
            <a:spLocks noGrp="1"/>
          </p:cNvSpPr>
          <p:nvPr>
            <p:ph type="title"/>
          </p:nvPr>
        </p:nvSpPr>
        <p:spPr/>
        <p:txBody>
          <a:bodyPr/>
          <a:lstStyle/>
          <a:p>
            <a:br>
              <a:rPr lang="en-US" i="1" dirty="0">
                <a:hlinkClick r:id="rId2" tooltip="An Artist of the Floating World"/>
              </a:rPr>
            </a:br>
            <a:br>
              <a:rPr lang="en-US" i="1" dirty="0">
                <a:hlinkClick r:id="rId2" tooltip="An Artist of the Floating World"/>
              </a:rPr>
            </a:br>
            <a:br>
              <a:rPr lang="en-US" i="1" dirty="0">
                <a:hlinkClick r:id="rId2" tooltip="An Artist of the Floating World"/>
              </a:rPr>
            </a:br>
            <a:br>
              <a:rPr lang="en-US" i="1" dirty="0">
                <a:hlinkClick r:id="rId2" tooltip="An Artist of the Floating World"/>
              </a:rPr>
            </a:br>
            <a:br>
              <a:rPr lang="en-US" i="1" dirty="0">
                <a:hlinkClick r:id="rId2" tooltip="An Artist of the Floating World"/>
              </a:rPr>
            </a:br>
            <a:br>
              <a:rPr lang="en-US" i="1" dirty="0">
                <a:hlinkClick r:id="rId2" tooltip="An Artist of the Floating World"/>
              </a:rPr>
            </a:br>
            <a:r>
              <a:rPr lang="en-US" i="1" dirty="0"/>
              <a:t>An Artist of the Floating World</a:t>
            </a:r>
            <a:endParaRPr lang="en-US" dirty="0"/>
          </a:p>
        </p:txBody>
      </p:sp>
      <p:sp>
        <p:nvSpPr>
          <p:cNvPr id="3" name="Content Placeholder 2">
            <a:extLst>
              <a:ext uri="{FF2B5EF4-FFF2-40B4-BE49-F238E27FC236}">
                <a16:creationId xmlns:a16="http://schemas.microsoft.com/office/drawing/2014/main" id="{4227D42C-7C3C-4726-B68E-9AEE7545CBDB}"/>
              </a:ext>
            </a:extLst>
          </p:cNvPr>
          <p:cNvSpPr>
            <a:spLocks noGrp="1"/>
          </p:cNvSpPr>
          <p:nvPr>
            <p:ph sz="half" idx="1"/>
          </p:nvPr>
        </p:nvSpPr>
        <p:spPr/>
        <p:txBody>
          <a:bodyPr/>
          <a:lstStyle/>
          <a:p>
            <a:r>
              <a:rPr lang="en-US" dirty="0"/>
              <a:t>“Ishiguro’s fiction has certainly mined the complexities involved in the unreliable, first-person narrator. </a:t>
            </a:r>
            <a:r>
              <a:rPr lang="en-US" i="1" dirty="0"/>
              <a:t>An Artist of the Floating World</a:t>
            </a:r>
            <a:r>
              <a:rPr lang="en-US" dirty="0"/>
              <a:t> is perhaps the supreme example of his art. It is, at face value, deeply Japanese, but many of its themes – secrecy, regret, discretion, hypocrisy and loss – are also to be found in the 20th-century English novel.”</a:t>
            </a:r>
          </a:p>
          <a:p>
            <a:pPr marL="0" indent="0" algn="r">
              <a:buNone/>
            </a:pPr>
            <a:r>
              <a:rPr lang="en-US" dirty="0"/>
              <a:t>Robert McCrum (6 July 2015). </a:t>
            </a:r>
            <a:r>
              <a:rPr lang="en-US" dirty="0">
                <a:hlinkClick r:id="rId3"/>
              </a:rPr>
              <a:t>"The 100 best novels: No 94 – An Artist of the Floating World by Kazuo Ishiguro (1986)"</a:t>
            </a:r>
            <a:r>
              <a:rPr lang="en-US" dirty="0"/>
              <a:t>. </a:t>
            </a:r>
            <a:r>
              <a:rPr lang="en-US" i="1" dirty="0"/>
              <a:t>The Guardian</a:t>
            </a:r>
            <a:r>
              <a:rPr lang="en-US" dirty="0"/>
              <a:t>.</a:t>
            </a:r>
          </a:p>
        </p:txBody>
      </p:sp>
      <p:pic>
        <p:nvPicPr>
          <p:cNvPr id="7" name="Content Placeholder 6">
            <a:extLst>
              <a:ext uri="{FF2B5EF4-FFF2-40B4-BE49-F238E27FC236}">
                <a16:creationId xmlns:a16="http://schemas.microsoft.com/office/drawing/2014/main" id="{0060EB9A-66F6-42AE-8FBE-F1C13B64F1F2}"/>
              </a:ext>
            </a:extLst>
          </p:cNvPr>
          <p:cNvPicPr>
            <a:picLocks noGrp="1" noChangeAspect="1"/>
          </p:cNvPicPr>
          <p:nvPr>
            <p:ph sz="half" idx="2"/>
          </p:nvPr>
        </p:nvPicPr>
        <p:blipFill>
          <a:blip r:embed="rId4"/>
          <a:stretch>
            <a:fillRect/>
          </a:stretch>
        </p:blipFill>
        <p:spPr>
          <a:xfrm>
            <a:off x="7359588" y="2222500"/>
            <a:ext cx="4119239" cy="4391364"/>
          </a:xfrm>
        </p:spPr>
      </p:pic>
      <p:sp>
        <p:nvSpPr>
          <p:cNvPr id="5" name="Slide Number Placeholder 4">
            <a:extLst>
              <a:ext uri="{FF2B5EF4-FFF2-40B4-BE49-F238E27FC236}">
                <a16:creationId xmlns:a16="http://schemas.microsoft.com/office/drawing/2014/main" id="{3A545985-727C-4E7C-A61C-3113868EDD34}"/>
              </a:ext>
            </a:extLst>
          </p:cNvPr>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79433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D4A0-DC3B-4938-AB2D-41E4BBC3B286}"/>
              </a:ext>
            </a:extLst>
          </p:cNvPr>
          <p:cNvSpPr>
            <a:spLocks noGrp="1"/>
          </p:cNvSpPr>
          <p:nvPr>
            <p:ph type="title"/>
          </p:nvPr>
        </p:nvSpPr>
        <p:spPr/>
        <p:txBody>
          <a:bodyPr/>
          <a:lstStyle/>
          <a:p>
            <a:r>
              <a:rPr lang="en-US" i="1" dirty="0"/>
              <a:t>The Remains of the Day</a:t>
            </a:r>
          </a:p>
        </p:txBody>
      </p:sp>
      <p:sp>
        <p:nvSpPr>
          <p:cNvPr id="3" name="Content Placeholder 2">
            <a:extLst>
              <a:ext uri="{FF2B5EF4-FFF2-40B4-BE49-F238E27FC236}">
                <a16:creationId xmlns:a16="http://schemas.microsoft.com/office/drawing/2014/main" id="{6B3229ED-5E20-42B4-A83E-E625BAFD8B1C}"/>
              </a:ext>
            </a:extLst>
          </p:cNvPr>
          <p:cNvSpPr>
            <a:spLocks noGrp="1"/>
          </p:cNvSpPr>
          <p:nvPr>
            <p:ph sz="half" idx="1"/>
          </p:nvPr>
        </p:nvSpPr>
        <p:spPr>
          <a:xfrm>
            <a:off x="818712" y="2222287"/>
            <a:ext cx="5185873" cy="4098614"/>
          </a:xfrm>
        </p:spPr>
        <p:txBody>
          <a:bodyPr>
            <a:normAutofit fontScale="85000" lnSpcReduction="10000"/>
          </a:bodyPr>
          <a:lstStyle/>
          <a:p>
            <a:pPr fontAlgn="base"/>
            <a:r>
              <a:rPr lang="en-US" dirty="0"/>
              <a:t>“A striking characteristic of Ishiguro's books is how remote they are from his own experiences of time, place and even - in the case of ''A Pale View of Hills,'' which is narrated by a woman - sex. Two of his novels were set in a Japan that Ishiguro had not seen for almost 30 years - he made his first trip back to the country last fall - while ''The Remains of the Day'' is narrated by a butler, about whose profession Ishiguro happily professes large-scale ignorance.</a:t>
            </a:r>
          </a:p>
          <a:p>
            <a:pPr fontAlgn="base"/>
            <a:r>
              <a:rPr lang="en-US" dirty="0"/>
              <a:t>''I've always found it easier to be intimate and revealing with central characters who are not like me,'' he says. ''Partly it's to do with not being of an exhibitionist kind of nature, but also I think it serves me as a form of artistic discipline.‘’</a:t>
            </a:r>
          </a:p>
          <a:p>
            <a:pPr marL="0" indent="0" algn="r">
              <a:buNone/>
            </a:pPr>
            <a:r>
              <a:rPr lang="en-US" dirty="0"/>
              <a:t>                                                                Bill Bryson, </a:t>
            </a:r>
          </a:p>
          <a:p>
            <a:pPr marL="0" indent="0" algn="r">
              <a:buNone/>
            </a:pPr>
            <a:r>
              <a:rPr lang="en-US" i="1" dirty="0"/>
              <a:t>The New York Times, 29 April, 1990 </a:t>
            </a:r>
            <a:endParaRPr lang="en-US" dirty="0"/>
          </a:p>
        </p:txBody>
      </p:sp>
      <p:pic>
        <p:nvPicPr>
          <p:cNvPr id="7" name="Content Placeholder 6">
            <a:extLst>
              <a:ext uri="{FF2B5EF4-FFF2-40B4-BE49-F238E27FC236}">
                <a16:creationId xmlns:a16="http://schemas.microsoft.com/office/drawing/2014/main" id="{2568317A-A0AA-4A4A-AF09-171B8020B42C}"/>
              </a:ext>
            </a:extLst>
          </p:cNvPr>
          <p:cNvPicPr>
            <a:picLocks noGrp="1" noChangeAspect="1"/>
          </p:cNvPicPr>
          <p:nvPr>
            <p:ph sz="half" idx="2"/>
          </p:nvPr>
        </p:nvPicPr>
        <p:blipFill>
          <a:blip r:embed="rId2"/>
          <a:stretch>
            <a:fillRect/>
          </a:stretch>
        </p:blipFill>
        <p:spPr>
          <a:xfrm>
            <a:off x="7146524" y="2222499"/>
            <a:ext cx="3764132" cy="4183987"/>
          </a:xfrm>
        </p:spPr>
      </p:pic>
      <p:sp>
        <p:nvSpPr>
          <p:cNvPr id="5" name="Slide Number Placeholder 4">
            <a:extLst>
              <a:ext uri="{FF2B5EF4-FFF2-40B4-BE49-F238E27FC236}">
                <a16:creationId xmlns:a16="http://schemas.microsoft.com/office/drawing/2014/main" id="{DAFFE1E1-B519-4855-AF5E-C966314C18B5}"/>
              </a:ext>
            </a:extLst>
          </p:cNvPr>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5581128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8664B0"/>
      </a:accent1>
      <a:accent2>
        <a:srgbClr val="D75BCD"/>
      </a:accent2>
      <a:accent3>
        <a:srgbClr val="E54D86"/>
      </a:accent3>
      <a:accent4>
        <a:srgbClr val="DE4547"/>
      </a:accent4>
      <a:accent5>
        <a:srgbClr val="F16E40"/>
      </a:accent5>
      <a:accent6>
        <a:srgbClr val="EB9C5A"/>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7AF46513-5B0D-4B03-9323-32F3F0BFC9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Quotable</Template>
  <TotalTime>187</TotalTime>
  <Words>1450</Words>
  <Application>Microsoft Office PowerPoint</Application>
  <PresentationFormat>Widescreen</PresentationFormat>
  <Paragraphs>86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Century Gothic</vt:lpstr>
      <vt:lpstr>Wingdings 2</vt:lpstr>
      <vt:lpstr>Quotable</vt:lpstr>
      <vt:lpstr>Between Two Worlds: Japanese Writers in Post-WWII Europe</vt:lpstr>
      <vt:lpstr>Kazuo Ishiguro /1954 -/</vt:lpstr>
      <vt:lpstr>Kazuo Ishiguro’s Work</vt:lpstr>
      <vt:lpstr>Kazuo Ishiguro’s Work</vt:lpstr>
      <vt:lpstr>Kazuo Ishiguro’s Work</vt:lpstr>
      <vt:lpstr>Kazuo Ishiguro: Between Two Worlds</vt:lpstr>
      <vt:lpstr>A Pale View of Hills</vt:lpstr>
      <vt:lpstr>      An Artist of the Floating World</vt:lpstr>
      <vt:lpstr>The Remains of the Day</vt:lpstr>
      <vt:lpstr>Never Let Me Go</vt:lpstr>
      <vt:lpstr>World Literature?</vt:lpstr>
      <vt:lpstr>World Literature/Comparative Literature</vt:lpstr>
      <vt:lpstr>Kazuo Ishiguro as a Culture Translator</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Between Two Worlds: Japanese Writers in Post-WWII Europe</dc:title>
  <dc:creator>Madeleine Danova</dc:creator>
  <cp:lastModifiedBy>Madeleine Danova</cp:lastModifiedBy>
  <cp:revision>13</cp:revision>
  <dcterms:created xsi:type="dcterms:W3CDTF">2021-11-11T04:40:46Z</dcterms:created>
  <dcterms:modified xsi:type="dcterms:W3CDTF">2021-11-11T07:48:05Z</dcterms:modified>
</cp:coreProperties>
</file>