
<file path=[Content_Types].xml><?xml version="1.0" encoding="utf-8"?>
<Types xmlns="http://schemas.openxmlformats.org/package/2006/content-types">
  <Default Extension="fntdata" ContentType="application/x-fontdata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5143500" type="screen16x9"/>
  <p:notesSz cx="6858000" cy="9144000"/>
  <p:embeddedFontLst>
    <p:embeddedFont>
      <p:font typeface="Open Sans" panose="020B0606030504020204" pitchFamily="34" charset="0"/>
      <p:regular r:id="rId14"/>
      <p:bold r:id="rId15"/>
      <p:italic r:id="rId16"/>
      <p:boldItalic r:id="rId17"/>
    </p:embeddedFont>
    <p:embeddedFont>
      <p:font typeface="PT Sans Narrow" panose="020B0506020203020204" pitchFamily="34" charset="77"/>
      <p:regular r:id="rId18"/>
      <p:bold r:id="rId19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8"/>
    <p:restoredTop sz="94666"/>
  </p:normalViewPr>
  <p:slideViewPr>
    <p:cSldViewPr snapToGrid="0">
      <p:cViewPr varScale="1">
        <p:scale>
          <a:sx n="130" d="100"/>
          <a:sy n="130" d="100"/>
        </p:scale>
        <p:origin x="488" y="19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font" Target="fonts/font5.fntdata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font" Target="fonts/font4.fntdata"/><Relationship Id="rId2" Type="http://schemas.openxmlformats.org/officeDocument/2006/relationships/slide" Target="slides/slide1.xml"/><Relationship Id="rId16" Type="http://schemas.openxmlformats.org/officeDocument/2006/relationships/font" Target="fonts/font3.fntdata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font" Target="fonts/font2.fntdata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font" Target="fonts/font6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1.fntdata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g62333b6314_0_14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9" name="Google Shape;119;g62333b6314_0_14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g62333b6314_0_15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5" name="Google Shape;125;g62333b6314_0_15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g62333b6314_0_8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1" name="Google Shape;71;g62333b6314_0_8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g62333b6314_0_9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7" name="Google Shape;77;g62333b6314_0_9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g62333b6314_0_9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3" name="Google Shape;83;g62333b6314_0_9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g62333b6314_0_10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9" name="Google Shape;89;g62333b6314_0_10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g62333b6314_0_1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5" name="Google Shape;95;g62333b6314_0_1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g62333b6314_0_12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1" name="Google Shape;101;g62333b6314_0_12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g62333b6314_0_13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7" name="Google Shape;107;g62333b6314_0_13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g62333b6314_0_13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3" name="Google Shape;113;g62333b6314_0_13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Google Shape;10;p2"/>
          <p:cNvCxnSpPr/>
          <p:nvPr/>
        </p:nvCxnSpPr>
        <p:spPr>
          <a:xfrm>
            <a:off x="7007735" y="3176888"/>
            <a:ext cx="562200" cy="0"/>
          </a:xfrm>
          <a:prstGeom prst="straightConnector1">
            <a:avLst/>
          </a:prstGeom>
          <a:noFill/>
          <a:ln w="76200" cap="flat" cmpd="sng">
            <a:solidFill>
              <a:schemeClr val="lt2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11" name="Google Shape;11;p2"/>
          <p:cNvCxnSpPr/>
          <p:nvPr/>
        </p:nvCxnSpPr>
        <p:spPr>
          <a:xfrm>
            <a:off x="1575035" y="3158252"/>
            <a:ext cx="562200" cy="0"/>
          </a:xfrm>
          <a:prstGeom prst="straightConnector1">
            <a:avLst/>
          </a:prstGeom>
          <a:noFill/>
          <a:ln w="76200" cap="flat" cmpd="sng">
            <a:solidFill>
              <a:schemeClr val="lt2"/>
            </a:solidFill>
            <a:prstDash val="solid"/>
            <a:round/>
            <a:headEnd type="none" w="sm" len="sm"/>
            <a:tailEnd type="none" w="sm" len="sm"/>
          </a:ln>
        </p:spPr>
      </p:cxnSp>
      <p:grpSp>
        <p:nvGrpSpPr>
          <p:cNvPr id="12" name="Google Shape;12;p2"/>
          <p:cNvGrpSpPr/>
          <p:nvPr/>
        </p:nvGrpSpPr>
        <p:grpSpPr>
          <a:xfrm>
            <a:off x="1004144" y="1022025"/>
            <a:ext cx="7136668" cy="152400"/>
            <a:chOff x="1346429" y="1011300"/>
            <a:chExt cx="6452100" cy="152400"/>
          </a:xfrm>
        </p:grpSpPr>
        <p:cxnSp>
          <p:nvCxnSpPr>
            <p:cNvPr id="13" name="Google Shape;13;p2"/>
            <p:cNvCxnSpPr/>
            <p:nvPr/>
          </p:nvCxnSpPr>
          <p:spPr>
            <a:xfrm rot="10800000">
              <a:off x="1346429" y="1011300"/>
              <a:ext cx="6452100" cy="0"/>
            </a:xfrm>
            <a:prstGeom prst="straightConnector1">
              <a:avLst/>
            </a:prstGeom>
            <a:noFill/>
            <a:ln w="76200" cap="flat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14" name="Google Shape;14;p2"/>
            <p:cNvCxnSpPr/>
            <p:nvPr/>
          </p:nvCxnSpPr>
          <p:spPr>
            <a:xfrm rot="10800000">
              <a:off x="1346429" y="1163700"/>
              <a:ext cx="6452100" cy="0"/>
            </a:xfrm>
            <a:prstGeom prst="straightConnector1">
              <a:avLst/>
            </a:prstGeom>
            <a:noFill/>
            <a:ln w="9525" cap="flat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</p:cxnSp>
      </p:grpSp>
      <p:grpSp>
        <p:nvGrpSpPr>
          <p:cNvPr id="15" name="Google Shape;15;p2"/>
          <p:cNvGrpSpPr/>
          <p:nvPr/>
        </p:nvGrpSpPr>
        <p:grpSpPr>
          <a:xfrm>
            <a:off x="1004151" y="3969100"/>
            <a:ext cx="7136668" cy="152400"/>
            <a:chOff x="1346435" y="3969088"/>
            <a:chExt cx="6452100" cy="152400"/>
          </a:xfrm>
        </p:grpSpPr>
        <p:cxnSp>
          <p:nvCxnSpPr>
            <p:cNvPr id="16" name="Google Shape;16;p2"/>
            <p:cNvCxnSpPr/>
            <p:nvPr/>
          </p:nvCxnSpPr>
          <p:spPr>
            <a:xfrm>
              <a:off x="1346435" y="4121488"/>
              <a:ext cx="6452100" cy="0"/>
            </a:xfrm>
            <a:prstGeom prst="straightConnector1">
              <a:avLst/>
            </a:prstGeom>
            <a:noFill/>
            <a:ln w="76200" cap="flat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17" name="Google Shape;17;p2"/>
            <p:cNvCxnSpPr/>
            <p:nvPr/>
          </p:nvCxnSpPr>
          <p:spPr>
            <a:xfrm>
              <a:off x="1346435" y="3969088"/>
              <a:ext cx="6452100" cy="0"/>
            </a:xfrm>
            <a:prstGeom prst="straightConnector1">
              <a:avLst/>
            </a:prstGeom>
            <a:noFill/>
            <a:ln w="9525" cap="flat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</p:cxnSp>
      </p:grpSp>
      <p:sp>
        <p:nvSpPr>
          <p:cNvPr id="18" name="Google Shape;18;p2"/>
          <p:cNvSpPr txBox="1">
            <a:spLocks noGrp="1"/>
          </p:cNvSpPr>
          <p:nvPr>
            <p:ph type="ctrTitle"/>
          </p:nvPr>
        </p:nvSpPr>
        <p:spPr>
          <a:xfrm>
            <a:off x="1004150" y="1751764"/>
            <a:ext cx="7136700" cy="1022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1pPr>
            <a:lvl2pPr lvl="1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2pPr>
            <a:lvl3pPr lvl="2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3pPr>
            <a:lvl4pPr lvl="3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4pPr>
            <a:lvl5pPr lvl="4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5pPr>
            <a:lvl6pPr lvl="5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6pPr>
            <a:lvl7pPr lvl="6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7pPr>
            <a:lvl8pPr lvl="7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8pPr>
            <a:lvl9pPr lvl="8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9pPr>
          </a:lstStyle>
          <a:p>
            <a:endParaRPr/>
          </a:p>
        </p:txBody>
      </p:sp>
      <p:sp>
        <p:nvSpPr>
          <p:cNvPr id="19" name="Google Shape;19;p2"/>
          <p:cNvSpPr txBox="1">
            <a:spLocks noGrp="1"/>
          </p:cNvSpPr>
          <p:nvPr>
            <p:ph type="subTitle" idx="1"/>
          </p:nvPr>
        </p:nvSpPr>
        <p:spPr>
          <a:xfrm>
            <a:off x="2137225" y="2850039"/>
            <a:ext cx="48705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20" name="Google Shape;20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bg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11"/>
          <p:cNvSpPr/>
          <p:nvPr/>
        </p:nvSpPr>
        <p:spPr>
          <a:xfrm>
            <a:off x="-75" y="5045700"/>
            <a:ext cx="9144000" cy="9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7" name="Google Shape;57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304850"/>
            <a:ext cx="8520600" cy="1538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58" name="Google Shape;58;p11"/>
          <p:cNvSpPr txBox="1">
            <a:spLocks noGrp="1"/>
          </p:cNvSpPr>
          <p:nvPr>
            <p:ph type="body" idx="1"/>
          </p:nvPr>
        </p:nvSpPr>
        <p:spPr>
          <a:xfrm>
            <a:off x="311700" y="2995650"/>
            <a:ext cx="8520600" cy="1071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59" name="Google Shape;59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bg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bg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3"/>
          <p:cNvSpPr/>
          <p:nvPr/>
        </p:nvSpPr>
        <p:spPr>
          <a:xfrm>
            <a:off x="-50" y="2571900"/>
            <a:ext cx="9144000" cy="25716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" name="Google Shape;23;p3"/>
          <p:cNvSpPr txBox="1">
            <a:spLocks noGrp="1"/>
          </p:cNvSpPr>
          <p:nvPr>
            <p:ph type="title"/>
          </p:nvPr>
        </p:nvSpPr>
        <p:spPr>
          <a:xfrm>
            <a:off x="311700" y="814800"/>
            <a:ext cx="8571300" cy="942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>
            <a:endParaRPr/>
          </a:p>
        </p:txBody>
      </p:sp>
      <p:sp>
        <p:nvSpPr>
          <p:cNvPr id="24" name="Google Shape;24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bg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4"/>
          <p:cNvSpPr/>
          <p:nvPr/>
        </p:nvSpPr>
        <p:spPr>
          <a:xfrm>
            <a:off x="-75" y="5045700"/>
            <a:ext cx="9144000" cy="978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" name="Google Shape;2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707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4"/>
          <p:cNvSpPr txBox="1">
            <a:spLocks noGrp="1"/>
          </p:cNvSpPr>
          <p:nvPr>
            <p:ph type="body" idx="1"/>
          </p:nvPr>
        </p:nvSpPr>
        <p:spPr>
          <a:xfrm>
            <a:off x="311700" y="1266325"/>
            <a:ext cx="8520600" cy="330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29" name="Google Shape;2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bg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707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5"/>
          <p:cNvSpPr txBox="1">
            <a:spLocks noGrp="1"/>
          </p:cNvSpPr>
          <p:nvPr>
            <p:ph type="body" idx="1"/>
          </p:nvPr>
        </p:nvSpPr>
        <p:spPr>
          <a:xfrm>
            <a:off x="311700" y="1266175"/>
            <a:ext cx="3999900" cy="330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3" name="Google Shape;33;p5"/>
          <p:cNvSpPr txBox="1">
            <a:spLocks noGrp="1"/>
          </p:cNvSpPr>
          <p:nvPr>
            <p:ph type="body" idx="2"/>
          </p:nvPr>
        </p:nvSpPr>
        <p:spPr>
          <a:xfrm>
            <a:off x="4832400" y="1266175"/>
            <a:ext cx="3999900" cy="330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4" name="Google Shape;3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bg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707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>
            <a:endParaRPr/>
          </a:p>
        </p:txBody>
      </p:sp>
      <p:sp>
        <p:nvSpPr>
          <p:cNvPr id="37" name="Google Shape;3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bg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40" name="Google Shape;4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41" name="Google Shape;4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bg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bg>
      <p:bgPr>
        <a:solidFill>
          <a:schemeClr val="accent6"/>
        </a:solidFill>
        <a:effectLst/>
      </p:bgPr>
    </p:bg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8"/>
          <p:cNvSpPr txBox="1">
            <a:spLocks noGrp="1"/>
          </p:cNvSpPr>
          <p:nvPr>
            <p:ph type="title"/>
          </p:nvPr>
        </p:nvSpPr>
        <p:spPr>
          <a:xfrm>
            <a:off x="490250" y="526350"/>
            <a:ext cx="56136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sz="5400" b="0"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sz="5400" b="0">
                <a:solidFill>
                  <a:schemeClr val="dk2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sz="5400" b="0">
                <a:solidFill>
                  <a:schemeClr val="dk2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sz="5400" b="0">
                <a:solidFill>
                  <a:schemeClr val="dk2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sz="5400" b="0">
                <a:solidFill>
                  <a:schemeClr val="dk2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sz="5400" b="0">
                <a:solidFill>
                  <a:schemeClr val="dk2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sz="5400" b="0">
                <a:solidFill>
                  <a:schemeClr val="dk2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sz="5400" b="0">
                <a:solidFill>
                  <a:schemeClr val="dk2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sz="5400" b="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44" name="Google Shape;4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bg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9"/>
          <p:cNvSpPr/>
          <p:nvPr/>
        </p:nvSpPr>
        <p:spPr>
          <a:xfrm>
            <a:off x="4572000" y="0"/>
            <a:ext cx="4572000" cy="51435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cxnSp>
        <p:nvCxnSpPr>
          <p:cNvPr id="47" name="Google Shape;47;p9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w="1905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48" name="Google Shape;48;p9"/>
          <p:cNvSpPr txBox="1">
            <a:spLocks noGrp="1"/>
          </p:cNvSpPr>
          <p:nvPr>
            <p:ph type="title"/>
          </p:nvPr>
        </p:nvSpPr>
        <p:spPr>
          <a:xfrm>
            <a:off x="265500" y="1039675"/>
            <a:ext cx="4045200" cy="1675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49" name="Google Shape;49;p9"/>
          <p:cNvSpPr txBox="1">
            <a:spLocks noGrp="1"/>
          </p:cNvSpPr>
          <p:nvPr>
            <p:ph type="subTitle" idx="1"/>
          </p:nvPr>
        </p:nvSpPr>
        <p:spPr>
          <a:xfrm>
            <a:off x="265500" y="27268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50" name="Google Shape;50;p9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51" name="Google Shape;51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bg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10"/>
          <p:cNvSpPr txBox="1">
            <a:spLocks noGrp="1"/>
          </p:cNvSpPr>
          <p:nvPr>
            <p:ph type="body" idx="1"/>
          </p:nvPr>
        </p:nvSpPr>
        <p:spPr>
          <a:xfrm>
            <a:off x="311700" y="4230725"/>
            <a:ext cx="5998800" cy="598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PT Sans Narrow"/>
              <a:buNone/>
              <a:defRPr sz="2400">
                <a:latin typeface="PT Sans Narrow"/>
                <a:ea typeface="PT Sans Narrow"/>
                <a:cs typeface="PT Sans Narrow"/>
                <a:sym typeface="PT Sans Narrow"/>
              </a:defRPr>
            </a:lvl1pPr>
          </a:lstStyle>
          <a:p>
            <a:endParaRPr/>
          </a:p>
        </p:txBody>
      </p:sp>
      <p:sp>
        <p:nvSpPr>
          <p:cNvPr id="54" name="Google Shape;54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bg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tropic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70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sz="3600" b="1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sz="3600" b="1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sz="3600" b="1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sz="3600" b="1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sz="3600" b="1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sz="3600" b="1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sz="3600" b="1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sz="3600" b="1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sz="3600" b="1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266325"/>
            <a:ext cx="8520600" cy="330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Open Sans"/>
              <a:buChar char="●"/>
              <a:defRPr sz="18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○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■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●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○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■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●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○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Open Sans"/>
              <a:buChar char="■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lvl="1" algn="r">
              <a:buNone/>
              <a:defRPr sz="10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lvl="2" algn="r">
              <a:buNone/>
              <a:defRPr sz="10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lvl="3" algn="r">
              <a:buNone/>
              <a:defRPr sz="10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lvl="4" algn="r">
              <a:buNone/>
              <a:defRPr sz="10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lvl="5" algn="r">
              <a:buNone/>
              <a:defRPr sz="10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lvl="6" algn="r">
              <a:buNone/>
              <a:defRPr sz="10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lvl="7" algn="r">
              <a:buNone/>
              <a:defRPr sz="10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lvl="8" algn="r">
              <a:buNone/>
              <a:defRPr sz="10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bg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3"/>
          <p:cNvSpPr txBox="1">
            <a:spLocks noGrp="1"/>
          </p:cNvSpPr>
          <p:nvPr>
            <p:ph type="ctrTitle"/>
          </p:nvPr>
        </p:nvSpPr>
        <p:spPr>
          <a:xfrm>
            <a:off x="1004150" y="1751775"/>
            <a:ext cx="7136700" cy="2095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bg"/>
              <a:t>Потребителското поведение в дигиталния маркетинг</a:t>
            </a:r>
            <a:endParaRPr/>
          </a:p>
        </p:txBody>
      </p:sp>
      <p:sp>
        <p:nvSpPr>
          <p:cNvPr id="67" name="Google Shape;67;p13"/>
          <p:cNvSpPr txBox="1">
            <a:spLocks noGrp="1"/>
          </p:cNvSpPr>
          <p:nvPr>
            <p:ph type="subTitle" idx="1"/>
          </p:nvPr>
        </p:nvSpPr>
        <p:spPr>
          <a:xfrm>
            <a:off x="729452" y="4052150"/>
            <a:ext cx="7688100" cy="541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bg"/>
              <a:t>Подготвил:  хон.ас. А. Потебня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22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707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bg" dirty="0"/>
              <a:t>Равнища на разглеждане на потребителското поведение в дигиталния маркетинг</a:t>
            </a:r>
            <a:endParaRPr dirty="0"/>
          </a:p>
        </p:txBody>
      </p:sp>
      <p:sp>
        <p:nvSpPr>
          <p:cNvPr id="122" name="Google Shape;122;p22"/>
          <p:cNvSpPr txBox="1">
            <a:spLocks noGrp="1"/>
          </p:cNvSpPr>
          <p:nvPr>
            <p:ph type="body" idx="1"/>
          </p:nvPr>
        </p:nvSpPr>
        <p:spPr>
          <a:xfrm>
            <a:off x="311700" y="1705100"/>
            <a:ext cx="8520600" cy="2863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bg"/>
              <a:t>Микро равнище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bg"/>
              <a:t>Макро равнище</a:t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23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707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bg" dirty="0"/>
              <a:t>За допълнителни въпроси</a:t>
            </a:r>
            <a:endParaRPr dirty="0"/>
          </a:p>
        </p:txBody>
      </p:sp>
      <p:sp>
        <p:nvSpPr>
          <p:cNvPr id="128" name="Google Shape;128;p23"/>
          <p:cNvSpPr txBox="1">
            <a:spLocks noGrp="1"/>
          </p:cNvSpPr>
          <p:nvPr>
            <p:ph type="body" idx="1"/>
          </p:nvPr>
        </p:nvSpPr>
        <p:spPr>
          <a:xfrm>
            <a:off x="311700" y="1705100"/>
            <a:ext cx="8520600" cy="2863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14300" lvl="0" indent="0" algn="l" rtl="0"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bg-BG" dirty="0" err="1"/>
              <a:t>Хон</a:t>
            </a:r>
            <a:r>
              <a:rPr lang="bg-BG" dirty="0"/>
              <a:t>. ас. Алексей Потебня</a:t>
            </a:r>
            <a:endParaRPr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707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bg" dirty="0"/>
              <a:t>Кратка история на потребителското поведение</a:t>
            </a:r>
            <a:endParaRPr dirty="0"/>
          </a:p>
        </p:txBody>
      </p:sp>
      <p:sp>
        <p:nvSpPr>
          <p:cNvPr id="74" name="Google Shape;74;p14"/>
          <p:cNvSpPr txBox="1">
            <a:spLocks noGrp="1"/>
          </p:cNvSpPr>
          <p:nvPr>
            <p:ph type="body" idx="1"/>
          </p:nvPr>
        </p:nvSpPr>
        <p:spPr>
          <a:xfrm>
            <a:off x="729450" y="1300200"/>
            <a:ext cx="7688700" cy="4015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bg" dirty="0"/>
              <a:t>20-те на ХХ век - Adam Smith “производителят трябва да присъства само до степента, необходима за насърчаване загриженост към потребителите.”</a:t>
            </a:r>
            <a:endParaRPr dirty="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bg" dirty="0"/>
              <a:t>1929 - Paul Nystrom и книгата „Икономически принципи на потреблението“</a:t>
            </a:r>
            <a:endParaRPr dirty="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bg" dirty="0"/>
              <a:t>1960 - E.Jerome и McCarthy “Basic marketing”</a:t>
            </a:r>
            <a:endParaRPr dirty="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bg" dirty="0"/>
              <a:t>1965 г. поява на съвместни изследователски проекти на академичната общност и промишлеността и първи курс по поведение на потребителите.</a:t>
            </a:r>
            <a:endParaRPr dirty="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endParaRPr dirty="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endParaRPr dirty="0"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707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bg"/>
              <a:t>Кратка история на потребителското поведение (продължение)</a:t>
            </a:r>
            <a:endParaRPr/>
          </a:p>
        </p:txBody>
      </p:sp>
      <p:sp>
        <p:nvSpPr>
          <p:cNvPr id="80" name="Google Shape;80;p15"/>
          <p:cNvSpPr txBox="1">
            <a:spLocks noGrp="1"/>
          </p:cNvSpPr>
          <p:nvPr>
            <p:ph type="body" idx="1"/>
          </p:nvPr>
        </p:nvSpPr>
        <p:spPr>
          <a:xfrm>
            <a:off x="729450" y="1755725"/>
            <a:ext cx="7688700" cy="2838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bg"/>
              <a:t>● 1966 г. първи модел на потребителско поведение на Nicosia.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bg"/>
              <a:t>● 1968 г. първи учебник по потребителско поведение на Engel, Kollat и Blackwell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bg"/>
              <a:t>● 1969 г. всеобхватен модел на Howard и Sheth.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bg"/>
              <a:t>● 1970 г. учебник на Walters and Paul.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r>
              <a:rPr lang="bg"/>
              <a:t>● 1979 г. Walters посочва, че „потребителското поведение се е очертало като бляскав предмет на маркетинга“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707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bg" dirty="0"/>
              <a:t>Потребителското поведение като интердисциплинарна наука</a:t>
            </a:r>
            <a:endParaRPr dirty="0"/>
          </a:p>
        </p:txBody>
      </p:sp>
      <p:sp>
        <p:nvSpPr>
          <p:cNvPr id="86" name="Google Shape;86;p16"/>
          <p:cNvSpPr txBox="1">
            <a:spLocks noGrp="1"/>
          </p:cNvSpPr>
          <p:nvPr>
            <p:ph type="body" idx="1"/>
          </p:nvPr>
        </p:nvSpPr>
        <p:spPr>
          <a:xfrm>
            <a:off x="729450" y="2286000"/>
            <a:ext cx="7688700" cy="2054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bg"/>
              <a:t>Генериране на потребност (нужда); 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bg"/>
              <a:t>Желание (свързва се с конкретен продукт);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r>
              <a:rPr lang="bg"/>
              <a:t>Търсене (на конкретен продукт).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707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bg" dirty="0"/>
              <a:t>Какво представлява потребителското поведение?</a:t>
            </a:r>
            <a:endParaRPr dirty="0"/>
          </a:p>
        </p:txBody>
      </p:sp>
      <p:sp>
        <p:nvSpPr>
          <p:cNvPr id="92" name="Google Shape;92;p17"/>
          <p:cNvSpPr txBox="1">
            <a:spLocks noGrp="1"/>
          </p:cNvSpPr>
          <p:nvPr>
            <p:ph type="body" idx="1"/>
          </p:nvPr>
        </p:nvSpPr>
        <p:spPr>
          <a:xfrm>
            <a:off x="729450" y="2266450"/>
            <a:ext cx="7688700" cy="207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bg"/>
              <a:t>Психологически фактори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bg"/>
              <a:t>Социални фактори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bg"/>
              <a:t>Фактори на пазарната структура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8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707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bg" dirty="0"/>
              <a:t>Дефиниране и приложение на потребителското поведение</a:t>
            </a:r>
            <a:endParaRPr dirty="0"/>
          </a:p>
        </p:txBody>
      </p:sp>
      <p:sp>
        <p:nvSpPr>
          <p:cNvPr id="98" name="Google Shape;98;p18"/>
          <p:cNvSpPr txBox="1">
            <a:spLocks noGrp="1"/>
          </p:cNvSpPr>
          <p:nvPr>
            <p:ph type="body" idx="1"/>
          </p:nvPr>
        </p:nvSpPr>
        <p:spPr>
          <a:xfrm>
            <a:off x="729450" y="2305550"/>
            <a:ext cx="7688700" cy="2034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bg"/>
              <a:t>Потребител (consumer)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bg"/>
              <a:t>Клиент (customer)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bg"/>
              <a:t>“дисциплина, която обхваща процесите на всички етапи от придобиването, използването и изхвърлянето на продукти, услуги и идеи. А също така и резултатите от придобиването, употребата и продажбата” (Krishna, 2014).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19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707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bg" dirty="0"/>
              <a:t>Социалният маркетинг</a:t>
            </a:r>
            <a:endParaRPr dirty="0"/>
          </a:p>
        </p:txBody>
      </p:sp>
      <p:sp>
        <p:nvSpPr>
          <p:cNvPr id="104" name="Google Shape;104;p19"/>
          <p:cNvSpPr txBox="1">
            <a:spLocks noGrp="1"/>
          </p:cNvSpPr>
          <p:nvPr>
            <p:ph type="body" idx="1"/>
          </p:nvPr>
        </p:nvSpPr>
        <p:spPr>
          <a:xfrm>
            <a:off x="311700" y="1266325"/>
            <a:ext cx="8520600" cy="330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bg"/>
              <a:t>„Социалният маркетинг е подход, използван за разработване на дейности, насочени към промяна или поддържане на поведението на хората в полза на хората и обществото като цяло.“ (NSMC, 2016).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bg"/>
              <a:t>целта на социалния маркетинг е да променя или поддържа начина на поведение на хората, а не това което те мислят или доколко са наясно с даден проблем.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20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707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bg" dirty="0"/>
              <a:t>Дефиниране и приложение на потребителското поведение (продължение)</a:t>
            </a:r>
            <a:endParaRPr dirty="0"/>
          </a:p>
        </p:txBody>
      </p:sp>
      <p:sp>
        <p:nvSpPr>
          <p:cNvPr id="110" name="Google Shape;110;p20"/>
          <p:cNvSpPr txBox="1">
            <a:spLocks noGrp="1"/>
          </p:cNvSpPr>
          <p:nvPr>
            <p:ph type="body" idx="1"/>
          </p:nvPr>
        </p:nvSpPr>
        <p:spPr>
          <a:xfrm>
            <a:off x="311700" y="1721975"/>
            <a:ext cx="8520600" cy="2847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bg"/>
              <a:t>Потребителското поведение се занимава не само с процеса на потребление, но и с резултатите от него.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bg"/>
              <a:t>Генезис на процесите: </a:t>
            </a:r>
            <a:endParaRPr/>
          </a:p>
          <a:p>
            <a:pPr marL="457200" lvl="0" indent="-342900" algn="l" rtl="0">
              <a:spcBef>
                <a:spcPts val="1600"/>
              </a:spcBef>
              <a:spcAft>
                <a:spcPts val="0"/>
              </a:spcAft>
              <a:buSzPts val="1800"/>
              <a:buChar char="●"/>
            </a:pPr>
            <a:r>
              <a:rPr lang="bg"/>
              <a:t>психологически, 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bg"/>
              <a:t>социални, 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bg"/>
              <a:t>социално-икономически.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2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707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bg" dirty="0"/>
              <a:t>Анализ на потреблението - от практиката</a:t>
            </a:r>
            <a:endParaRPr dirty="0"/>
          </a:p>
        </p:txBody>
      </p:sp>
      <p:sp>
        <p:nvSpPr>
          <p:cNvPr id="116" name="Google Shape;116;p21"/>
          <p:cNvSpPr txBox="1">
            <a:spLocks noGrp="1"/>
          </p:cNvSpPr>
          <p:nvPr>
            <p:ph type="body" idx="1"/>
          </p:nvPr>
        </p:nvSpPr>
        <p:spPr>
          <a:xfrm>
            <a:off x="311700" y="1266325"/>
            <a:ext cx="8520600" cy="330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bg"/>
              <a:t>Психологическите резултати от консумацията могат да бъде удовлетворение или недоволство, приятни или неприятни спомени, положителни или отрицателни възприятия и др.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bg"/>
              <a:t>Социалните последици са развитието на потребителската култура, асоцииране на потреблението с идентичност и формиране на символи на състоянието.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bg"/>
              <a:t>“процесите и резултатите от придобиването, използването и обезвреждането на стоки, услуги и идеи.”  (Krishna,2014)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ropic">
  <a:themeElements>
    <a:clrScheme name="Tropic">
      <a:dk1>
        <a:srgbClr val="A1E8D9"/>
      </a:dk1>
      <a:lt1>
        <a:srgbClr val="FFFFFF"/>
      </a:lt1>
      <a:dk2>
        <a:srgbClr val="695D46"/>
      </a:dk2>
      <a:lt2>
        <a:srgbClr val="B3A77D"/>
      </a:lt2>
      <a:accent1>
        <a:srgbClr val="EF6C00"/>
      </a:accent1>
      <a:accent2>
        <a:srgbClr val="009668"/>
      </a:accent2>
      <a:accent3>
        <a:srgbClr val="4DB6AC"/>
      </a:accent3>
      <a:accent4>
        <a:srgbClr val="FF9800"/>
      </a:accent4>
      <a:accent5>
        <a:srgbClr val="CE93D8"/>
      </a:accent5>
      <a:accent6>
        <a:srgbClr val="EEFF41"/>
      </a:accent6>
      <a:hlink>
        <a:srgbClr val="CE93D8"/>
      </a:hlink>
      <a:folHlink>
        <a:srgbClr val="CE93D8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449</Words>
  <Application>Microsoft Macintosh PowerPoint</Application>
  <PresentationFormat>On-screen Show (16:9)</PresentationFormat>
  <Paragraphs>44</Paragraphs>
  <Slides>11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Open Sans</vt:lpstr>
      <vt:lpstr>PT Sans Narrow</vt:lpstr>
      <vt:lpstr>Arial</vt:lpstr>
      <vt:lpstr>Tropic</vt:lpstr>
      <vt:lpstr>Потребителското поведение в дигиталния маркетинг</vt:lpstr>
      <vt:lpstr>Кратка история на потребителското поведение</vt:lpstr>
      <vt:lpstr>Кратка история на потребителското поведение (продължение)</vt:lpstr>
      <vt:lpstr>Потребителското поведение като интердисциплинарна наука</vt:lpstr>
      <vt:lpstr>Какво представлява потребителското поведение?</vt:lpstr>
      <vt:lpstr>Дефиниране и приложение на потребителското поведение</vt:lpstr>
      <vt:lpstr>Социалният маркетинг</vt:lpstr>
      <vt:lpstr>Дефиниране и приложение на потребителското поведение (продължение)</vt:lpstr>
      <vt:lpstr>Анализ на потреблението - от практиката</vt:lpstr>
      <vt:lpstr>Равнища на разглеждане на потребителското поведение в дигиталния маркетинг</vt:lpstr>
      <vt:lpstr>За допълнителни въпроси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Потребителското поведение в дигиталния маркетинг</dc:title>
  <cp:lastModifiedBy>Aleksey Potebnia</cp:lastModifiedBy>
  <cp:revision>1</cp:revision>
  <dcterms:modified xsi:type="dcterms:W3CDTF">2021-10-05T12:07:17Z</dcterms:modified>
</cp:coreProperties>
</file>