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9" r:id="rId6"/>
    <p:sldId id="259" r:id="rId7"/>
    <p:sldId id="268" r:id="rId8"/>
    <p:sldId id="265" r:id="rId9"/>
    <p:sldId id="261" r:id="rId10"/>
    <p:sldId id="257" r:id="rId11"/>
    <p:sldId id="264" r:id="rId12"/>
    <p:sldId id="266" r:id="rId13"/>
    <p:sldId id="260" r:id="rId14"/>
  </p:sldIdLst>
  <p:sldSz cx="12192000" cy="6858000"/>
  <p:notesSz cx="6858000" cy="179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9F5050-15A5-443B-942E-F859CCA53162}">
          <p14:sldIdLst>
            <p14:sldId id="256"/>
            <p14:sldId id="269"/>
            <p14:sldId id="259"/>
            <p14:sldId id="268"/>
            <p14:sldId id="265"/>
            <p14:sldId id="261"/>
            <p14:sldId id="257"/>
            <p14:sldId id="264"/>
            <p14:sldId id="266"/>
          </p14:sldIdLst>
        </p14:section>
        <p14:section name="Приложение" id="{B6126226-2A12-4033-B247-94D08F98C022}">
          <p14:sldIdLst>
            <p14:sldId id="2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Blickenstaff" initials="JB" lastIdx="5" clrIdx="0">
    <p:extLst>
      <p:ext uri="{19B8F6BF-5375-455C-9EA6-DF929625EA0E}">
        <p15:presenceInfo xmlns:p15="http://schemas.microsoft.com/office/powerpoint/2012/main" userId="Jacob Blickenstaff" providerId="None"/>
      </p:ext>
    </p:extLst>
  </p:cmAuthor>
  <p:cmAuthor id="2" name="James Burke (I2E LLC)" initials="JL" lastIdx="10" clrIdx="1">
    <p:extLst>
      <p:ext uri="{19B8F6BF-5375-455C-9EA6-DF929625EA0E}">
        <p15:presenceInfo xmlns:p15="http://schemas.microsoft.com/office/powerpoint/2012/main" userId="S::v-jaburk@microsoft.com::1793d43f-0a68-4dfe-a6af-0cea41b2422f" providerId="AD"/>
      </p:ext>
    </p:extLst>
  </p:cmAuthor>
  <p:cmAuthor id="3" name="Anoo Padte" initials="AP" lastIdx="6" clrIdx="2">
    <p:extLst>
      <p:ext uri="{19B8F6BF-5375-455C-9EA6-DF929625EA0E}">
        <p15:presenceInfo xmlns:p15="http://schemas.microsoft.com/office/powerpoint/2012/main" userId="S::anpadt@microsoft.com::ba8c16b7-3269-4c46-96c6-c717dc1f8fb1" providerId="AD"/>
      </p:ext>
    </p:extLst>
  </p:cmAuthor>
  <p:cmAuthor id="4" name="Jacob Blickenstaff (KFORCE INC)" initials="JB(I" lastIdx="6" clrIdx="3">
    <p:extLst>
      <p:ext uri="{19B8F6BF-5375-455C-9EA6-DF929625EA0E}">
        <p15:presenceInfo xmlns:p15="http://schemas.microsoft.com/office/powerpoint/2012/main" userId="Jacob Blickenstaff (KFORCE I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810" autoAdjust="0"/>
  </p:normalViewPr>
  <p:slideViewPr>
    <p:cSldViewPr snapToGrid="0">
      <p:cViewPr>
        <p:scale>
          <a:sx n="60" d="100"/>
          <a:sy n="60" d="100"/>
        </p:scale>
        <p:origin x="111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0E8D3-7E9D-47FE-AB78-0A15B30C5C3D}"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89A02-E418-4EFD-8A4C-C0EA103ADFBA}" type="slidenum">
              <a:rPr lang="en-US" smtClean="0"/>
              <a:t>‹#›</a:t>
            </a:fld>
            <a:endParaRPr lang="en-US"/>
          </a:p>
        </p:txBody>
      </p:sp>
    </p:spTree>
    <p:extLst>
      <p:ext uri="{BB962C8B-B14F-4D97-AF65-F5344CB8AC3E}">
        <p14:creationId xmlns:p14="http://schemas.microsoft.com/office/powerpoint/2010/main" val="10178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wfJPc-rSX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dirty="0"/>
              <a:t>Въвеждащо видео по темата радиация</a:t>
            </a:r>
            <a:r>
              <a:rPr lang="en-US" dirty="0"/>
              <a:t>: </a:t>
            </a:r>
            <a:r>
              <a:rPr lang="en-US" sz="1200" dirty="0">
                <a:solidFill>
                  <a:schemeClr val="tx1">
                    <a:lumMod val="65000"/>
                    <a:lumOff val="35000"/>
                  </a:schemeClr>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https://www.youtube.com/watch?v=lwfJPc-rSXw</a:t>
            </a:r>
            <a:r>
              <a:rPr lang="en-US" sz="1200" dirty="0">
                <a:solidFill>
                  <a:schemeClr val="tx1">
                    <a:lumMod val="65000"/>
                    <a:lumOff val="35000"/>
                  </a:schemeClr>
                </a:solidFill>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Segoe UI" panose="020B0502040204020203" pitchFamily="34" charset="0"/>
                <a:cs typeface="Segoe UI" panose="020B0502040204020203" pitchFamily="34" charset="0"/>
              </a:rPr>
              <a:t>Wallace – add image of Aurora Borealis taken from ISS</a:t>
            </a:r>
          </a:p>
          <a:p>
            <a:endParaRPr lang="en-US" dirty="0"/>
          </a:p>
        </p:txBody>
      </p:sp>
      <p:sp>
        <p:nvSpPr>
          <p:cNvPr id="4" name="Slide Number Placeholder 3"/>
          <p:cNvSpPr>
            <a:spLocks noGrp="1"/>
          </p:cNvSpPr>
          <p:nvPr>
            <p:ph type="sldNum" sz="quarter" idx="5"/>
          </p:nvPr>
        </p:nvSpPr>
        <p:spPr/>
        <p:txBody>
          <a:bodyPr/>
          <a:lstStyle/>
          <a:p>
            <a:fld id="{CB989A02-E418-4EFD-8A4C-C0EA103ADFBA}" type="slidenum">
              <a:rPr lang="en-US" smtClean="0"/>
              <a:t>1</a:t>
            </a:fld>
            <a:endParaRPr lang="en-US"/>
          </a:p>
        </p:txBody>
      </p:sp>
    </p:spTree>
    <p:extLst>
      <p:ext uri="{BB962C8B-B14F-4D97-AF65-F5344CB8AC3E}">
        <p14:creationId xmlns:p14="http://schemas.microsoft.com/office/powerpoint/2010/main" val="336273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Electromagnetic radiation includes a wide spectrum of wavelengths ranging from radio waves (large wavelength, low frequency) at one end of the spectrum to gamma rays (short wavelength, high frequency) at the other. Some of the frequencies constitute visible light and are seen as color! Other frequencies like Infrared radiation are felt as heat, and ultraviolet radiation gives you sunburns. Ionizing radiation like x-rays and gamma rays refers to the energies of light that are dangerous, and includes light frequencies that have enough energy to go through our skin.</a:t>
            </a:r>
            <a:endParaRPr lang="en-US"/>
          </a:p>
        </p:txBody>
      </p:sp>
      <p:sp>
        <p:nvSpPr>
          <p:cNvPr id="4" name="Slide Number Placeholder 3"/>
          <p:cNvSpPr>
            <a:spLocks noGrp="1"/>
          </p:cNvSpPr>
          <p:nvPr>
            <p:ph type="sldNum" sz="quarter" idx="5"/>
          </p:nvPr>
        </p:nvSpPr>
        <p:spPr/>
        <p:txBody>
          <a:bodyPr/>
          <a:lstStyle/>
          <a:p>
            <a:fld id="{CB989A02-E418-4EFD-8A4C-C0EA103ADFBA}" type="slidenum">
              <a:rPr lang="en-US" smtClean="0"/>
              <a:t>5</a:t>
            </a:fld>
            <a:endParaRPr lang="en-US"/>
          </a:p>
        </p:txBody>
      </p:sp>
    </p:spTree>
    <p:extLst>
      <p:ext uri="{BB962C8B-B14F-4D97-AF65-F5344CB8AC3E}">
        <p14:creationId xmlns:p14="http://schemas.microsoft.com/office/powerpoint/2010/main" val="69590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89A02-E418-4EFD-8A4C-C0EA103ADFBA}" type="slidenum">
              <a:rPr lang="en-US" smtClean="0"/>
              <a:t>6</a:t>
            </a:fld>
            <a:endParaRPr lang="en-US"/>
          </a:p>
        </p:txBody>
      </p:sp>
    </p:spTree>
    <p:extLst>
      <p:ext uri="{BB962C8B-B14F-4D97-AF65-F5344CB8AC3E}">
        <p14:creationId xmlns:p14="http://schemas.microsoft.com/office/powerpoint/2010/main" val="180621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946E-1A77-4843-9331-AA13A7A3E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309B64-4946-48E6-B56A-292D97B6B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F429A-5DE0-4967-A44B-2375BCCA1FB5}"/>
              </a:ext>
            </a:extLst>
          </p:cNvPr>
          <p:cNvSpPr>
            <a:spLocks noGrp="1"/>
          </p:cNvSpPr>
          <p:nvPr>
            <p:ph type="dt" sz="half" idx="10"/>
          </p:nvPr>
        </p:nvSpPr>
        <p:spPr/>
        <p:txBody>
          <a:bodyPr/>
          <a:lstStyle/>
          <a:p>
            <a:fld id="{2FAFF20E-8AD7-4203-B3B2-022048488E36}" type="datetimeFigureOut">
              <a:rPr lang="en-US" smtClean="0"/>
              <a:t>6/7/2021</a:t>
            </a:fld>
            <a:endParaRPr lang="en-US"/>
          </a:p>
        </p:txBody>
      </p:sp>
      <p:sp>
        <p:nvSpPr>
          <p:cNvPr id="5" name="Footer Placeholder 4">
            <a:extLst>
              <a:ext uri="{FF2B5EF4-FFF2-40B4-BE49-F238E27FC236}">
                <a16:creationId xmlns:a16="http://schemas.microsoft.com/office/drawing/2014/main" id="{79EAE4FD-9793-43A8-B272-F134C11BA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8B6D2-38E7-45B9-9F41-DADCA3F4FF77}"/>
              </a:ext>
            </a:extLst>
          </p:cNvPr>
          <p:cNvSpPr>
            <a:spLocks noGrp="1"/>
          </p:cNvSpPr>
          <p:nvPr>
            <p:ph type="sldNum" sz="quarter" idx="12"/>
          </p:nvPr>
        </p:nvSpPr>
        <p:spPr>
          <a:xfrm>
            <a:off x="8610600" y="6356350"/>
            <a:ext cx="2743200" cy="365125"/>
          </a:xfrm>
          <a:prstGeom prst="rect">
            <a:avLst/>
          </a:prstGeom>
        </p:spPr>
        <p:txBody>
          <a:bodyPr/>
          <a:lstStyle/>
          <a:p>
            <a:fld id="{4792FB22-385E-4FD6-9AE0-7CDAF8C328F6}" type="slidenum">
              <a:rPr lang="en-US" smtClean="0"/>
              <a:t>‹#›</a:t>
            </a:fld>
            <a:endParaRPr lang="en-US"/>
          </a:p>
        </p:txBody>
      </p:sp>
    </p:spTree>
    <p:extLst>
      <p:ext uri="{BB962C8B-B14F-4D97-AF65-F5344CB8AC3E}">
        <p14:creationId xmlns:p14="http://schemas.microsoft.com/office/powerpoint/2010/main" val="46001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E719-DAE6-4C43-B3F5-B26471A209BF}"/>
              </a:ext>
            </a:extLst>
          </p:cNvPr>
          <p:cNvSpPr>
            <a:spLocks noGrp="1"/>
          </p:cNvSpPr>
          <p:nvPr>
            <p:ph type="title"/>
          </p:nvPr>
        </p:nvSpPr>
        <p:spPr/>
        <p:txBody>
          <a:bodyPr>
            <a:normAutofit/>
          </a:bodyPr>
          <a:lstStyle>
            <a:lvl1pPr>
              <a:defRPr sz="3200" b="1" i="0">
                <a:solidFill>
                  <a:schemeClr val="bg1">
                    <a:lumMod val="65000"/>
                  </a:schemeClr>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D05D14D-CAD6-4DAC-8F21-AB0295215E1C}"/>
              </a:ext>
            </a:extLst>
          </p:cNvPr>
          <p:cNvSpPr>
            <a:spLocks noGrp="1"/>
          </p:cNvSpPr>
          <p:nvPr>
            <p:ph idx="1"/>
          </p:nvPr>
        </p:nvSpPr>
        <p:spPr/>
        <p:txBody>
          <a:bodyPr>
            <a:normAutofit/>
          </a:bodyPr>
          <a:lstStyle>
            <a:lvl1pPr>
              <a:defRPr sz="1600" b="0" i="0">
                <a:solidFill>
                  <a:schemeClr val="tx1">
                    <a:lumMod val="65000"/>
                    <a:lumOff val="35000"/>
                  </a:schemeClr>
                </a:solidFill>
                <a:latin typeface="Segoe UI" panose="020B0502040204020203" pitchFamily="34" charset="0"/>
                <a:cs typeface="Segoe UI" panose="020B0502040204020203" pitchFamily="34" charset="0"/>
              </a:defRPr>
            </a:lvl1pPr>
            <a:lvl2pPr>
              <a:defRPr sz="1600" b="0" i="0">
                <a:solidFill>
                  <a:schemeClr val="tx1">
                    <a:lumMod val="65000"/>
                    <a:lumOff val="35000"/>
                  </a:schemeClr>
                </a:solidFill>
                <a:latin typeface="Segoe UI" panose="020B0502040204020203" pitchFamily="34" charset="0"/>
                <a:cs typeface="Segoe UI" panose="020B0502040204020203" pitchFamily="34" charset="0"/>
              </a:defRPr>
            </a:lvl2pPr>
            <a:lvl3pPr>
              <a:defRPr sz="1600" b="0" i="0">
                <a:solidFill>
                  <a:schemeClr val="tx1">
                    <a:lumMod val="65000"/>
                    <a:lumOff val="35000"/>
                  </a:schemeClr>
                </a:solidFill>
                <a:latin typeface="Segoe UI" panose="020B0502040204020203" pitchFamily="34" charset="0"/>
                <a:cs typeface="Segoe UI" panose="020B0502040204020203" pitchFamily="34" charset="0"/>
              </a:defRPr>
            </a:lvl3pPr>
            <a:lvl4pPr>
              <a:defRPr sz="1600" b="0" i="0">
                <a:solidFill>
                  <a:schemeClr val="tx1">
                    <a:lumMod val="65000"/>
                    <a:lumOff val="35000"/>
                  </a:schemeClr>
                </a:solidFill>
                <a:latin typeface="Segoe UI" panose="020B0502040204020203" pitchFamily="34" charset="0"/>
                <a:cs typeface="Segoe UI" panose="020B0502040204020203" pitchFamily="34" charset="0"/>
              </a:defRPr>
            </a:lvl4pPr>
            <a:lvl5pPr>
              <a:defRPr sz="1600" b="0" i="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90B31-DD0F-4EB7-919A-7FDE1F6B3465}"/>
              </a:ext>
            </a:extLst>
          </p:cNvPr>
          <p:cNvSpPr>
            <a:spLocks noGrp="1"/>
          </p:cNvSpPr>
          <p:nvPr>
            <p:ph type="dt" sz="half" idx="10"/>
          </p:nvPr>
        </p:nvSpPr>
        <p:spPr/>
        <p:txBody>
          <a:bodyPr/>
          <a:lstStyle/>
          <a:p>
            <a:fld id="{2FAFF20E-8AD7-4203-B3B2-022048488E36}" type="datetimeFigureOut">
              <a:rPr lang="en-US" smtClean="0"/>
              <a:t>6/7/2021</a:t>
            </a:fld>
            <a:endParaRPr lang="en-US"/>
          </a:p>
        </p:txBody>
      </p:sp>
      <p:sp>
        <p:nvSpPr>
          <p:cNvPr id="5" name="Footer Placeholder 4">
            <a:extLst>
              <a:ext uri="{FF2B5EF4-FFF2-40B4-BE49-F238E27FC236}">
                <a16:creationId xmlns:a16="http://schemas.microsoft.com/office/drawing/2014/main" id="{EB96578F-A54C-44F7-9ED1-E3D6CF1BB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F259F-7FAC-428D-B6FD-8A3BF36A4FC2}"/>
              </a:ext>
            </a:extLst>
          </p:cNvPr>
          <p:cNvSpPr>
            <a:spLocks noGrp="1"/>
          </p:cNvSpPr>
          <p:nvPr>
            <p:ph type="sldNum" sz="quarter" idx="12"/>
          </p:nvPr>
        </p:nvSpPr>
        <p:spPr>
          <a:xfrm>
            <a:off x="8610600" y="6356350"/>
            <a:ext cx="2743200" cy="365125"/>
          </a:xfrm>
          <a:prstGeom prst="rect">
            <a:avLst/>
          </a:prstGeom>
        </p:spPr>
        <p:txBody>
          <a:bodyPr/>
          <a:lstStyle/>
          <a:p>
            <a:fld id="{4792FB22-385E-4FD6-9AE0-7CDAF8C328F6}" type="slidenum">
              <a:rPr lang="en-US" smtClean="0"/>
              <a:t>‹#›</a:t>
            </a:fld>
            <a:endParaRPr lang="en-US"/>
          </a:p>
        </p:txBody>
      </p:sp>
    </p:spTree>
    <p:extLst>
      <p:ext uri="{BB962C8B-B14F-4D97-AF65-F5344CB8AC3E}">
        <p14:creationId xmlns:p14="http://schemas.microsoft.com/office/powerpoint/2010/main" val="3362810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F5F8E-1094-4EFD-981E-C5AA6DEE1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285B6-AC6C-4ABD-B505-2A0672510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A28CC-E272-43D8-99D0-0D712E8DE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FF20E-8AD7-4203-B3B2-022048488E36}" type="datetimeFigureOut">
              <a:rPr lang="en-US" smtClean="0"/>
              <a:t>6/7/2021</a:t>
            </a:fld>
            <a:endParaRPr lang="en-US"/>
          </a:p>
        </p:txBody>
      </p:sp>
      <p:sp>
        <p:nvSpPr>
          <p:cNvPr id="5" name="Footer Placeholder 4">
            <a:extLst>
              <a:ext uri="{FF2B5EF4-FFF2-40B4-BE49-F238E27FC236}">
                <a16:creationId xmlns:a16="http://schemas.microsoft.com/office/drawing/2014/main" id="{C62A8F14-E128-45CC-AD97-2B5E28894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8E002298-8648-4310-B322-ABE91AEE0BB7}"/>
              </a:ext>
            </a:extLst>
          </p:cNvPr>
          <p:cNvSpPr/>
          <p:nvPr userDrawn="1"/>
        </p:nvSpPr>
        <p:spPr>
          <a:xfrm>
            <a:off x="10961705" y="6446579"/>
            <a:ext cx="784189" cy="184666"/>
          </a:xfrm>
          <a:prstGeom prst="rect">
            <a:avLst/>
          </a:prstGeom>
        </p:spPr>
        <p:txBody>
          <a:bodyPr wrap="none">
            <a:spAutoFit/>
          </a:bodyPr>
          <a:lstStyle/>
          <a:p>
            <a:r>
              <a:rPr lang="en-US" sz="600">
                <a:solidFill>
                  <a:schemeClr val="bg1">
                    <a:lumMod val="65000"/>
                  </a:schemeClr>
                </a:solidFill>
                <a:latin typeface="Segoe UI" panose="020B0502040204020203" pitchFamily="34" charset="0"/>
                <a:ea typeface="Times New Roman" panose="02020603050405020304" pitchFamily="18" charset="0"/>
              </a:rPr>
              <a:t>© Microsoft 2019</a:t>
            </a:r>
            <a:endParaRPr lang="en-US" sz="600">
              <a:solidFill>
                <a:schemeClr val="bg1">
                  <a:lumMod val="65000"/>
                </a:schemeClr>
              </a:solidFill>
            </a:endParaRPr>
          </a:p>
        </p:txBody>
      </p:sp>
    </p:spTree>
    <p:extLst>
      <p:ext uri="{BB962C8B-B14F-4D97-AF65-F5344CB8AC3E}">
        <p14:creationId xmlns:p14="http://schemas.microsoft.com/office/powerpoint/2010/main" val="198815259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osweb.larc.nasa.gov/tools/metric"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8C8E-1566-4C34-B76A-FF438EBB1045}"/>
              </a:ext>
            </a:extLst>
          </p:cNvPr>
          <p:cNvSpPr>
            <a:spLocks noGrp="1"/>
          </p:cNvSpPr>
          <p:nvPr>
            <p:ph type="ctrTitle"/>
          </p:nvPr>
        </p:nvSpPr>
        <p:spPr>
          <a:xfrm>
            <a:off x="531587" y="2601118"/>
            <a:ext cx="9975700" cy="1655763"/>
          </a:xfrm>
        </p:spPr>
        <p:txBody>
          <a:bodyPr>
            <a:normAutofit fontScale="90000"/>
          </a:bodyPr>
          <a:lstStyle/>
          <a:p>
            <a:pPr algn="l"/>
            <a:r>
              <a:rPr lang="bg-BG" dirty="0">
                <a:solidFill>
                  <a:srgbClr val="0070C0"/>
                </a:solidFill>
                <a:latin typeface="Segoe UI Semibold"/>
                <a:cs typeface="Segoe UI Semibold"/>
              </a:rPr>
              <a:t>Въведение в електромагнитната радиация</a:t>
            </a:r>
            <a:endParaRPr lang="en-US" dirty="0">
              <a:solidFill>
                <a:srgbClr val="0070C0"/>
              </a:solidFill>
              <a:latin typeface="Segoe UI Semibold"/>
              <a:cs typeface="Segoe UI Semibold"/>
            </a:endParaRPr>
          </a:p>
        </p:txBody>
      </p:sp>
      <p:pic>
        <p:nvPicPr>
          <p:cNvPr id="5" name="Graphic 4">
            <a:extLst>
              <a:ext uri="{FF2B5EF4-FFF2-40B4-BE49-F238E27FC236}">
                <a16:creationId xmlns:a16="http://schemas.microsoft.com/office/drawing/2014/main" id="{8F87C1A5-B1C7-4528-AE84-701A3C4FA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587" y="632608"/>
            <a:ext cx="2069110" cy="445654"/>
          </a:xfrm>
          <a:prstGeom prst="rect">
            <a:avLst/>
          </a:prstGeom>
        </p:spPr>
      </p:pic>
      <p:sp>
        <p:nvSpPr>
          <p:cNvPr id="6" name="Rectangle 5">
            <a:extLst>
              <a:ext uri="{FF2B5EF4-FFF2-40B4-BE49-F238E27FC236}">
                <a16:creationId xmlns:a16="http://schemas.microsoft.com/office/drawing/2014/main" id="{66659F1C-10CF-4257-BB7D-C5FF8F52F107}"/>
              </a:ext>
            </a:extLst>
          </p:cNvPr>
          <p:cNvSpPr/>
          <p:nvPr/>
        </p:nvSpPr>
        <p:spPr>
          <a:xfrm>
            <a:off x="531587" y="4421222"/>
            <a:ext cx="8752262" cy="461665"/>
          </a:xfrm>
          <a:prstGeom prst="rect">
            <a:avLst/>
          </a:prstGeom>
        </p:spPr>
        <p:txBody>
          <a:bodyPr wrap="square">
            <a:spAutoFit/>
          </a:bodyPr>
          <a:lstStyle/>
          <a:p>
            <a:r>
              <a:rPr lang="bg-BG" sz="2400" dirty="0">
                <a:solidFill>
                  <a:schemeClr val="bg1">
                    <a:lumMod val="50000"/>
                  </a:schemeClr>
                </a:solidFill>
                <a:latin typeface="Segoe UI" panose="020B0502040204020203" pitchFamily="34" charset="0"/>
                <a:cs typeface="Segoe UI" panose="020B0502040204020203" pitchFamily="34" charset="0"/>
              </a:rPr>
              <a:t>Енергия прехвърлена от видима и невидима светлина </a:t>
            </a:r>
            <a:endParaRPr lang="en-US" sz="2400" dirty="0">
              <a:solidFill>
                <a:schemeClr val="bg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542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38E2-B391-4346-AC2B-48C6716DACA2}"/>
              </a:ext>
            </a:extLst>
          </p:cNvPr>
          <p:cNvSpPr>
            <a:spLocks noGrp="1"/>
          </p:cNvSpPr>
          <p:nvPr>
            <p:ph type="title"/>
          </p:nvPr>
        </p:nvSpPr>
        <p:spPr/>
        <p:txBody>
          <a:bodyPr/>
          <a:lstStyle/>
          <a:p>
            <a:r>
              <a:rPr lang="bg-BG" b="0" dirty="0">
                <a:solidFill>
                  <a:srgbClr val="0070C0"/>
                </a:solidFill>
                <a:latin typeface="Segoe UI Semibold" panose="020B0702040204020203" pitchFamily="34" charset="0"/>
                <a:cs typeface="Segoe UI Semibold" panose="020B0702040204020203" pitchFamily="34" charset="0"/>
              </a:rPr>
              <a:t>Препратки </a:t>
            </a:r>
            <a:endParaRPr lang="en-US" b="0" dirty="0">
              <a:solidFill>
                <a:srgbClr val="0070C0"/>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FB6EE8A1-01DB-4621-A37B-3E79DEC167FE}"/>
              </a:ext>
            </a:extLst>
          </p:cNvPr>
          <p:cNvSpPr>
            <a:spLocks noGrp="1"/>
          </p:cNvSpPr>
          <p:nvPr>
            <p:ph idx="1"/>
          </p:nvPr>
        </p:nvSpPr>
        <p:spPr>
          <a:xfrm>
            <a:off x="609600" y="1825625"/>
            <a:ext cx="11252200" cy="4351338"/>
          </a:xfrm>
        </p:spPr>
        <p:txBody>
          <a:bodyPr/>
          <a:lstStyle/>
          <a:p>
            <a:r>
              <a:rPr lang="bg-BG" dirty="0"/>
              <a:t>Снимка на астронавт</a:t>
            </a:r>
            <a:r>
              <a:rPr lang="bg-BG"/>
              <a:t>, Слайд 9</a:t>
            </a:r>
            <a:r>
              <a:rPr lang="en-US"/>
              <a:t>: </a:t>
            </a:r>
            <a:r>
              <a:rPr lang="en-US" dirty="0"/>
              <a:t>https://pixabay.com/photos/astronaut-spacewalk-iss-tools-suit-573790/</a:t>
            </a:r>
          </a:p>
          <a:p>
            <a:pPr marL="0" indent="0">
              <a:buNone/>
            </a:pPr>
            <a:r>
              <a:rPr lang="en-US" dirty="0"/>
              <a:t> </a:t>
            </a:r>
          </a:p>
        </p:txBody>
      </p:sp>
      <p:sp>
        <p:nvSpPr>
          <p:cNvPr id="4" name="Rectangle 3">
            <a:extLst>
              <a:ext uri="{FF2B5EF4-FFF2-40B4-BE49-F238E27FC236}">
                <a16:creationId xmlns:a16="http://schemas.microsoft.com/office/drawing/2014/main" id="{5F8C0F5C-C6E9-46FF-A996-26763358C314}"/>
              </a:ext>
            </a:extLst>
          </p:cNvPr>
          <p:cNvSpPr>
            <a:spLocks noChangeArrowheads="1"/>
          </p:cNvSpPr>
          <p:nvPr/>
        </p:nvSpPr>
        <p:spPr bwMode="auto">
          <a:xfrm>
            <a:off x="838200" y="6380258"/>
            <a:ext cx="6470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chemeClr val="bg1">
                    <a:lumMod val="65000"/>
                  </a:schemeClr>
                </a:solidFill>
                <a:effectLst/>
                <a:latin typeface="Segoe UI" panose="020B0502040204020203" pitchFamily="34" charset="0"/>
                <a:ea typeface="Calibri" panose="020F0502020204030204" pitchFamily="34" charset="0"/>
                <a:cs typeface="Segoe UI" panose="020B0502040204020203" pitchFamily="34" charset="0"/>
              </a:rPr>
              <a:t>NASA content is used with NASA's approval, and in accordance with the applicable NASA guidelines, solely for use in Microsoft educational materials. Any downloading, copying and/or reuse of such content is governed by NASA Media Usage Guidelines, NASA Advertising Guidelines, Merchandising Guidelines, and by applicable law.</a:t>
            </a:r>
            <a:r>
              <a:rPr kumimoji="0" lang="en-US" altLang="en-US" sz="600" b="0" i="1" u="none" strike="noStrike" cap="none" normalizeH="0" baseline="0" dirty="0">
                <a:ln>
                  <a:noFill/>
                </a:ln>
                <a:solidFill>
                  <a:schemeClr val="bg1">
                    <a:lumMod val="65000"/>
                  </a:schemeClr>
                </a:solidFill>
                <a:effectLst/>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27324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8810CA-6286-1F41-8CD8-7BE15F94B508}"/>
              </a:ext>
            </a:extLst>
          </p:cNvPr>
          <p:cNvPicPr>
            <a:picLocks noChangeAspect="1"/>
          </p:cNvPicPr>
          <p:nvPr/>
        </p:nvPicPr>
        <p:blipFill rotWithShape="1">
          <a:blip r:embed="rId2">
            <a:extLst>
              <a:ext uri="{28A0092B-C50C-407E-A947-70E740481C1C}">
                <a14:useLocalDpi xmlns:a14="http://schemas.microsoft.com/office/drawing/2010/main" val="0"/>
              </a:ext>
            </a:extLst>
          </a:blip>
          <a:srcRect r="29241"/>
          <a:stretch/>
        </p:blipFill>
        <p:spPr>
          <a:xfrm>
            <a:off x="5261177" y="264226"/>
            <a:ext cx="6930823" cy="6329548"/>
          </a:xfrm>
          <a:prstGeom prst="rect">
            <a:avLst/>
          </a:prstGeom>
        </p:spPr>
      </p:pic>
      <p:sp>
        <p:nvSpPr>
          <p:cNvPr id="2" name="Title 1">
            <a:extLst>
              <a:ext uri="{FF2B5EF4-FFF2-40B4-BE49-F238E27FC236}">
                <a16:creationId xmlns:a16="http://schemas.microsoft.com/office/drawing/2014/main" id="{80E999A6-D27E-4907-BE49-0DA67B019301}"/>
              </a:ext>
            </a:extLst>
          </p:cNvPr>
          <p:cNvSpPr>
            <a:spLocks noGrp="1"/>
          </p:cNvSpPr>
          <p:nvPr>
            <p:ph type="title"/>
          </p:nvPr>
        </p:nvSpPr>
        <p:spPr/>
        <p:txBody>
          <a:bodyPr/>
          <a:lstStyle/>
          <a:p>
            <a:r>
              <a:rPr lang="bg-BG" dirty="0">
                <a:solidFill>
                  <a:srgbClr val="0070C0"/>
                </a:solidFill>
                <a:latin typeface="Segoe UI Semibold"/>
                <a:cs typeface="Segoe UI Semibold"/>
              </a:rPr>
              <a:t>Какво е електромагнитната радиация</a:t>
            </a:r>
            <a:r>
              <a:rPr lang="en-US" dirty="0">
                <a:solidFill>
                  <a:srgbClr val="0070C0"/>
                </a:solidFill>
                <a:latin typeface="Segoe UI Semibold"/>
                <a:cs typeface="Segoe UI Semibold"/>
              </a:rPr>
              <a:t>?</a:t>
            </a:r>
          </a:p>
        </p:txBody>
      </p:sp>
      <p:sp>
        <p:nvSpPr>
          <p:cNvPr id="3" name="Content Placeholder 2">
            <a:extLst>
              <a:ext uri="{FF2B5EF4-FFF2-40B4-BE49-F238E27FC236}">
                <a16:creationId xmlns:a16="http://schemas.microsoft.com/office/drawing/2014/main" id="{1003099D-1492-4D1C-A999-466C8F9EB936}"/>
              </a:ext>
            </a:extLst>
          </p:cNvPr>
          <p:cNvSpPr>
            <a:spLocks noGrp="1"/>
          </p:cNvSpPr>
          <p:nvPr>
            <p:ph idx="1"/>
          </p:nvPr>
        </p:nvSpPr>
        <p:spPr>
          <a:xfrm>
            <a:off x="838200" y="1552356"/>
            <a:ext cx="4499113" cy="4667250"/>
          </a:xfrm>
        </p:spPr>
        <p:txBody>
          <a:bodyPr vert="horz" lIns="91440" tIns="45720" rIns="91440" bIns="45720" rtlCol="0" anchor="t">
            <a:normAutofit/>
          </a:bodyPr>
          <a:lstStyle/>
          <a:p>
            <a:pPr marL="0" indent="0">
              <a:spcBef>
                <a:spcPts val="1800"/>
              </a:spcBef>
              <a:buNone/>
            </a:pPr>
            <a:r>
              <a:rPr lang="bg-BG" dirty="0">
                <a:latin typeface="Segoe UI"/>
                <a:cs typeface="Segoe UI"/>
              </a:rPr>
              <a:t>Слънцето е източник на почти цялата енергия за живот на Земята.</a:t>
            </a:r>
            <a:endParaRPr lang="en-US" dirty="0"/>
          </a:p>
          <a:p>
            <a:pPr marL="0" indent="0">
              <a:spcBef>
                <a:spcPts val="1800"/>
              </a:spcBef>
              <a:buNone/>
            </a:pPr>
            <a:r>
              <a:rPr lang="bg-BG" dirty="0">
                <a:latin typeface="Segoe UI"/>
                <a:cs typeface="Segoe UI"/>
              </a:rPr>
              <a:t>Тази енергия се предава от светлината, която достига до Земята, от Слънцето. </a:t>
            </a:r>
            <a:endParaRPr lang="en-US" dirty="0">
              <a:latin typeface="Segoe UI"/>
              <a:cs typeface="Segoe UI"/>
            </a:endParaRPr>
          </a:p>
          <a:p>
            <a:pPr marL="0" indent="0">
              <a:spcBef>
                <a:spcPts val="1800"/>
              </a:spcBef>
              <a:buNone/>
            </a:pPr>
            <a:r>
              <a:rPr lang="bg-BG" dirty="0">
                <a:latin typeface="Segoe UI"/>
                <a:cs typeface="Segoe UI"/>
              </a:rPr>
              <a:t>Светлината има свойства както на частици, така и на вълни. </a:t>
            </a:r>
            <a:endParaRPr lang="en-US" dirty="0">
              <a:latin typeface="Segoe UI"/>
              <a:cs typeface="Segoe UI"/>
            </a:endParaRPr>
          </a:p>
          <a:p>
            <a:pPr marL="0" indent="0">
              <a:spcBef>
                <a:spcPts val="1800"/>
              </a:spcBef>
              <a:buNone/>
            </a:pPr>
            <a:r>
              <a:rPr lang="bg-BG" dirty="0">
                <a:latin typeface="Segoe UI"/>
                <a:cs typeface="Segoe UI"/>
              </a:rPr>
              <a:t>Светлината е вълна от електрически и магнитни полета, които могат да се нарекат електромагнитна радиация. </a:t>
            </a:r>
            <a:endParaRPr lang="en-US" dirty="0"/>
          </a:p>
          <a:p>
            <a:pPr marL="0" indent="0">
              <a:spcBef>
                <a:spcPts val="1800"/>
              </a:spcBef>
              <a:buNone/>
            </a:pPr>
            <a:r>
              <a:rPr lang="bg-BG" dirty="0">
                <a:latin typeface="Segoe UI"/>
                <a:cs typeface="Segoe UI"/>
              </a:rPr>
              <a:t>Енергията на светлинната вълна зависи от нейната честота или, с други думи, колко </a:t>
            </a:r>
            <a:r>
              <a:rPr lang="ru-RU" dirty="0"/>
              <a:t>броя на пълните дължини на вълната преминават през дадена точка в пространството за една секунда</a:t>
            </a:r>
            <a:r>
              <a:rPr lang="bg-BG" dirty="0">
                <a:latin typeface="Segoe UI"/>
                <a:cs typeface="Segoe UI"/>
              </a:rPr>
              <a:t>.</a:t>
            </a:r>
            <a:endParaRPr lang="en-US" dirty="0"/>
          </a:p>
          <a:p>
            <a:pPr marL="0" indent="0">
              <a:spcBef>
                <a:spcPts val="1800"/>
              </a:spcBef>
              <a:buNone/>
            </a:pPr>
            <a:endParaRPr lang="en-US" dirty="0"/>
          </a:p>
          <a:p>
            <a:pPr marL="0" indent="0">
              <a:buNone/>
            </a:pPr>
            <a:endParaRPr lang="en-US" dirty="0"/>
          </a:p>
        </p:txBody>
      </p:sp>
      <p:sp>
        <p:nvSpPr>
          <p:cNvPr id="5" name="TextBox 4">
            <a:extLst>
              <a:ext uri="{FF2B5EF4-FFF2-40B4-BE49-F238E27FC236}">
                <a16:creationId xmlns:a16="http://schemas.microsoft.com/office/drawing/2014/main" id="{D86766FC-52DF-EB49-97AB-580E2BE9E48D}"/>
              </a:ext>
            </a:extLst>
          </p:cNvPr>
          <p:cNvSpPr txBox="1"/>
          <p:nvPr/>
        </p:nvSpPr>
        <p:spPr>
          <a:xfrm>
            <a:off x="6584868" y="3762870"/>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Електрическа вълна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FB9CC473-FC86-B149-A82C-9D92A20C8DBE}"/>
              </a:ext>
            </a:extLst>
          </p:cNvPr>
          <p:cNvSpPr txBox="1"/>
          <p:nvPr/>
        </p:nvSpPr>
        <p:spPr>
          <a:xfrm>
            <a:off x="8930487" y="5019676"/>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Магнитна вълна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31B35A91-74AF-3648-B342-049A9A2E535E}"/>
              </a:ext>
            </a:extLst>
          </p:cNvPr>
          <p:cNvSpPr txBox="1"/>
          <p:nvPr/>
        </p:nvSpPr>
        <p:spPr>
          <a:xfrm>
            <a:off x="10158640" y="780440"/>
            <a:ext cx="700925" cy="246221"/>
          </a:xfrm>
          <a:prstGeom prst="rect">
            <a:avLst/>
          </a:prstGeom>
          <a:noFill/>
        </p:spPr>
        <p:txBody>
          <a:bodyPr wrap="square" rtlCol="0" anchor="t">
            <a:spAutoFit/>
          </a:bodyPr>
          <a:lstStyle/>
          <a:p>
            <a:r>
              <a:rPr lang="en-US" sz="1000" dirty="0">
                <a:solidFill>
                  <a:schemeClr val="tx1">
                    <a:lumMod val="65000"/>
                    <a:lumOff val="35000"/>
                  </a:schemeClr>
                </a:solidFill>
                <a:latin typeface="Segoe UI Semibold"/>
                <a:cs typeface="Segoe UI Semibold"/>
              </a:rPr>
              <a:t>Sun</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D14B018E-E4C4-46AB-9174-413F35A8042D}"/>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89358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CF7CD-FD4E-2C4A-A2BB-2F980243A67F}"/>
              </a:ext>
            </a:extLst>
          </p:cNvPr>
          <p:cNvPicPr>
            <a:picLocks noChangeAspect="1"/>
          </p:cNvPicPr>
          <p:nvPr/>
        </p:nvPicPr>
        <p:blipFill rotWithShape="1">
          <a:blip r:embed="rId2">
            <a:extLst>
              <a:ext uri="{28A0092B-C50C-407E-A947-70E740481C1C}">
                <a14:useLocalDpi xmlns:a14="http://schemas.microsoft.com/office/drawing/2010/main" val="0"/>
              </a:ext>
            </a:extLst>
          </a:blip>
          <a:srcRect r="6855" b="11501"/>
          <a:stretch/>
        </p:blipFill>
        <p:spPr>
          <a:xfrm>
            <a:off x="3925345" y="821962"/>
            <a:ext cx="8266656" cy="6069289"/>
          </a:xfrm>
          <a:prstGeom prst="rect">
            <a:avLst/>
          </a:prstGeom>
        </p:spPr>
      </p:pic>
      <p:sp>
        <p:nvSpPr>
          <p:cNvPr id="3" name="Content Placeholder 2">
            <a:extLst>
              <a:ext uri="{FF2B5EF4-FFF2-40B4-BE49-F238E27FC236}">
                <a16:creationId xmlns:a16="http://schemas.microsoft.com/office/drawing/2014/main" id="{3FB723AC-5C7E-4E52-968B-150F678D33B1}"/>
              </a:ext>
            </a:extLst>
          </p:cNvPr>
          <p:cNvSpPr>
            <a:spLocks noGrp="1"/>
          </p:cNvSpPr>
          <p:nvPr>
            <p:ph idx="1"/>
          </p:nvPr>
        </p:nvSpPr>
        <p:spPr>
          <a:xfrm>
            <a:off x="584019" y="2575195"/>
            <a:ext cx="4229241" cy="2925981"/>
          </a:xfrm>
        </p:spPr>
        <p:txBody>
          <a:bodyPr vert="horz" lIns="91440" tIns="45720" rIns="91440" bIns="45720" rtlCol="0" anchor="t">
            <a:normAutofit/>
          </a:bodyPr>
          <a:lstStyle/>
          <a:p>
            <a:pPr marL="0" indent="0" eaLnBrk="0" fontAlgn="base" hangingPunct="0">
              <a:lnSpc>
                <a:spcPct val="100000"/>
              </a:lnSpc>
              <a:spcBef>
                <a:spcPct val="0"/>
              </a:spcBef>
              <a:spcAft>
                <a:spcPct val="0"/>
              </a:spcAft>
              <a:buSzPct val="70000"/>
              <a:buNone/>
            </a:pPr>
            <a:r>
              <a:rPr lang="bg-BG" altLang="en-US" dirty="0"/>
              <a:t>Важно свойство на светлината е дължината на вълната ѝ, което е разстоянието от един връх до следващ, в повтаряща се вълна.</a:t>
            </a:r>
            <a:endParaRPr lang="en-US" altLang="en-US" dirty="0"/>
          </a:p>
          <a:p>
            <a:pPr marL="0" indent="0" eaLnBrk="0" fontAlgn="base" hangingPunct="0">
              <a:lnSpc>
                <a:spcPct val="100000"/>
              </a:lnSpc>
              <a:spcBef>
                <a:spcPct val="0"/>
              </a:spcBef>
              <a:spcAft>
                <a:spcPct val="0"/>
              </a:spcAft>
              <a:buSzPct val="70000"/>
              <a:buNone/>
            </a:pPr>
            <a:endParaRPr lang="en-US" altLang="en-US" dirty="0"/>
          </a:p>
          <a:p>
            <a:pPr marL="0" indent="0" eaLnBrk="0" fontAlgn="base" hangingPunct="0">
              <a:lnSpc>
                <a:spcPct val="100000"/>
              </a:lnSpc>
              <a:spcBef>
                <a:spcPct val="0"/>
              </a:spcBef>
              <a:spcAft>
                <a:spcPct val="0"/>
              </a:spcAft>
              <a:buSzPct val="70000"/>
              <a:buNone/>
            </a:pPr>
            <a:r>
              <a:rPr lang="bg-BG" altLang="en-US" dirty="0"/>
              <a:t>Светлинни вълни, които се характеризират с много големи дължини (&gt;100 метра), са с ниска енергия. </a:t>
            </a:r>
            <a:endParaRPr lang="en-US" altLang="en-US" dirty="0">
              <a:highlight>
                <a:srgbClr val="FFFF00"/>
              </a:highlight>
            </a:endParaRPr>
          </a:p>
          <a:p>
            <a:pPr marL="0" indent="0" eaLnBrk="0" fontAlgn="base" hangingPunct="0">
              <a:lnSpc>
                <a:spcPct val="100000"/>
              </a:lnSpc>
              <a:spcBef>
                <a:spcPct val="0"/>
              </a:spcBef>
              <a:spcAft>
                <a:spcPct val="0"/>
              </a:spcAft>
              <a:buSzPct val="70000"/>
              <a:buNone/>
            </a:pPr>
            <a:endParaRPr lang="bg-BG" altLang="en-US" dirty="0"/>
          </a:p>
          <a:p>
            <a:pPr marL="0" indent="0" eaLnBrk="0" fontAlgn="base" hangingPunct="0">
              <a:lnSpc>
                <a:spcPct val="100000"/>
              </a:lnSpc>
              <a:spcBef>
                <a:spcPct val="0"/>
              </a:spcBef>
              <a:spcAft>
                <a:spcPct val="0"/>
              </a:spcAft>
              <a:buSzPct val="70000"/>
              <a:buNone/>
            </a:pPr>
            <a:r>
              <a:rPr lang="bg-BG" altLang="en-US" dirty="0"/>
              <a:t>Светлинни вълни с много малки дължини (по-малки от атом) са с висока енергия.</a:t>
            </a:r>
            <a:endParaRPr lang="en-US" altLang="en-US" dirty="0">
              <a:highlight>
                <a:srgbClr val="FFFF00"/>
              </a:highlight>
            </a:endParaRPr>
          </a:p>
          <a:p>
            <a:pPr marL="0" indent="0" eaLnBrk="0" fontAlgn="base" hangingPunct="0">
              <a:lnSpc>
                <a:spcPct val="100000"/>
              </a:lnSpc>
              <a:spcBef>
                <a:spcPct val="0"/>
              </a:spcBef>
              <a:spcAft>
                <a:spcPct val="0"/>
              </a:spcAft>
              <a:buSzPct val="70000"/>
              <a:buNone/>
            </a:pPr>
            <a:endParaRPr kumimoji="0" lang="en-US" altLang="en-US" u="none" strike="noStrike" cap="none" normalizeH="0" baseline="0" dirty="0">
              <a:ln>
                <a:noFill/>
              </a:ln>
              <a:effectLst/>
            </a:endParaRPr>
          </a:p>
        </p:txBody>
      </p:sp>
      <p:sp>
        <p:nvSpPr>
          <p:cNvPr id="5" name="AutoShape 4" descr="https://us-api.asm.skype.com/v1/objects/0-cus-d9-5a86656cd8f6111746e124ed89ddd555/views/imgpsh_mobile_save">
            <a:extLst>
              <a:ext uri="{FF2B5EF4-FFF2-40B4-BE49-F238E27FC236}">
                <a16:creationId xmlns:a16="http://schemas.microsoft.com/office/drawing/2014/main" id="{81DFD192-7FB1-4796-83A3-38D7A0E80F8B}"/>
              </a:ext>
            </a:extLst>
          </p:cNvPr>
          <p:cNvSpPr>
            <a:spLocks noChangeAspect="1" noChangeArrowheads="1"/>
          </p:cNvSpPr>
          <p:nvPr/>
        </p:nvSpPr>
        <p:spPr bwMode="auto">
          <a:xfrm>
            <a:off x="0" y="1019348"/>
            <a:ext cx="12192000" cy="4684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us-api.asm.skype.com/v1/objects/0-cus-d9-5a86656cd8f6111746e124ed89ddd555/views/imgpsh_mobile_save">
            <a:extLst>
              <a:ext uri="{FF2B5EF4-FFF2-40B4-BE49-F238E27FC236}">
                <a16:creationId xmlns:a16="http://schemas.microsoft.com/office/drawing/2014/main" id="{123B407A-9D94-4D92-9A3B-D20037D179C3}"/>
              </a:ext>
            </a:extLst>
          </p:cNvPr>
          <p:cNvSpPr>
            <a:spLocks noChangeAspect="1" noChangeArrowheads="1"/>
          </p:cNvSpPr>
          <p:nvPr/>
        </p:nvSpPr>
        <p:spPr bwMode="auto">
          <a:xfrm>
            <a:off x="152400" y="1238250"/>
            <a:ext cx="12192000" cy="4684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A5B55DF6-A080-C749-AF09-7F20AC025A08}"/>
              </a:ext>
            </a:extLst>
          </p:cNvPr>
          <p:cNvSpPr txBox="1">
            <a:spLocks/>
          </p:cNvSpPr>
          <p:nvPr/>
        </p:nvSpPr>
        <p:spPr>
          <a:xfrm>
            <a:off x="584019" y="788711"/>
            <a:ext cx="6692703"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3200" dirty="0">
                <a:solidFill>
                  <a:srgbClr val="0070C0"/>
                </a:solidFill>
                <a:latin typeface="Segoe UI Semibold" panose="020B0702040204020203" pitchFamily="34" charset="0"/>
                <a:cs typeface="Segoe UI Semibold" panose="020B0702040204020203" pitchFamily="34" charset="0"/>
              </a:rPr>
              <a:t>Дължина на вълната</a:t>
            </a:r>
            <a:endParaRPr lang="en-US" sz="3200" dirty="0">
              <a:solidFill>
                <a:srgbClr val="0070C0"/>
              </a:solidFill>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BC0CCCC4-3B5F-E841-B46A-06F253852A9F}"/>
              </a:ext>
            </a:extLst>
          </p:cNvPr>
          <p:cNvSpPr txBox="1"/>
          <p:nvPr/>
        </p:nvSpPr>
        <p:spPr>
          <a:xfrm>
            <a:off x="5587340" y="1361086"/>
            <a:ext cx="2409504" cy="400110"/>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Голяма дължина на вълната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Ниска енергия</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03C463FD-B619-6C4D-8E38-0D90F04CCC04}"/>
              </a:ext>
            </a:extLst>
          </p:cNvPr>
          <p:cNvSpPr txBox="1"/>
          <p:nvPr/>
        </p:nvSpPr>
        <p:spPr>
          <a:xfrm>
            <a:off x="5544436" y="3623300"/>
            <a:ext cx="2409504" cy="400110"/>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Малка дължина на вълната </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Висока енергия </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8ECE0DEF-964A-45C4-A477-AAF1C2F9E37B}"/>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242190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F4569-3135-8B44-B466-8EC0F89E9233}"/>
              </a:ext>
            </a:extLst>
          </p:cNvPr>
          <p:cNvPicPr>
            <a:picLocks noChangeAspect="1"/>
          </p:cNvPicPr>
          <p:nvPr/>
        </p:nvPicPr>
        <p:blipFill rotWithShape="1">
          <a:blip r:embed="rId2">
            <a:extLst>
              <a:ext uri="{28A0092B-C50C-407E-A947-70E740481C1C}">
                <a14:useLocalDpi xmlns:a14="http://schemas.microsoft.com/office/drawing/2010/main" val="0"/>
              </a:ext>
            </a:extLst>
          </a:blip>
          <a:srcRect r="8071"/>
          <a:stretch/>
        </p:blipFill>
        <p:spPr>
          <a:xfrm>
            <a:off x="4641965" y="767533"/>
            <a:ext cx="7550036" cy="5690180"/>
          </a:xfrm>
          <a:prstGeom prst="rect">
            <a:avLst/>
          </a:prstGeom>
        </p:spPr>
      </p:pic>
      <p:sp>
        <p:nvSpPr>
          <p:cNvPr id="3" name="Content Placeholder 2">
            <a:extLst>
              <a:ext uri="{FF2B5EF4-FFF2-40B4-BE49-F238E27FC236}">
                <a16:creationId xmlns:a16="http://schemas.microsoft.com/office/drawing/2014/main" id="{3FB723AC-5C7E-4E52-968B-150F678D33B1}"/>
              </a:ext>
            </a:extLst>
          </p:cNvPr>
          <p:cNvSpPr>
            <a:spLocks noGrp="1"/>
          </p:cNvSpPr>
          <p:nvPr>
            <p:ph idx="1"/>
          </p:nvPr>
        </p:nvSpPr>
        <p:spPr>
          <a:xfrm>
            <a:off x="584019" y="2482041"/>
            <a:ext cx="4229241" cy="2925981"/>
          </a:xfrm>
        </p:spPr>
        <p:txBody>
          <a:bodyPr vert="horz" lIns="91440" tIns="45720" rIns="91440" bIns="45720" rtlCol="0" anchor="t">
            <a:normAutofit/>
          </a:bodyPr>
          <a:lstStyle/>
          <a:p>
            <a:pPr marL="0" indent="0" eaLnBrk="0" fontAlgn="base" hangingPunct="0">
              <a:lnSpc>
                <a:spcPct val="100000"/>
              </a:lnSpc>
              <a:spcBef>
                <a:spcPct val="0"/>
              </a:spcBef>
              <a:spcAft>
                <a:spcPct val="0"/>
              </a:spcAft>
              <a:buSzPct val="70000"/>
              <a:buNone/>
            </a:pPr>
            <a:r>
              <a:rPr lang="bg-BG" altLang="en-US" dirty="0"/>
              <a:t>Броят вълни в секунда е честотата на вълната. 1 цикъл в секунда е 1 Херц </a:t>
            </a:r>
            <a:r>
              <a:rPr lang="en-US" altLang="en-US" dirty="0"/>
              <a:t>(Hz).</a:t>
            </a:r>
            <a:r>
              <a:rPr lang="bg-BG" altLang="en-US" dirty="0"/>
              <a:t> </a:t>
            </a:r>
            <a:endParaRPr lang="en-US" altLang="en-US" dirty="0"/>
          </a:p>
          <a:p>
            <a:pPr marL="0" indent="0" eaLnBrk="0" fontAlgn="base" hangingPunct="0">
              <a:lnSpc>
                <a:spcPct val="100000"/>
              </a:lnSpc>
              <a:spcBef>
                <a:spcPct val="0"/>
              </a:spcBef>
              <a:spcAft>
                <a:spcPct val="0"/>
              </a:spcAft>
              <a:buSzPct val="70000"/>
              <a:buNone/>
            </a:pPr>
            <a:endParaRPr lang="en-US" altLang="en-US" dirty="0"/>
          </a:p>
          <a:p>
            <a:pPr marL="0" indent="0" eaLnBrk="0" fontAlgn="base" hangingPunct="0">
              <a:lnSpc>
                <a:spcPct val="100000"/>
              </a:lnSpc>
              <a:spcBef>
                <a:spcPct val="0"/>
              </a:spcBef>
              <a:spcAft>
                <a:spcPct val="0"/>
              </a:spcAft>
              <a:buSzPct val="70000"/>
              <a:buNone/>
            </a:pPr>
            <a:r>
              <a:rPr lang="bg-BG" altLang="en-US" dirty="0"/>
              <a:t>Светлинни вълни, които имат ниска честота, са с ниска енергия, докато вълни с висока честота са с висока енергия.</a:t>
            </a:r>
            <a:endParaRPr lang="en-US" altLang="en-US" dirty="0">
              <a:highlight>
                <a:srgbClr val="FFFF00"/>
              </a:highlight>
            </a:endParaRPr>
          </a:p>
          <a:p>
            <a:pPr marL="0" indent="0" eaLnBrk="0" fontAlgn="base" hangingPunct="0">
              <a:lnSpc>
                <a:spcPct val="100000"/>
              </a:lnSpc>
              <a:spcBef>
                <a:spcPct val="0"/>
              </a:spcBef>
              <a:spcAft>
                <a:spcPct val="0"/>
              </a:spcAft>
              <a:buSzPct val="70000"/>
              <a:buNone/>
            </a:pPr>
            <a:endParaRPr lang="en-US" altLang="en-US" dirty="0"/>
          </a:p>
          <a:p>
            <a:pPr marL="0" indent="0" eaLnBrk="0" fontAlgn="base" hangingPunct="0">
              <a:lnSpc>
                <a:spcPct val="100000"/>
              </a:lnSpc>
              <a:spcBef>
                <a:spcPct val="0"/>
              </a:spcBef>
              <a:spcAft>
                <a:spcPct val="0"/>
              </a:spcAft>
              <a:buSzPct val="70000"/>
              <a:buNone/>
            </a:pPr>
            <a:r>
              <a:rPr lang="bg-BG" altLang="en-US" dirty="0"/>
              <a:t>Честотата и дължината на вълната са в обратнопропорционална връзка: с увеличаването на честотата, дължината на вълната намалява</a:t>
            </a:r>
            <a:r>
              <a:rPr lang="en-US" altLang="en-US" dirty="0"/>
              <a:t>.</a:t>
            </a:r>
          </a:p>
          <a:p>
            <a:pPr marL="0" indent="0" eaLnBrk="0" fontAlgn="base" hangingPunct="0">
              <a:lnSpc>
                <a:spcPct val="100000"/>
              </a:lnSpc>
              <a:spcBef>
                <a:spcPct val="0"/>
              </a:spcBef>
              <a:spcAft>
                <a:spcPct val="0"/>
              </a:spcAft>
              <a:buSzPct val="70000"/>
              <a:buNone/>
            </a:pPr>
            <a:endParaRPr lang="en-US" altLang="en-US" dirty="0">
              <a:highlight>
                <a:srgbClr val="FFFF00"/>
              </a:highlight>
            </a:endParaRPr>
          </a:p>
          <a:p>
            <a:pPr marL="0" indent="0" eaLnBrk="0" fontAlgn="base" hangingPunct="0">
              <a:lnSpc>
                <a:spcPct val="100000"/>
              </a:lnSpc>
              <a:spcBef>
                <a:spcPct val="0"/>
              </a:spcBef>
              <a:spcAft>
                <a:spcPct val="0"/>
              </a:spcAft>
              <a:buSzPct val="70000"/>
              <a:buNone/>
            </a:pPr>
            <a:endParaRPr kumimoji="0" lang="en-US" altLang="en-US" u="none" strike="noStrike" cap="none" normalizeH="0" baseline="0" dirty="0">
              <a:ln>
                <a:noFill/>
              </a:ln>
              <a:effectLst/>
            </a:endParaRPr>
          </a:p>
        </p:txBody>
      </p:sp>
      <p:sp>
        <p:nvSpPr>
          <p:cNvPr id="5" name="AutoShape 4" descr="https://us-api.asm.skype.com/v1/objects/0-cus-d9-5a86656cd8f6111746e124ed89ddd555/views/imgpsh_mobile_save">
            <a:extLst>
              <a:ext uri="{FF2B5EF4-FFF2-40B4-BE49-F238E27FC236}">
                <a16:creationId xmlns:a16="http://schemas.microsoft.com/office/drawing/2014/main" id="{81DFD192-7FB1-4796-83A3-38D7A0E80F8B}"/>
              </a:ext>
            </a:extLst>
          </p:cNvPr>
          <p:cNvSpPr>
            <a:spLocks noChangeAspect="1" noChangeArrowheads="1"/>
          </p:cNvSpPr>
          <p:nvPr/>
        </p:nvSpPr>
        <p:spPr bwMode="auto">
          <a:xfrm>
            <a:off x="0" y="1085850"/>
            <a:ext cx="12192000" cy="4684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us-api.asm.skype.com/v1/objects/0-cus-d9-5a86656cd8f6111746e124ed89ddd555/views/imgpsh_mobile_save">
            <a:extLst>
              <a:ext uri="{FF2B5EF4-FFF2-40B4-BE49-F238E27FC236}">
                <a16:creationId xmlns:a16="http://schemas.microsoft.com/office/drawing/2014/main" id="{123B407A-9D94-4D92-9A3B-D20037D179C3}"/>
              </a:ext>
            </a:extLst>
          </p:cNvPr>
          <p:cNvSpPr>
            <a:spLocks noChangeAspect="1" noChangeArrowheads="1"/>
          </p:cNvSpPr>
          <p:nvPr/>
        </p:nvSpPr>
        <p:spPr bwMode="auto">
          <a:xfrm>
            <a:off x="152400" y="1238250"/>
            <a:ext cx="12192000" cy="4684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A5B55DF6-A080-C749-AF09-7F20AC025A08}"/>
              </a:ext>
            </a:extLst>
          </p:cNvPr>
          <p:cNvSpPr txBox="1">
            <a:spLocks/>
          </p:cNvSpPr>
          <p:nvPr/>
        </p:nvSpPr>
        <p:spPr>
          <a:xfrm>
            <a:off x="584019" y="788711"/>
            <a:ext cx="6692703"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3200" dirty="0">
                <a:solidFill>
                  <a:srgbClr val="0070C0"/>
                </a:solidFill>
                <a:latin typeface="Segoe UI Semibold" panose="020B0702040204020203" pitchFamily="34" charset="0"/>
                <a:cs typeface="Segoe UI Semibold" panose="020B0702040204020203" pitchFamily="34" charset="0"/>
              </a:rPr>
              <a:t>Честота </a:t>
            </a:r>
            <a:endParaRPr lang="en-US" sz="3200" dirty="0">
              <a:solidFill>
                <a:srgbClr val="0070C0"/>
              </a:solidFill>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BC2B00CF-4FFF-1F4C-9BC3-E06FBEE810CC}"/>
              </a:ext>
            </a:extLst>
          </p:cNvPr>
          <p:cNvSpPr txBox="1"/>
          <p:nvPr/>
        </p:nvSpPr>
        <p:spPr>
          <a:xfrm>
            <a:off x="5614993" y="1349543"/>
            <a:ext cx="1578616" cy="400110"/>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Ниска честота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Ниска енергия</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9" name="TextBox 8">
            <a:extLst>
              <a:ext uri="{FF2B5EF4-FFF2-40B4-BE49-F238E27FC236}">
                <a16:creationId xmlns:a16="http://schemas.microsoft.com/office/drawing/2014/main" id="{271E5360-30D1-254B-845D-E2C983B614D1}"/>
              </a:ext>
            </a:extLst>
          </p:cNvPr>
          <p:cNvSpPr txBox="1"/>
          <p:nvPr/>
        </p:nvSpPr>
        <p:spPr>
          <a:xfrm>
            <a:off x="5568820" y="3623573"/>
            <a:ext cx="1578616" cy="400110"/>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Висока честота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Висока енергия</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611ADFD6-B473-B04F-A876-E7BE78DADBB0}"/>
              </a:ext>
            </a:extLst>
          </p:cNvPr>
          <p:cNvSpPr txBox="1"/>
          <p:nvPr/>
        </p:nvSpPr>
        <p:spPr>
          <a:xfrm>
            <a:off x="9010465" y="1475255"/>
            <a:ext cx="1578616" cy="246221"/>
          </a:xfrm>
          <a:prstGeom prst="rect">
            <a:avLst/>
          </a:prstGeom>
          <a:noFill/>
        </p:spPr>
        <p:txBody>
          <a:bodyPr wrap="square" rtlCol="0">
            <a:spAutoFit/>
          </a:bodyPr>
          <a:lstStyle/>
          <a:p>
            <a:r>
              <a:rPr lang="en-US" sz="1000">
                <a:solidFill>
                  <a:schemeClr val="tx1">
                    <a:lumMod val="65000"/>
                    <a:lumOff val="35000"/>
                  </a:schemeClr>
                </a:solidFill>
                <a:latin typeface="Segoe UI Semibold" panose="020B0702040204020203" pitchFamily="34" charset="0"/>
                <a:cs typeface="Segoe UI Semibold" panose="020B0702040204020203" pitchFamily="34" charset="0"/>
              </a:rPr>
              <a:t>1 Hz</a:t>
            </a:r>
          </a:p>
        </p:txBody>
      </p:sp>
      <p:sp>
        <p:nvSpPr>
          <p:cNvPr id="11" name="TextBox 10">
            <a:extLst>
              <a:ext uri="{FF2B5EF4-FFF2-40B4-BE49-F238E27FC236}">
                <a16:creationId xmlns:a16="http://schemas.microsoft.com/office/drawing/2014/main" id="{71140997-3E00-A545-ADBF-865512495A6A}"/>
              </a:ext>
            </a:extLst>
          </p:cNvPr>
          <p:cNvSpPr txBox="1"/>
          <p:nvPr/>
        </p:nvSpPr>
        <p:spPr>
          <a:xfrm>
            <a:off x="8919974" y="3909668"/>
            <a:ext cx="1578616" cy="246221"/>
          </a:xfrm>
          <a:prstGeom prst="rect">
            <a:avLst/>
          </a:prstGeom>
          <a:noFill/>
        </p:spPr>
        <p:txBody>
          <a:bodyPr wrap="square" rtlCol="0">
            <a:spAutoFit/>
          </a:bodyPr>
          <a:lstStyle/>
          <a:p>
            <a:r>
              <a:rPr lang="en-US" sz="1000">
                <a:solidFill>
                  <a:schemeClr val="tx1">
                    <a:lumMod val="65000"/>
                    <a:lumOff val="35000"/>
                  </a:schemeClr>
                </a:solidFill>
                <a:latin typeface="Segoe UI Semibold" panose="020B0702040204020203" pitchFamily="34" charset="0"/>
                <a:cs typeface="Segoe UI Semibold" panose="020B0702040204020203" pitchFamily="34" charset="0"/>
              </a:rPr>
              <a:t>10 Hz</a:t>
            </a:r>
          </a:p>
        </p:txBody>
      </p:sp>
      <p:sp>
        <p:nvSpPr>
          <p:cNvPr id="13" name="TextBox 12">
            <a:extLst>
              <a:ext uri="{FF2B5EF4-FFF2-40B4-BE49-F238E27FC236}">
                <a16:creationId xmlns:a16="http://schemas.microsoft.com/office/drawing/2014/main" id="{BB36EBD4-E0F2-4E73-BE03-05E4C21F29B5}"/>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313613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2542C-60B6-BE44-8D4B-BEB2C5277CFC}"/>
              </a:ext>
            </a:extLst>
          </p:cNvPr>
          <p:cNvPicPr>
            <a:picLocks noChangeAspect="1"/>
          </p:cNvPicPr>
          <p:nvPr/>
        </p:nvPicPr>
        <p:blipFill rotWithShape="1">
          <a:blip r:embed="rId3">
            <a:extLst>
              <a:ext uri="{28A0092B-C50C-407E-A947-70E740481C1C}">
                <a14:useLocalDpi xmlns:a14="http://schemas.microsoft.com/office/drawing/2010/main" val="0"/>
              </a:ext>
            </a:extLst>
          </a:blip>
          <a:srcRect l="152" t="14340" b="59600"/>
          <a:stretch/>
        </p:blipFill>
        <p:spPr>
          <a:xfrm>
            <a:off x="0" y="3822649"/>
            <a:ext cx="11329945" cy="2285050"/>
          </a:xfrm>
          <a:prstGeom prst="rect">
            <a:avLst/>
          </a:prstGeom>
        </p:spPr>
      </p:pic>
      <p:pic>
        <p:nvPicPr>
          <p:cNvPr id="4" name="Picture 3">
            <a:extLst>
              <a:ext uri="{FF2B5EF4-FFF2-40B4-BE49-F238E27FC236}">
                <a16:creationId xmlns:a16="http://schemas.microsoft.com/office/drawing/2014/main" id="{E200D21A-1646-1A48-A3AC-FE4F5C2BEF35}"/>
              </a:ext>
            </a:extLst>
          </p:cNvPr>
          <p:cNvPicPr>
            <a:picLocks noChangeAspect="1"/>
          </p:cNvPicPr>
          <p:nvPr/>
        </p:nvPicPr>
        <p:blipFill>
          <a:blip r:embed="rId4"/>
          <a:stretch>
            <a:fillRect/>
          </a:stretch>
        </p:blipFill>
        <p:spPr>
          <a:xfrm>
            <a:off x="5610941" y="4322813"/>
            <a:ext cx="500694" cy="400555"/>
          </a:xfrm>
          <a:prstGeom prst="rect">
            <a:avLst/>
          </a:prstGeom>
        </p:spPr>
      </p:pic>
      <p:sp>
        <p:nvSpPr>
          <p:cNvPr id="3" name="Content Placeholder 2">
            <a:extLst>
              <a:ext uri="{FF2B5EF4-FFF2-40B4-BE49-F238E27FC236}">
                <a16:creationId xmlns:a16="http://schemas.microsoft.com/office/drawing/2014/main" id="{3FB723AC-5C7E-4E52-968B-150F678D33B1}"/>
              </a:ext>
            </a:extLst>
          </p:cNvPr>
          <p:cNvSpPr>
            <a:spLocks noGrp="1"/>
          </p:cNvSpPr>
          <p:nvPr>
            <p:ph idx="1"/>
          </p:nvPr>
        </p:nvSpPr>
        <p:spPr>
          <a:xfrm>
            <a:off x="595603" y="1701877"/>
            <a:ext cx="9645677" cy="2107555"/>
          </a:xfrm>
        </p:spPr>
        <p:txBody>
          <a:bodyPr vert="horz" lIns="91440" tIns="45720" rIns="91440" bIns="45720" rtlCol="0" anchor="t">
            <a:normAutofit fontScale="92500" lnSpcReduction="20000"/>
          </a:bodyPr>
          <a:lstStyle/>
          <a:p>
            <a:pPr marL="0" indent="0" eaLnBrk="0" fontAlgn="base" hangingPunct="0">
              <a:lnSpc>
                <a:spcPct val="100000"/>
              </a:lnSpc>
              <a:spcBef>
                <a:spcPct val="0"/>
              </a:spcBef>
              <a:spcAft>
                <a:spcPct val="0"/>
              </a:spcAft>
              <a:buSzPct val="70000"/>
              <a:buNone/>
            </a:pPr>
            <a:r>
              <a:rPr lang="bg-BG" dirty="0"/>
              <a:t>Слънцето генерира разнообразие от светлинни енергии. Спектъра на нивата на светлинни енергии се нарича електромагнитен спектър. Този спектър се състои от честоти на електромагнитната радиация.</a:t>
            </a:r>
            <a:endParaRPr lang="en-US" dirty="0"/>
          </a:p>
          <a:p>
            <a:pPr marL="0" indent="0" eaLnBrk="0" fontAlgn="base" hangingPunct="0">
              <a:lnSpc>
                <a:spcPct val="100000"/>
              </a:lnSpc>
              <a:spcBef>
                <a:spcPct val="0"/>
              </a:spcBef>
              <a:spcAft>
                <a:spcPct val="0"/>
              </a:spcAft>
              <a:buSzPct val="70000"/>
              <a:buNone/>
            </a:pPr>
            <a:endParaRPr lang="en-US" dirty="0"/>
          </a:p>
          <a:p>
            <a:pPr marL="0" indent="0" eaLnBrk="0" fontAlgn="base" hangingPunct="0">
              <a:lnSpc>
                <a:spcPct val="100000"/>
              </a:lnSpc>
              <a:spcBef>
                <a:spcPct val="0"/>
              </a:spcBef>
              <a:spcAft>
                <a:spcPct val="0"/>
              </a:spcAft>
              <a:buSzPct val="70000"/>
              <a:buNone/>
            </a:pPr>
            <a:r>
              <a:rPr lang="bg-BG" altLang="en-US" dirty="0"/>
              <a:t>Електромагнитният спектър се състои от дължини на вълните с ниска честота </a:t>
            </a:r>
            <a:r>
              <a:rPr lang="en-US" altLang="en-US" dirty="0"/>
              <a:t>(~1000 Hz</a:t>
            </a:r>
            <a:r>
              <a:rPr lang="bg-BG" altLang="en-US" dirty="0"/>
              <a:t>), радио вълни с големи дължини на вълните </a:t>
            </a:r>
            <a:r>
              <a:rPr lang="en-US" altLang="en-US" dirty="0"/>
              <a:t>(~100 m</a:t>
            </a:r>
            <a:r>
              <a:rPr lang="bg-BG" altLang="en-US" dirty="0"/>
              <a:t>) до вълни с висока честота </a:t>
            </a:r>
            <a:r>
              <a:rPr lang="en-US" altLang="en-US" dirty="0"/>
              <a:t>(10</a:t>
            </a:r>
            <a:r>
              <a:rPr lang="en-US" altLang="en-US" baseline="34000" dirty="0"/>
              <a:t>19</a:t>
            </a:r>
            <a:r>
              <a:rPr lang="en-US" altLang="en-US" dirty="0"/>
              <a:t> Hz</a:t>
            </a:r>
            <a:r>
              <a:rPr lang="bg-BG" altLang="en-US" dirty="0"/>
              <a:t>) и гама лъчи с малки дължини на вълните </a:t>
            </a:r>
            <a:r>
              <a:rPr lang="en-US" altLang="en-US" dirty="0"/>
              <a:t>(~10 picometers)</a:t>
            </a:r>
            <a:r>
              <a:rPr lang="bg-BG" altLang="en-US" dirty="0"/>
              <a:t>.</a:t>
            </a:r>
            <a:endParaRPr lang="en-US" altLang="en-US" dirty="0"/>
          </a:p>
          <a:p>
            <a:pPr marL="0" indent="0" eaLnBrk="0" fontAlgn="base" hangingPunct="0">
              <a:lnSpc>
                <a:spcPct val="100000"/>
              </a:lnSpc>
              <a:spcBef>
                <a:spcPct val="0"/>
              </a:spcBef>
              <a:spcAft>
                <a:spcPct val="0"/>
              </a:spcAft>
              <a:buSzPct val="70000"/>
              <a:buNone/>
            </a:pPr>
            <a:endParaRPr lang="en-US" altLang="en-US" dirty="0"/>
          </a:p>
          <a:p>
            <a:pPr marL="0" indent="0" eaLnBrk="0" fontAlgn="base" hangingPunct="0">
              <a:lnSpc>
                <a:spcPct val="100000"/>
              </a:lnSpc>
              <a:spcBef>
                <a:spcPct val="0"/>
              </a:spcBef>
              <a:spcAft>
                <a:spcPct val="0"/>
              </a:spcAft>
              <a:buSzPct val="70000"/>
              <a:buNone/>
            </a:pPr>
            <a:r>
              <a:rPr lang="bg-BG" altLang="en-US" dirty="0"/>
              <a:t>Видимата светлина за човека е лента близо да средата на спектъра </a:t>
            </a:r>
            <a:r>
              <a:rPr lang="en-US" altLang="en-US" dirty="0"/>
              <a:t>(</a:t>
            </a:r>
            <a:r>
              <a:rPr lang="bg-BG" altLang="en-US" dirty="0"/>
              <a:t>червено</a:t>
            </a:r>
            <a:r>
              <a:rPr lang="en-US" altLang="en-US" dirty="0"/>
              <a:t> 750 nm </a:t>
            </a:r>
            <a:r>
              <a:rPr lang="bg-BG" altLang="en-US" dirty="0"/>
              <a:t>– виолетово </a:t>
            </a:r>
            <a:r>
              <a:rPr lang="en-US" altLang="en-US" dirty="0"/>
              <a:t>400 nm). </a:t>
            </a:r>
            <a:r>
              <a:rPr lang="bg-BG" altLang="en-US" dirty="0"/>
              <a:t>Човешкото око възприема видимата светлина с различни дължини на вълните като различни цветове.</a:t>
            </a:r>
            <a:endParaRPr lang="en-US" altLang="en-US" dirty="0"/>
          </a:p>
          <a:p>
            <a:pPr marL="0" indent="0" eaLnBrk="0" fontAlgn="base" hangingPunct="0">
              <a:lnSpc>
                <a:spcPct val="100000"/>
              </a:lnSpc>
              <a:spcBef>
                <a:spcPct val="0"/>
              </a:spcBef>
              <a:spcAft>
                <a:spcPct val="0"/>
              </a:spcAft>
              <a:buSzPct val="70000"/>
              <a:buNone/>
            </a:pPr>
            <a:endParaRPr kumimoji="0" lang="en-US" altLang="en-US" u="none" strike="noStrike" cap="none" normalizeH="0" baseline="0" dirty="0">
              <a:ln>
                <a:noFill/>
              </a:ln>
              <a:effectLst/>
            </a:endParaRPr>
          </a:p>
        </p:txBody>
      </p:sp>
      <p:sp>
        <p:nvSpPr>
          <p:cNvPr id="7" name="Title 1">
            <a:extLst>
              <a:ext uri="{FF2B5EF4-FFF2-40B4-BE49-F238E27FC236}">
                <a16:creationId xmlns:a16="http://schemas.microsoft.com/office/drawing/2014/main" id="{ECCB4522-0AAD-4A10-ADC4-B2D8D58BD654}"/>
              </a:ext>
            </a:extLst>
          </p:cNvPr>
          <p:cNvSpPr txBox="1">
            <a:spLocks/>
          </p:cNvSpPr>
          <p:nvPr/>
        </p:nvSpPr>
        <p:spPr>
          <a:xfrm>
            <a:off x="595603" y="746687"/>
            <a:ext cx="6692703" cy="887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3200" dirty="0">
                <a:solidFill>
                  <a:srgbClr val="0070C0"/>
                </a:solidFill>
                <a:latin typeface="Segoe UI Semibold" panose="020B0702040204020203" pitchFamily="34" charset="0"/>
                <a:cs typeface="Segoe UI Semibold" panose="020B0702040204020203" pitchFamily="34" charset="0"/>
              </a:rPr>
              <a:t>Електромагнитен Спектър </a:t>
            </a:r>
            <a:endParaRPr lang="en-US" sz="3200" dirty="0">
              <a:solidFill>
                <a:srgbClr val="0070C0"/>
              </a:solidFill>
              <a:latin typeface="Segoe UI Semibold" panose="020B07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248FD7AB-F937-4241-912E-C5FB7DD29B55}"/>
              </a:ext>
            </a:extLst>
          </p:cNvPr>
          <p:cNvSpPr txBox="1"/>
          <p:nvPr/>
        </p:nvSpPr>
        <p:spPr>
          <a:xfrm>
            <a:off x="595603" y="5920868"/>
            <a:ext cx="9645677" cy="276999"/>
          </a:xfrm>
          <a:prstGeom prst="rect">
            <a:avLst/>
          </a:prstGeom>
          <a:noFill/>
        </p:spPr>
        <p:txBody>
          <a:bodyPr wrap="square" rtlCol="0">
            <a:spAutoFit/>
          </a:bodyPr>
          <a:lstStyle/>
          <a:p>
            <a:r>
              <a:rPr lang="bg-BG" sz="1200" dirty="0"/>
              <a:t>Допълнителна информация за мерки и представки можете да намерите тук: </a:t>
            </a:r>
            <a:r>
              <a:rPr lang="en-US" sz="1200" dirty="0">
                <a:hlinkClick r:id="rId5"/>
              </a:rPr>
              <a:t>https://eosweb.larc.nasa.gov/tools/metric</a:t>
            </a:r>
            <a:r>
              <a:rPr lang="bg-BG" sz="1200" dirty="0"/>
              <a:t> </a:t>
            </a:r>
            <a:endParaRPr lang="en-US" altLang="en-US" sz="1200" dirty="0"/>
          </a:p>
        </p:txBody>
      </p:sp>
      <p:sp>
        <p:nvSpPr>
          <p:cNvPr id="9" name="TextBox 8">
            <a:extLst>
              <a:ext uri="{FF2B5EF4-FFF2-40B4-BE49-F238E27FC236}">
                <a16:creationId xmlns:a16="http://schemas.microsoft.com/office/drawing/2014/main" id="{A0A633C6-6946-014D-8B49-EA8846BFE2D3}"/>
              </a:ext>
            </a:extLst>
          </p:cNvPr>
          <p:cNvSpPr txBox="1"/>
          <p:nvPr/>
        </p:nvSpPr>
        <p:spPr>
          <a:xfrm>
            <a:off x="5418441" y="3918344"/>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Видима светлина</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8D7414EC-5BD1-0241-BE22-B868FC81749C}"/>
              </a:ext>
            </a:extLst>
          </p:cNvPr>
          <p:cNvSpPr txBox="1"/>
          <p:nvPr/>
        </p:nvSpPr>
        <p:spPr>
          <a:xfrm>
            <a:off x="7632948" y="4399981"/>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Рентгенови лъчи</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8F15D7A4-8D83-CD4F-9B20-56AFE6E2FC19}"/>
              </a:ext>
            </a:extLst>
          </p:cNvPr>
          <p:cNvSpPr txBox="1"/>
          <p:nvPr/>
        </p:nvSpPr>
        <p:spPr>
          <a:xfrm>
            <a:off x="9356362" y="4399981"/>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Гама лъчи</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C6077DDD-11F9-354A-90C1-C6D82E0C7FD2}"/>
              </a:ext>
            </a:extLst>
          </p:cNvPr>
          <p:cNvSpPr txBox="1"/>
          <p:nvPr/>
        </p:nvSpPr>
        <p:spPr>
          <a:xfrm>
            <a:off x="6155382" y="4399981"/>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Ултравиолетово</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726D459B-1760-0849-A4A6-C8B78125335E}"/>
              </a:ext>
            </a:extLst>
          </p:cNvPr>
          <p:cNvSpPr txBox="1"/>
          <p:nvPr/>
        </p:nvSpPr>
        <p:spPr>
          <a:xfrm>
            <a:off x="4282672" y="4399981"/>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Инфрачервено</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78E5A59C-3035-5740-9EA2-010C20778D84}"/>
              </a:ext>
            </a:extLst>
          </p:cNvPr>
          <p:cNvSpPr txBox="1"/>
          <p:nvPr/>
        </p:nvSpPr>
        <p:spPr>
          <a:xfrm>
            <a:off x="2453709" y="4399981"/>
            <a:ext cx="1578616"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Микровълни</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5" name="TextBox 14">
            <a:extLst>
              <a:ext uri="{FF2B5EF4-FFF2-40B4-BE49-F238E27FC236}">
                <a16:creationId xmlns:a16="http://schemas.microsoft.com/office/drawing/2014/main" id="{144AE575-F8DA-CB45-9DEF-1E5CE5AD8A47}"/>
              </a:ext>
            </a:extLst>
          </p:cNvPr>
          <p:cNvSpPr txBox="1"/>
          <p:nvPr/>
        </p:nvSpPr>
        <p:spPr>
          <a:xfrm>
            <a:off x="1048720" y="4399981"/>
            <a:ext cx="1154642" cy="246221"/>
          </a:xfrm>
          <a:prstGeom prst="rect">
            <a:avLst/>
          </a:prstGeom>
          <a:noFill/>
        </p:spPr>
        <p:txBody>
          <a:bodyPr wrap="square" rtlCol="0">
            <a:spAutoFit/>
          </a:bodyPr>
          <a:lstStyle/>
          <a:p>
            <a:r>
              <a:rPr lang="bg-BG" sz="1000" dirty="0">
                <a:solidFill>
                  <a:schemeClr val="tx1">
                    <a:lumMod val="65000"/>
                    <a:lumOff val="35000"/>
                  </a:schemeClr>
                </a:solidFill>
                <a:latin typeface="Segoe UI Semibold" panose="020B0702040204020203" pitchFamily="34" charset="0"/>
                <a:cs typeface="Segoe UI Semibold" panose="020B0702040204020203" pitchFamily="34" charset="0"/>
              </a:rPr>
              <a:t>Радиочестоти</a:t>
            </a:r>
            <a:endParaRPr lang="en-US" sz="1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6" name="TextBox 15">
            <a:extLst>
              <a:ext uri="{FF2B5EF4-FFF2-40B4-BE49-F238E27FC236}">
                <a16:creationId xmlns:a16="http://schemas.microsoft.com/office/drawing/2014/main" id="{BECF0AB7-BB9D-4D00-9701-9DBFB4B2F2E5}"/>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40497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7C12-F7A9-4F0B-9165-836AD4BD5815}"/>
              </a:ext>
            </a:extLst>
          </p:cNvPr>
          <p:cNvSpPr>
            <a:spLocks noGrp="1"/>
          </p:cNvSpPr>
          <p:nvPr>
            <p:ph type="title"/>
          </p:nvPr>
        </p:nvSpPr>
        <p:spPr>
          <a:xfrm>
            <a:off x="543737" y="408610"/>
            <a:ext cx="7352760" cy="1276635"/>
          </a:xfrm>
        </p:spPr>
        <p:txBody>
          <a:bodyPr>
            <a:normAutofit fontScale="90000"/>
          </a:bodyPr>
          <a:lstStyle/>
          <a:p>
            <a:r>
              <a:rPr lang="bg-BG" b="0" dirty="0">
                <a:solidFill>
                  <a:srgbClr val="0070C0"/>
                </a:solidFill>
                <a:latin typeface="Segoe UI Semibold"/>
                <a:cs typeface="Segoe UI Semibold"/>
              </a:rPr>
              <a:t>Електромагнитната радиация в Международната космическа станция</a:t>
            </a:r>
            <a:endParaRPr lang="en-US" b="0" dirty="0">
              <a:solidFill>
                <a:srgbClr val="0070C0"/>
              </a:solidFill>
              <a:latin typeface="Segoe UI Semibold" panose="020B07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39AF3C4F-8F79-AF4A-B2FE-545C134CE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704" y="0"/>
            <a:ext cx="8328721" cy="6858000"/>
          </a:xfrm>
          <a:prstGeom prst="rect">
            <a:avLst/>
          </a:prstGeom>
        </p:spPr>
      </p:pic>
      <p:sp>
        <p:nvSpPr>
          <p:cNvPr id="6" name="TextBox 5">
            <a:extLst>
              <a:ext uri="{FF2B5EF4-FFF2-40B4-BE49-F238E27FC236}">
                <a16:creationId xmlns:a16="http://schemas.microsoft.com/office/drawing/2014/main" id="{7CB1CCF1-83A1-2B46-AD8B-764B4049B424}"/>
              </a:ext>
            </a:extLst>
          </p:cNvPr>
          <p:cNvSpPr txBox="1"/>
          <p:nvPr/>
        </p:nvSpPr>
        <p:spPr>
          <a:xfrm>
            <a:off x="8732877" y="641758"/>
            <a:ext cx="1578616" cy="400110"/>
          </a:xfrm>
          <a:prstGeom prst="rect">
            <a:avLst/>
          </a:prstGeom>
          <a:noFill/>
        </p:spPr>
        <p:txBody>
          <a:bodyPr wrap="square" rtlCol="0">
            <a:spAutoFit/>
          </a:bodyPr>
          <a:lstStyle/>
          <a:p>
            <a:r>
              <a:rPr lang="bg-BG" sz="1000" dirty="0">
                <a:solidFill>
                  <a:schemeClr val="bg1">
                    <a:lumMod val="95000"/>
                  </a:schemeClr>
                </a:solidFill>
                <a:latin typeface="Segoe UI Semibold" panose="020B0702040204020203" pitchFamily="34" charset="0"/>
                <a:cs typeface="Segoe UI Semibold" panose="020B0702040204020203" pitchFamily="34" charset="0"/>
              </a:rPr>
              <a:t>Ултравиолетова Радиация</a:t>
            </a:r>
            <a:endParaRPr lang="en-US" sz="10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A8D049E5-6069-584F-922E-BBD6E10D5930}"/>
              </a:ext>
            </a:extLst>
          </p:cNvPr>
          <p:cNvSpPr txBox="1"/>
          <p:nvPr/>
        </p:nvSpPr>
        <p:spPr>
          <a:xfrm>
            <a:off x="10591135" y="1197920"/>
            <a:ext cx="1578616" cy="246221"/>
          </a:xfrm>
          <a:prstGeom prst="rect">
            <a:avLst/>
          </a:prstGeom>
          <a:noFill/>
        </p:spPr>
        <p:txBody>
          <a:bodyPr wrap="square" rtlCol="0">
            <a:spAutoFit/>
          </a:bodyPr>
          <a:lstStyle/>
          <a:p>
            <a:r>
              <a:rPr lang="bg-BG" sz="1000" dirty="0">
                <a:solidFill>
                  <a:schemeClr val="bg1">
                    <a:lumMod val="95000"/>
                  </a:schemeClr>
                </a:solidFill>
                <a:latin typeface="Segoe UI Semibold" panose="020B0702040204020203" pitchFamily="34" charset="0"/>
                <a:cs typeface="Segoe UI Semibold" panose="020B0702040204020203" pitchFamily="34" charset="0"/>
              </a:rPr>
              <a:t>МКС</a:t>
            </a:r>
            <a:endParaRPr lang="en-US" sz="10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9" name="TextBox 8">
            <a:extLst>
              <a:ext uri="{FF2B5EF4-FFF2-40B4-BE49-F238E27FC236}">
                <a16:creationId xmlns:a16="http://schemas.microsoft.com/office/drawing/2014/main" id="{B806C166-0A6E-CF45-9A2C-04EC0DC42504}"/>
              </a:ext>
            </a:extLst>
          </p:cNvPr>
          <p:cNvSpPr txBox="1"/>
          <p:nvPr/>
        </p:nvSpPr>
        <p:spPr>
          <a:xfrm>
            <a:off x="11143962" y="3920289"/>
            <a:ext cx="1578616" cy="246221"/>
          </a:xfrm>
          <a:prstGeom prst="rect">
            <a:avLst/>
          </a:prstGeom>
          <a:noFill/>
        </p:spPr>
        <p:txBody>
          <a:bodyPr wrap="square" rtlCol="0">
            <a:spAutoFit/>
          </a:bodyPr>
          <a:lstStyle/>
          <a:p>
            <a:r>
              <a:rPr lang="bg-BG" sz="1000" dirty="0">
                <a:solidFill>
                  <a:schemeClr val="bg1">
                    <a:lumMod val="95000"/>
                  </a:schemeClr>
                </a:solidFill>
                <a:latin typeface="Segoe UI Semibold" panose="020B0702040204020203" pitchFamily="34" charset="0"/>
                <a:cs typeface="Segoe UI Semibold" panose="020B0702040204020203" pitchFamily="34" charset="0"/>
              </a:rPr>
              <a:t>Озонов Слой</a:t>
            </a:r>
            <a:endParaRPr lang="en-US" sz="10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35D36928-F1AD-4D6F-9CEB-4C55FC84DCEC}"/>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
        <p:nvSpPr>
          <p:cNvPr id="3" name="Content Placeholder 2">
            <a:extLst>
              <a:ext uri="{FF2B5EF4-FFF2-40B4-BE49-F238E27FC236}">
                <a16:creationId xmlns:a16="http://schemas.microsoft.com/office/drawing/2014/main" id="{BF66499D-F962-4583-A733-1688F585813E}"/>
              </a:ext>
            </a:extLst>
          </p:cNvPr>
          <p:cNvSpPr>
            <a:spLocks noGrp="1"/>
          </p:cNvSpPr>
          <p:nvPr>
            <p:ph idx="1"/>
          </p:nvPr>
        </p:nvSpPr>
        <p:spPr>
          <a:xfrm>
            <a:off x="543737" y="1740568"/>
            <a:ext cx="5435600" cy="4359443"/>
          </a:xfrm>
        </p:spPr>
        <p:txBody>
          <a:bodyPr vert="horz" lIns="91440" tIns="45720" rIns="91440" bIns="45720" rtlCol="0" anchor="t">
            <a:normAutofit fontScale="92500"/>
          </a:bodyPr>
          <a:lstStyle/>
          <a:p>
            <a:pPr marL="0" indent="0" fontAlgn="ctr">
              <a:buSzPct val="70000"/>
              <a:buNone/>
            </a:pPr>
            <a:r>
              <a:rPr lang="bg-BG" dirty="0">
                <a:latin typeface="Segoe UI"/>
                <a:cs typeface="Segoe UI"/>
              </a:rPr>
              <a:t>Международната космическа станция се движи в орбита на 400 км над Земята, което я поставя над защитата на земната атмосфера, и по-конкретно озоновия слой, който предпазва от вредна електромагнитна радиация.</a:t>
            </a:r>
            <a:endParaRPr lang="en-US" dirty="0"/>
          </a:p>
          <a:p>
            <a:pPr marL="0" indent="0" fontAlgn="ctr">
              <a:buSzPct val="70000"/>
              <a:buNone/>
            </a:pPr>
            <a:endParaRPr lang="en-US" dirty="0"/>
          </a:p>
          <a:p>
            <a:pPr marL="0" indent="0" fontAlgn="ctr">
              <a:buSzPct val="70000"/>
              <a:buNone/>
            </a:pPr>
            <a:r>
              <a:rPr lang="bg-BG" dirty="0">
                <a:latin typeface="Segoe UI"/>
                <a:cs typeface="Segoe UI"/>
              </a:rPr>
              <a:t>Астронавтите в станцията са подложени на много повече електромагнитна радиация, отколкото хората на Земята.</a:t>
            </a:r>
            <a:endParaRPr lang="en-US" dirty="0">
              <a:latin typeface="Segoe UI"/>
              <a:cs typeface="Segoe UI"/>
            </a:endParaRPr>
          </a:p>
          <a:p>
            <a:pPr marL="0" indent="0" fontAlgn="ctr">
              <a:buSzPct val="70000"/>
              <a:buNone/>
            </a:pPr>
            <a:endParaRPr lang="en-US" dirty="0"/>
          </a:p>
          <a:p>
            <a:pPr marL="0" indent="0" fontAlgn="ctr">
              <a:buSzPct val="70000"/>
              <a:buNone/>
            </a:pPr>
            <a:r>
              <a:rPr lang="bg-BG" dirty="0">
                <a:latin typeface="Segoe UI"/>
                <a:cs typeface="Segoe UI"/>
              </a:rPr>
              <a:t>Слънчевата активност може драстично да увеличи нивото на електромагнитна радиация, достигаща до станцията.</a:t>
            </a:r>
            <a:endParaRPr lang="en-US" dirty="0">
              <a:latin typeface="Segoe UI"/>
              <a:cs typeface="Segoe UI"/>
            </a:endParaRPr>
          </a:p>
          <a:p>
            <a:pPr marL="0" indent="0" fontAlgn="ctr">
              <a:buSzPct val="70000"/>
              <a:buNone/>
            </a:pPr>
            <a:endParaRPr lang="en-US" dirty="0"/>
          </a:p>
          <a:p>
            <a:pPr marL="0" indent="0" fontAlgn="ctr">
              <a:buSzPct val="70000"/>
              <a:buNone/>
            </a:pPr>
            <a:r>
              <a:rPr lang="bg-BG" dirty="0">
                <a:latin typeface="Segoe UI"/>
                <a:cs typeface="Segoe UI"/>
              </a:rPr>
              <a:t>Излизания в открития космос, като по време на космически разходки, могат да бъдат отложени или отменени, ако слънчевата активност създава твърде много електромагнитна радиация, която да попречи на астронавтите да излязат извън закрилата на станцията.</a:t>
            </a:r>
            <a:endParaRPr lang="en-US" dirty="0">
              <a:latin typeface="Segoe UI"/>
              <a:cs typeface="Segoe UI"/>
            </a:endParaRPr>
          </a:p>
        </p:txBody>
      </p:sp>
    </p:spTree>
    <p:extLst>
      <p:ext uri="{BB962C8B-B14F-4D97-AF65-F5344CB8AC3E}">
        <p14:creationId xmlns:p14="http://schemas.microsoft.com/office/powerpoint/2010/main" val="387806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69FA1B-BF87-EF4D-ABA0-AAB59B1B4E0B}"/>
              </a:ext>
            </a:extLst>
          </p:cNvPr>
          <p:cNvPicPr>
            <a:picLocks noChangeAspect="1"/>
          </p:cNvPicPr>
          <p:nvPr/>
        </p:nvPicPr>
        <p:blipFill>
          <a:blip r:embed="rId2"/>
          <a:stretch>
            <a:fillRect/>
          </a:stretch>
        </p:blipFill>
        <p:spPr>
          <a:xfrm>
            <a:off x="5845653" y="2932896"/>
            <a:ext cx="500694" cy="421369"/>
          </a:xfrm>
          <a:prstGeom prst="rect">
            <a:avLst/>
          </a:prstGeom>
        </p:spPr>
      </p:pic>
      <p:pic>
        <p:nvPicPr>
          <p:cNvPr id="5" name="Picture 4">
            <a:extLst>
              <a:ext uri="{FF2B5EF4-FFF2-40B4-BE49-F238E27FC236}">
                <a16:creationId xmlns:a16="http://schemas.microsoft.com/office/drawing/2014/main" id="{4B9B14F1-8FB5-4D41-AE2A-469008969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51" y="1594583"/>
            <a:ext cx="11601346" cy="2350402"/>
          </a:xfrm>
          <a:prstGeom prst="rect">
            <a:avLst/>
          </a:prstGeom>
        </p:spPr>
      </p:pic>
      <p:sp>
        <p:nvSpPr>
          <p:cNvPr id="2" name="Title 1">
            <a:extLst>
              <a:ext uri="{FF2B5EF4-FFF2-40B4-BE49-F238E27FC236}">
                <a16:creationId xmlns:a16="http://schemas.microsoft.com/office/drawing/2014/main" id="{6C547C12-F7A9-4F0B-9165-836AD4BD5815}"/>
              </a:ext>
            </a:extLst>
          </p:cNvPr>
          <p:cNvSpPr>
            <a:spLocks noGrp="1"/>
          </p:cNvSpPr>
          <p:nvPr>
            <p:ph type="title"/>
          </p:nvPr>
        </p:nvSpPr>
        <p:spPr>
          <a:xfrm>
            <a:off x="568569" y="365125"/>
            <a:ext cx="10515600" cy="876633"/>
          </a:xfrm>
        </p:spPr>
        <p:txBody>
          <a:bodyPr/>
          <a:lstStyle/>
          <a:p>
            <a:r>
              <a:rPr lang="bg-BG" b="0" dirty="0">
                <a:solidFill>
                  <a:srgbClr val="0070C0"/>
                </a:solidFill>
                <a:latin typeface="Segoe UI Semibold"/>
                <a:cs typeface="Segoe UI Semibold"/>
              </a:rPr>
              <a:t>Йонизираща срещи </a:t>
            </a:r>
            <a:r>
              <a:rPr lang="bg-BG" b="0" dirty="0" err="1">
                <a:solidFill>
                  <a:srgbClr val="0070C0"/>
                </a:solidFill>
                <a:latin typeface="Segoe UI Semibold"/>
                <a:cs typeface="Segoe UI Semibold"/>
              </a:rPr>
              <a:t>нейонизираща</a:t>
            </a:r>
            <a:r>
              <a:rPr lang="bg-BG" b="0" dirty="0">
                <a:solidFill>
                  <a:srgbClr val="0070C0"/>
                </a:solidFill>
                <a:latin typeface="Segoe UI Semibold"/>
                <a:cs typeface="Segoe UI Semibold"/>
              </a:rPr>
              <a:t> радиация </a:t>
            </a:r>
            <a:endParaRPr lang="en-US" b="0" dirty="0">
              <a:solidFill>
                <a:srgbClr val="0070C0"/>
              </a:solidFill>
              <a:latin typeface="Segoe UI Semibold"/>
              <a:cs typeface="Segoe UI Semibold"/>
            </a:endParaRPr>
          </a:p>
        </p:txBody>
      </p:sp>
      <p:sp>
        <p:nvSpPr>
          <p:cNvPr id="3" name="Content Placeholder 2">
            <a:extLst>
              <a:ext uri="{FF2B5EF4-FFF2-40B4-BE49-F238E27FC236}">
                <a16:creationId xmlns:a16="http://schemas.microsoft.com/office/drawing/2014/main" id="{BF66499D-F962-4583-A733-1688F585813E}"/>
              </a:ext>
            </a:extLst>
          </p:cNvPr>
          <p:cNvSpPr>
            <a:spLocks noGrp="1"/>
          </p:cNvSpPr>
          <p:nvPr>
            <p:ph idx="1"/>
          </p:nvPr>
        </p:nvSpPr>
        <p:spPr>
          <a:xfrm>
            <a:off x="6194668" y="4258007"/>
            <a:ext cx="5435601" cy="1926661"/>
          </a:xfrm>
        </p:spPr>
        <p:txBody>
          <a:bodyPr vert="horz" lIns="91440" tIns="45720" rIns="91440" bIns="45720" rtlCol="0" anchor="t">
            <a:normAutofit/>
          </a:bodyPr>
          <a:lstStyle/>
          <a:p>
            <a:pPr marL="0" indent="0" fontAlgn="ctr">
              <a:buSzPct val="70000"/>
              <a:buNone/>
            </a:pPr>
            <a:r>
              <a:rPr lang="bg-BG" sz="1600" dirty="0">
                <a:latin typeface="Segoe UI"/>
                <a:cs typeface="Segoe UI"/>
              </a:rPr>
              <a:t>За да се предпазим от опасна радиация, трябва да поставим нещо между нас и източника на радиация. Например ние се намазваме с крем за слънце, за да се предпазим от ултравиолетовата светлина от слънцето.</a:t>
            </a:r>
            <a:endParaRPr lang="en-US" sz="1600" dirty="0">
              <a:latin typeface="Segoe UI"/>
              <a:cs typeface="Segoe UI"/>
            </a:endParaRPr>
          </a:p>
          <a:p>
            <a:pPr marL="0" indent="0" fontAlgn="ctr">
              <a:buSzPct val="70000"/>
              <a:buNone/>
            </a:pPr>
            <a:r>
              <a:rPr lang="bg-BG" dirty="0">
                <a:latin typeface="Segoe UI"/>
                <a:cs typeface="Segoe UI"/>
              </a:rPr>
              <a:t>Можем да използваме някои йонизиращи радиации, за да правим снимки на зъби и кости (рентген) или за унищожението на ракови клетки (гама лъчи)</a:t>
            </a:r>
            <a:endParaRPr lang="en-US" sz="1600" dirty="0">
              <a:latin typeface="Segoe UI"/>
              <a:cs typeface="Segoe UI"/>
            </a:endParaRPr>
          </a:p>
        </p:txBody>
      </p:sp>
      <p:sp>
        <p:nvSpPr>
          <p:cNvPr id="11" name="Content Placeholder 2">
            <a:extLst>
              <a:ext uri="{FF2B5EF4-FFF2-40B4-BE49-F238E27FC236}">
                <a16:creationId xmlns:a16="http://schemas.microsoft.com/office/drawing/2014/main" id="{41D04F26-B61B-F74B-BFFA-257F2F91E633}"/>
              </a:ext>
            </a:extLst>
          </p:cNvPr>
          <p:cNvSpPr txBox="1">
            <a:spLocks/>
          </p:cNvSpPr>
          <p:nvPr/>
        </p:nvSpPr>
        <p:spPr>
          <a:xfrm>
            <a:off x="568569" y="4258007"/>
            <a:ext cx="5435600" cy="192666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buSzPct val="70000"/>
              <a:buFont typeface="Arial" panose="020B0604020202020204" pitchFamily="34" charset="0"/>
              <a:buNone/>
            </a:pPr>
            <a:r>
              <a:rPr lang="bg-BG" dirty="0">
                <a:latin typeface="Segoe UI"/>
                <a:cs typeface="Segoe UI"/>
              </a:rPr>
              <a:t>Светлина с висока енергия може да отдели електрони от атоми, променяйки тяхната структура, а това може да причини щети на живи същества. Светлина с висока енергия, която може да отдели електрони, се нарича йонизираща радиация.</a:t>
            </a:r>
            <a:endParaRPr lang="en-US" dirty="0">
              <a:latin typeface="Segoe UI"/>
              <a:cs typeface="Segoe UI"/>
            </a:endParaRPr>
          </a:p>
          <a:p>
            <a:pPr marL="0" indent="0" fontAlgn="ctr">
              <a:buSzPct val="70000"/>
              <a:buNone/>
            </a:pPr>
            <a:r>
              <a:rPr lang="bg-BG" dirty="0">
                <a:latin typeface="Segoe UI"/>
                <a:cs typeface="Segoe UI"/>
              </a:rPr>
              <a:t>Ултравиолетовата светлина няма достатъчно енергия да отделя електрони, но също причинява щети, най-често под формата на слънчево изгаряне.</a:t>
            </a:r>
            <a:endParaRPr lang="en-US" dirty="0">
              <a:latin typeface="Segoe UI"/>
              <a:cs typeface="Segoe UI"/>
            </a:endParaRPr>
          </a:p>
        </p:txBody>
      </p:sp>
      <p:sp>
        <p:nvSpPr>
          <p:cNvPr id="7" name="TextBox 6">
            <a:extLst>
              <a:ext uri="{FF2B5EF4-FFF2-40B4-BE49-F238E27FC236}">
                <a16:creationId xmlns:a16="http://schemas.microsoft.com/office/drawing/2014/main" id="{39D736E9-9188-4F95-8B1D-CED32A91585E}"/>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257392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4AAA7A8-3556-4459-8782-0BF47D3D99E1}"/>
              </a:ext>
            </a:extLst>
          </p:cNvPr>
          <p:cNvSpPr txBox="1">
            <a:spLocks/>
          </p:cNvSpPr>
          <p:nvPr/>
        </p:nvSpPr>
        <p:spPr>
          <a:xfrm>
            <a:off x="568569" y="1599776"/>
            <a:ext cx="5270371" cy="474387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SzPct val="70000"/>
              <a:buNone/>
            </a:pPr>
            <a:r>
              <a:rPr lang="bg-BG" altLang="en-US" sz="1600" dirty="0">
                <a:solidFill>
                  <a:schemeClr val="tx1">
                    <a:lumMod val="65000"/>
                    <a:lumOff val="35000"/>
                  </a:schemeClr>
                </a:solidFill>
                <a:latin typeface="Segoe UI"/>
                <a:cs typeface="Segoe UI"/>
              </a:rPr>
              <a:t>В този урок вие ще долавяте и измервате пет различни дължини на вълната от електромагнитния спектър, като отделяте повече внимание на ултравиолетовата светлина, поради вредното ѝ влияние върху очите и кожата на човека и влиянието ѝ върху астронавтите в космическата станция.</a:t>
            </a:r>
            <a:br>
              <a:rPr lang="en-US" altLang="en-US" sz="1600" dirty="0">
                <a:latin typeface="Segoe UI" panose="020B0502040204020203" pitchFamily="34" charset="0"/>
                <a:cs typeface="Segoe UI" panose="020B0502040204020203" pitchFamily="34" charset="0"/>
              </a:rPr>
            </a:b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0" indent="0" eaLnBrk="0" fontAlgn="base" hangingPunct="0">
              <a:lnSpc>
                <a:spcPct val="100000"/>
              </a:lnSpc>
              <a:spcBef>
                <a:spcPct val="0"/>
              </a:spcBef>
              <a:spcAft>
                <a:spcPct val="0"/>
              </a:spcAft>
              <a:buSzPct val="70000"/>
              <a:buNone/>
            </a:pPr>
            <a:r>
              <a:rPr lang="bg-BG" altLang="en-US" sz="1600" dirty="0">
                <a:solidFill>
                  <a:schemeClr val="tx1">
                    <a:lumMod val="65000"/>
                    <a:lumOff val="35000"/>
                  </a:schemeClr>
                </a:solidFill>
                <a:latin typeface="Segoe UI"/>
                <a:cs typeface="Segoe UI"/>
              </a:rPr>
              <a:t>Ултравиолетовата светлина най-често се разделя на три вида, спрямо дължината на вълната: </a:t>
            </a:r>
            <a:r>
              <a:rPr lang="en-US" altLang="en-US" sz="1600" dirty="0">
                <a:solidFill>
                  <a:schemeClr val="tx1">
                    <a:lumMod val="65000"/>
                    <a:lumOff val="35000"/>
                  </a:schemeClr>
                </a:solidFill>
                <a:latin typeface="Segoe UI"/>
                <a:cs typeface="Segoe UI"/>
              </a:rPr>
              <a:t>UV-A, UV-B, and UV-C</a:t>
            </a:r>
            <a:r>
              <a:rPr lang="bg-BG" altLang="en-US" sz="1600" dirty="0">
                <a:solidFill>
                  <a:schemeClr val="tx1">
                    <a:lumMod val="65000"/>
                    <a:lumOff val="35000"/>
                  </a:schemeClr>
                </a:solidFill>
                <a:latin typeface="Segoe UI"/>
                <a:cs typeface="Segoe UI"/>
              </a:rPr>
              <a:t>. </a:t>
            </a:r>
            <a:r>
              <a:rPr lang="en-US" altLang="en-US" sz="1600" dirty="0">
                <a:solidFill>
                  <a:schemeClr val="tx1">
                    <a:lumMod val="65000"/>
                    <a:lumOff val="35000"/>
                  </a:schemeClr>
                </a:solidFill>
                <a:latin typeface="Segoe UI"/>
                <a:cs typeface="Segoe UI"/>
              </a:rPr>
              <a:t>UV-A</a:t>
            </a:r>
            <a:r>
              <a:rPr lang="bg-BG" altLang="en-US" sz="1600" dirty="0">
                <a:solidFill>
                  <a:schemeClr val="tx1">
                    <a:lumMod val="65000"/>
                    <a:lumOff val="35000"/>
                  </a:schemeClr>
                </a:solidFill>
                <a:latin typeface="Segoe UI"/>
                <a:cs typeface="Segoe UI"/>
              </a:rPr>
              <a:t> има най-голямата дължина на вълната и най-ниската енергия.</a:t>
            </a:r>
            <a:endParaRPr lang="en-US" altLang="en-US" sz="1600" dirty="0">
              <a:solidFill>
                <a:schemeClr val="tx1">
                  <a:lumMod val="65000"/>
                  <a:lumOff val="35000"/>
                </a:schemeClr>
              </a:solidFill>
              <a:latin typeface="Segoe UI"/>
              <a:cs typeface="Segoe UI"/>
            </a:endParaRPr>
          </a:p>
          <a:p>
            <a:pPr marL="0" indent="0" eaLnBrk="0" fontAlgn="base" hangingPunct="0">
              <a:lnSpc>
                <a:spcPct val="100000"/>
              </a:lnSpc>
              <a:spcBef>
                <a:spcPct val="0"/>
              </a:spcBef>
              <a:spcAft>
                <a:spcPct val="0"/>
              </a:spcAft>
              <a:buSzPct val="70000"/>
              <a:buNone/>
            </a:pP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0" indent="0" eaLnBrk="0" fontAlgn="base" hangingPunct="0">
              <a:lnSpc>
                <a:spcPct val="100000"/>
              </a:lnSpc>
              <a:spcBef>
                <a:spcPct val="0"/>
              </a:spcBef>
              <a:spcAft>
                <a:spcPct val="0"/>
              </a:spcAft>
              <a:buSzPct val="70000"/>
              <a:buNone/>
            </a:pPr>
            <a:r>
              <a:rPr lang="en-US" altLang="en-US" sz="1600" dirty="0">
                <a:solidFill>
                  <a:schemeClr val="tx1">
                    <a:lumMod val="65000"/>
                    <a:lumOff val="35000"/>
                  </a:schemeClr>
                </a:solidFill>
                <a:latin typeface="Segoe UI"/>
                <a:cs typeface="Segoe UI"/>
              </a:rPr>
              <a:t>UV-B </a:t>
            </a:r>
            <a:r>
              <a:rPr lang="bg-BG" altLang="en-US" sz="1600" dirty="0">
                <a:solidFill>
                  <a:schemeClr val="tx1">
                    <a:lumMod val="65000"/>
                    <a:lumOff val="35000"/>
                  </a:schemeClr>
                </a:solidFill>
                <a:latin typeface="Segoe UI"/>
                <a:cs typeface="Segoe UI"/>
              </a:rPr>
              <a:t>помага на тялото ни да си набави важни вещества като Витамин Д. От друга стана, </a:t>
            </a:r>
            <a:r>
              <a:rPr lang="en-US" altLang="en-US" sz="1600" dirty="0">
                <a:solidFill>
                  <a:schemeClr val="tx1">
                    <a:lumMod val="65000"/>
                    <a:lumOff val="35000"/>
                  </a:schemeClr>
                </a:solidFill>
                <a:latin typeface="Segoe UI"/>
                <a:cs typeface="Segoe UI"/>
              </a:rPr>
              <a:t>UV-B </a:t>
            </a:r>
            <a:r>
              <a:rPr lang="bg-BG" altLang="en-US" sz="1600" dirty="0">
                <a:solidFill>
                  <a:schemeClr val="tx1">
                    <a:lumMod val="65000"/>
                    <a:lumOff val="35000"/>
                  </a:schemeClr>
                </a:solidFill>
                <a:latin typeface="Segoe UI"/>
                <a:cs typeface="Segoe UI"/>
              </a:rPr>
              <a:t>светлината води до слънчеви изгаряния, а</a:t>
            </a:r>
            <a:r>
              <a:rPr lang="en-US" altLang="en-US" sz="1600" dirty="0">
                <a:solidFill>
                  <a:schemeClr val="tx1">
                    <a:lumMod val="65000"/>
                    <a:lumOff val="35000"/>
                  </a:schemeClr>
                </a:solidFill>
                <a:latin typeface="Segoe UI"/>
                <a:cs typeface="Segoe UI"/>
              </a:rPr>
              <a:t> UV-C</a:t>
            </a:r>
            <a:r>
              <a:rPr lang="bg-BG" altLang="en-US" sz="1600" dirty="0">
                <a:solidFill>
                  <a:schemeClr val="tx1">
                    <a:lumMod val="65000"/>
                    <a:lumOff val="35000"/>
                  </a:schemeClr>
                </a:solidFill>
                <a:latin typeface="Segoe UI"/>
                <a:cs typeface="Segoe UI"/>
              </a:rPr>
              <a:t> води до рак, породен от увреждането на ДНК.</a:t>
            </a:r>
            <a:endParaRPr lang="en-US" altLang="en-US" sz="1600" dirty="0">
              <a:solidFill>
                <a:schemeClr val="tx1">
                  <a:lumMod val="65000"/>
                  <a:lumOff val="35000"/>
                </a:schemeClr>
              </a:solidFill>
              <a:latin typeface="Segoe UI"/>
              <a:cs typeface="Segoe UI"/>
            </a:endParaRPr>
          </a:p>
          <a:p>
            <a:pPr marL="0" indent="0" eaLnBrk="0" fontAlgn="base" hangingPunct="0">
              <a:lnSpc>
                <a:spcPct val="100000"/>
              </a:lnSpc>
              <a:spcBef>
                <a:spcPct val="0"/>
              </a:spcBef>
              <a:spcAft>
                <a:spcPct val="0"/>
              </a:spcAft>
              <a:buSzPct val="70000"/>
              <a:buNone/>
            </a:pP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0" indent="0" eaLnBrk="0" fontAlgn="base" hangingPunct="0">
              <a:lnSpc>
                <a:spcPct val="100000"/>
              </a:lnSpc>
              <a:spcBef>
                <a:spcPct val="0"/>
              </a:spcBef>
              <a:spcAft>
                <a:spcPct val="0"/>
              </a:spcAft>
              <a:buSzPct val="70000"/>
              <a:buNone/>
            </a:pPr>
            <a:r>
              <a:rPr lang="bg-BG" altLang="en-US" sz="1600" dirty="0">
                <a:solidFill>
                  <a:schemeClr val="tx1">
                    <a:lumMod val="65000"/>
                    <a:lumOff val="35000"/>
                  </a:schemeClr>
                </a:solidFill>
                <a:latin typeface="Segoe UI"/>
                <a:cs typeface="Segoe UI"/>
              </a:rPr>
              <a:t>Озоновият</a:t>
            </a:r>
            <a:r>
              <a:rPr lang="en-US" altLang="en-US" sz="1600" dirty="0">
                <a:solidFill>
                  <a:schemeClr val="tx1">
                    <a:lumMod val="65000"/>
                    <a:lumOff val="35000"/>
                  </a:schemeClr>
                </a:solidFill>
                <a:latin typeface="Segoe UI"/>
                <a:cs typeface="Segoe UI"/>
              </a:rPr>
              <a:t> (O</a:t>
            </a:r>
            <a:r>
              <a:rPr lang="en-US" altLang="en-US" sz="1600" baseline="-36000" dirty="0">
                <a:solidFill>
                  <a:schemeClr val="tx1">
                    <a:lumMod val="65000"/>
                    <a:lumOff val="35000"/>
                  </a:schemeClr>
                </a:solidFill>
                <a:latin typeface="Segoe UI"/>
                <a:cs typeface="Segoe UI"/>
              </a:rPr>
              <a:t>3</a:t>
            </a:r>
            <a:r>
              <a:rPr lang="en-US" altLang="en-US" sz="1600" dirty="0">
                <a:solidFill>
                  <a:schemeClr val="tx1">
                    <a:lumMod val="65000"/>
                    <a:lumOff val="35000"/>
                  </a:schemeClr>
                </a:solidFill>
                <a:latin typeface="Segoe UI"/>
                <a:cs typeface="Segoe UI"/>
              </a:rPr>
              <a:t>)</a:t>
            </a:r>
            <a:r>
              <a:rPr lang="bg-BG" altLang="en-US" sz="1600" dirty="0">
                <a:solidFill>
                  <a:schemeClr val="tx1">
                    <a:lumMod val="65000"/>
                    <a:lumOff val="35000"/>
                  </a:schemeClr>
                </a:solidFill>
                <a:latin typeface="Segoe UI"/>
                <a:cs typeface="Segoe UI"/>
              </a:rPr>
              <a:t> слой в стратосферата предпазва Земята от повечето </a:t>
            </a:r>
            <a:r>
              <a:rPr lang="en-US" altLang="en-US" sz="1600" dirty="0">
                <a:solidFill>
                  <a:schemeClr val="tx1">
                    <a:lumMod val="65000"/>
                    <a:lumOff val="35000"/>
                  </a:schemeClr>
                </a:solidFill>
                <a:latin typeface="Segoe UI"/>
                <a:cs typeface="Segoe UI"/>
              </a:rPr>
              <a:t>UV-B</a:t>
            </a:r>
            <a:r>
              <a:rPr lang="bg-BG" altLang="en-US" sz="1600" dirty="0">
                <a:solidFill>
                  <a:schemeClr val="tx1">
                    <a:lumMod val="65000"/>
                    <a:lumOff val="35000"/>
                  </a:schemeClr>
                </a:solidFill>
                <a:latin typeface="Segoe UI"/>
                <a:cs typeface="Segoe UI"/>
              </a:rPr>
              <a:t> и </a:t>
            </a:r>
            <a:r>
              <a:rPr lang="en-US" altLang="en-US" sz="1600" dirty="0">
                <a:solidFill>
                  <a:schemeClr val="tx1">
                    <a:lumMod val="65000"/>
                    <a:lumOff val="35000"/>
                  </a:schemeClr>
                </a:solidFill>
                <a:latin typeface="Segoe UI"/>
                <a:cs typeface="Segoe UI"/>
              </a:rPr>
              <a:t>UV-C</a:t>
            </a:r>
            <a:r>
              <a:rPr lang="bg-BG" altLang="en-US" sz="1600" dirty="0">
                <a:solidFill>
                  <a:schemeClr val="tx1">
                    <a:lumMod val="65000"/>
                    <a:lumOff val="35000"/>
                  </a:schemeClr>
                </a:solidFill>
                <a:latin typeface="Segoe UI"/>
                <a:cs typeface="Segoe UI"/>
              </a:rPr>
              <a:t>,</a:t>
            </a:r>
            <a:r>
              <a:rPr lang="en-US" altLang="en-US" sz="1600" dirty="0">
                <a:solidFill>
                  <a:schemeClr val="tx1">
                    <a:lumMod val="65000"/>
                    <a:lumOff val="35000"/>
                  </a:schemeClr>
                </a:solidFill>
                <a:latin typeface="Segoe UI"/>
                <a:cs typeface="Segoe UI"/>
              </a:rPr>
              <a:t> </a:t>
            </a:r>
            <a:r>
              <a:rPr lang="bg-BG" altLang="en-US" sz="1600" dirty="0">
                <a:solidFill>
                  <a:schemeClr val="tx1">
                    <a:lumMod val="65000"/>
                    <a:lumOff val="35000"/>
                  </a:schemeClr>
                </a:solidFill>
                <a:latin typeface="Segoe UI"/>
                <a:cs typeface="Segoe UI"/>
              </a:rPr>
              <a:t>произведени от Слънцето.</a:t>
            </a: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0" indent="0" eaLnBrk="0" fontAlgn="base" hangingPunct="0">
              <a:lnSpc>
                <a:spcPct val="100000"/>
              </a:lnSpc>
              <a:spcBef>
                <a:spcPct val="0"/>
              </a:spcBef>
              <a:spcAft>
                <a:spcPct val="0"/>
              </a:spcAft>
              <a:buSzPct val="70000"/>
              <a:buNone/>
            </a:pP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0" indent="0" eaLnBrk="0" fontAlgn="base" hangingPunct="0">
              <a:lnSpc>
                <a:spcPct val="100000"/>
              </a:lnSpc>
              <a:spcBef>
                <a:spcPct val="0"/>
              </a:spcBef>
              <a:spcAft>
                <a:spcPct val="0"/>
              </a:spcAft>
              <a:buSzPct val="70000"/>
              <a:buNone/>
            </a:pPr>
            <a:r>
              <a:rPr lang="bg-BG" altLang="en-US" sz="1600" dirty="0">
                <a:solidFill>
                  <a:schemeClr val="tx1">
                    <a:lumMod val="65000"/>
                    <a:lumOff val="35000"/>
                  </a:schemeClr>
                </a:solidFill>
                <a:latin typeface="Segoe UI"/>
                <a:cs typeface="Segoe UI"/>
              </a:rPr>
              <a:t>Международната космическа станция се намира много по-високо от озоновия слой, в йоносферата, където не е предпазена от ултравиолетовата радиация на Слънцето.</a:t>
            </a:r>
            <a:endParaRPr lang="en-US" altLang="en-US" sz="1600" dirty="0">
              <a:solidFill>
                <a:schemeClr val="tx1">
                  <a:lumMod val="65000"/>
                  <a:lumOff val="35000"/>
                </a:schemeClr>
              </a:solidFill>
              <a:latin typeface="Segoe UI"/>
              <a:cs typeface="Segoe UI"/>
            </a:endParaRPr>
          </a:p>
          <a:p>
            <a:pPr marL="0" indent="0" eaLnBrk="0" fontAlgn="base" hangingPunct="0">
              <a:lnSpc>
                <a:spcPct val="100000"/>
              </a:lnSpc>
              <a:spcBef>
                <a:spcPct val="0"/>
              </a:spcBef>
              <a:spcAft>
                <a:spcPct val="0"/>
              </a:spcAft>
              <a:buSzPct val="70000"/>
              <a:buNone/>
            </a:pPr>
            <a:endParaRPr lang="en-US" altLang="en-US"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42F45673-8F1C-40D7-97CB-77532503EA1F}"/>
              </a:ext>
            </a:extLst>
          </p:cNvPr>
          <p:cNvSpPr>
            <a:spLocks noGrp="1"/>
          </p:cNvSpPr>
          <p:nvPr>
            <p:ph type="title"/>
          </p:nvPr>
        </p:nvSpPr>
        <p:spPr>
          <a:xfrm>
            <a:off x="568569" y="730059"/>
            <a:ext cx="5527431" cy="876633"/>
          </a:xfrm>
        </p:spPr>
        <p:txBody>
          <a:bodyPr>
            <a:normAutofit fontScale="90000"/>
          </a:bodyPr>
          <a:lstStyle/>
          <a:p>
            <a:r>
              <a:rPr lang="bg-BG" b="0" dirty="0">
                <a:solidFill>
                  <a:srgbClr val="0070C0"/>
                </a:solidFill>
                <a:latin typeface="Segoe UI Semibold" panose="020B0702040204020203" pitchFamily="34" charset="0"/>
                <a:cs typeface="Segoe UI Semibold" panose="020B0702040204020203" pitchFamily="34" charset="0"/>
              </a:rPr>
              <a:t>Ултравиолетова светлина</a:t>
            </a:r>
            <a:r>
              <a:rPr lang="en-US" b="0" dirty="0">
                <a:solidFill>
                  <a:srgbClr val="0070C0"/>
                </a:solidFill>
                <a:latin typeface="Segoe UI Semibold" panose="020B0702040204020203" pitchFamily="34" charset="0"/>
                <a:cs typeface="Segoe UI Semibold" panose="020B0702040204020203" pitchFamily="34" charset="0"/>
              </a:rPr>
              <a:t> (UV)</a:t>
            </a:r>
          </a:p>
        </p:txBody>
      </p:sp>
      <p:pic>
        <p:nvPicPr>
          <p:cNvPr id="3" name="Picture 2">
            <a:extLst>
              <a:ext uri="{FF2B5EF4-FFF2-40B4-BE49-F238E27FC236}">
                <a16:creationId xmlns:a16="http://schemas.microsoft.com/office/drawing/2014/main" id="{E974613B-95F6-5840-80AF-B7E019FA6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349" y="0"/>
            <a:ext cx="3580451" cy="6858000"/>
          </a:xfrm>
          <a:prstGeom prst="rect">
            <a:avLst/>
          </a:prstGeom>
        </p:spPr>
      </p:pic>
      <p:sp>
        <p:nvSpPr>
          <p:cNvPr id="4" name="Rectangle 3">
            <a:extLst>
              <a:ext uri="{FF2B5EF4-FFF2-40B4-BE49-F238E27FC236}">
                <a16:creationId xmlns:a16="http://schemas.microsoft.com/office/drawing/2014/main" id="{343FCD78-5A71-2A43-B3F3-5781D62835AD}"/>
              </a:ext>
            </a:extLst>
          </p:cNvPr>
          <p:cNvSpPr/>
          <p:nvPr/>
        </p:nvSpPr>
        <p:spPr>
          <a:xfrm>
            <a:off x="7879827" y="1746744"/>
            <a:ext cx="603050" cy="369332"/>
          </a:xfrm>
          <a:prstGeom prst="rect">
            <a:avLst/>
          </a:prstGeom>
        </p:spPr>
        <p:txBody>
          <a:bodyPr wrap="none">
            <a:spAutoFit/>
          </a:bodyPr>
          <a:lstStyle/>
          <a:p>
            <a:r>
              <a:rPr lang="bg-BG" dirty="0"/>
              <a:t>ДНК</a:t>
            </a:r>
            <a:endParaRPr lang="en-US" dirty="0"/>
          </a:p>
        </p:txBody>
      </p:sp>
      <p:sp>
        <p:nvSpPr>
          <p:cNvPr id="9" name="Rectangle 8">
            <a:extLst>
              <a:ext uri="{FF2B5EF4-FFF2-40B4-BE49-F238E27FC236}">
                <a16:creationId xmlns:a16="http://schemas.microsoft.com/office/drawing/2014/main" id="{E91602C8-792D-BD4C-9423-7916A60A7E4A}"/>
              </a:ext>
            </a:extLst>
          </p:cNvPr>
          <p:cNvSpPr/>
          <p:nvPr/>
        </p:nvSpPr>
        <p:spPr>
          <a:xfrm>
            <a:off x="10815287" y="2908547"/>
            <a:ext cx="1136850" cy="369332"/>
          </a:xfrm>
          <a:prstGeom prst="rect">
            <a:avLst/>
          </a:prstGeom>
        </p:spPr>
        <p:txBody>
          <a:bodyPr wrap="none">
            <a:spAutoFit/>
          </a:bodyPr>
          <a:lstStyle/>
          <a:p>
            <a:r>
              <a:rPr lang="bg-BG" dirty="0"/>
              <a:t>Радиация</a:t>
            </a:r>
            <a:endParaRPr lang="en-US" dirty="0"/>
          </a:p>
        </p:txBody>
      </p:sp>
      <p:sp>
        <p:nvSpPr>
          <p:cNvPr id="10" name="TextBox 9">
            <a:extLst>
              <a:ext uri="{FF2B5EF4-FFF2-40B4-BE49-F238E27FC236}">
                <a16:creationId xmlns:a16="http://schemas.microsoft.com/office/drawing/2014/main" id="{FF0A9A5C-F502-4B49-8566-DAE13D06BF02}"/>
              </a:ext>
            </a:extLst>
          </p:cNvPr>
          <p:cNvSpPr txBox="1"/>
          <p:nvPr/>
        </p:nvSpPr>
        <p:spPr>
          <a:xfrm>
            <a:off x="595603" y="645947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Microsoft ©</a:t>
            </a:r>
          </a:p>
        </p:txBody>
      </p:sp>
    </p:spTree>
    <p:extLst>
      <p:ext uri="{BB962C8B-B14F-4D97-AF65-F5344CB8AC3E}">
        <p14:creationId xmlns:p14="http://schemas.microsoft.com/office/powerpoint/2010/main" val="177991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6A99-EA17-428C-A58F-08B8BA1987EB}"/>
              </a:ext>
            </a:extLst>
          </p:cNvPr>
          <p:cNvSpPr>
            <a:spLocks noGrp="1"/>
          </p:cNvSpPr>
          <p:nvPr>
            <p:ph type="title"/>
          </p:nvPr>
        </p:nvSpPr>
        <p:spPr>
          <a:xfrm>
            <a:off x="568569" y="1227517"/>
            <a:ext cx="4965940" cy="1095526"/>
          </a:xfrm>
        </p:spPr>
        <p:txBody>
          <a:bodyPr>
            <a:normAutofit fontScale="90000"/>
          </a:bodyPr>
          <a:lstStyle/>
          <a:p>
            <a:r>
              <a:rPr lang="bg-BG" b="0" dirty="0">
                <a:solidFill>
                  <a:srgbClr val="0070C0"/>
                </a:solidFill>
                <a:latin typeface="Segoe UI Semibold"/>
                <a:cs typeface="Segoe UI Semibold"/>
              </a:rPr>
              <a:t>Ултравиолетова радиация на Международната космическа станция </a:t>
            </a:r>
            <a:endParaRPr lang="en-US" b="0" dirty="0" err="1">
              <a:solidFill>
                <a:srgbClr val="0070C0"/>
              </a:solidFill>
              <a:latin typeface="Segoe UI Semibold"/>
              <a:cs typeface="Segoe UI Semibold"/>
            </a:endParaRPr>
          </a:p>
        </p:txBody>
      </p:sp>
      <p:sp>
        <p:nvSpPr>
          <p:cNvPr id="3" name="Content Placeholder 2">
            <a:extLst>
              <a:ext uri="{FF2B5EF4-FFF2-40B4-BE49-F238E27FC236}">
                <a16:creationId xmlns:a16="http://schemas.microsoft.com/office/drawing/2014/main" id="{8D2CA040-6B0F-4323-BFBE-542DAD97FFC7}"/>
              </a:ext>
            </a:extLst>
          </p:cNvPr>
          <p:cNvSpPr>
            <a:spLocks noGrp="1"/>
          </p:cNvSpPr>
          <p:nvPr>
            <p:ph idx="1"/>
          </p:nvPr>
        </p:nvSpPr>
        <p:spPr>
          <a:xfrm>
            <a:off x="568569" y="2500827"/>
            <a:ext cx="4767705" cy="3640666"/>
          </a:xfrm>
        </p:spPr>
        <p:txBody>
          <a:bodyPr vert="horz" lIns="91440" tIns="45720" rIns="91440" bIns="45720" rtlCol="0" anchor="t">
            <a:normAutofit lnSpcReduction="10000"/>
          </a:bodyPr>
          <a:lstStyle/>
          <a:p>
            <a:pPr marL="0" indent="0">
              <a:buNone/>
            </a:pPr>
            <a:r>
              <a:rPr lang="bg-BG" dirty="0">
                <a:latin typeface="Segoe UI"/>
                <a:cs typeface="Segoe UI"/>
              </a:rPr>
              <a:t>Астронавтите на Международната космическа станция са подложени на по-високи нива на вредна радиация, защото се намират над атмосферата.</a:t>
            </a:r>
            <a:endParaRPr lang="en-US" dirty="0">
              <a:latin typeface="Segoe UI"/>
              <a:cs typeface="Segoe UI"/>
            </a:endParaRPr>
          </a:p>
          <a:p>
            <a:pPr marL="0" indent="0">
              <a:buNone/>
            </a:pPr>
            <a:r>
              <a:rPr lang="bg-BG" dirty="0"/>
              <a:t>Когато проектират космическата станция и скафандрите, инженерите трябва да включат някакъв вид защита от светлина с висока енергия.</a:t>
            </a:r>
            <a:endParaRPr lang="en-US" dirty="0"/>
          </a:p>
          <a:p>
            <a:pPr marL="0" indent="0">
              <a:buNone/>
            </a:pPr>
            <a:r>
              <a:rPr lang="bg-BG" dirty="0"/>
              <a:t>Първият слой защита, носен по време на излизания в открития космос, са белите скафандри. Белите материали отразяват повечето светлинна енергия.</a:t>
            </a:r>
          </a:p>
          <a:p>
            <a:pPr marL="0" indent="0">
              <a:buNone/>
            </a:pPr>
            <a:r>
              <a:rPr lang="bg-BG" dirty="0"/>
              <a:t>Отразяващото метално покритие на маската също е проектирано да предпазва очите на астронавтите от ултравиолетова светлина.</a:t>
            </a:r>
            <a:endParaRPr lang="en-US" dirty="0"/>
          </a:p>
        </p:txBody>
      </p:sp>
      <p:pic>
        <p:nvPicPr>
          <p:cNvPr id="6" name="Picture 5">
            <a:extLst>
              <a:ext uri="{FF2B5EF4-FFF2-40B4-BE49-F238E27FC236}">
                <a16:creationId xmlns:a16="http://schemas.microsoft.com/office/drawing/2014/main" id="{3507C022-3537-3242-B31E-5F9F97B1AC17}"/>
              </a:ext>
            </a:extLst>
          </p:cNvPr>
          <p:cNvPicPr>
            <a:picLocks noChangeAspect="1"/>
          </p:cNvPicPr>
          <p:nvPr/>
        </p:nvPicPr>
        <p:blipFill rotWithShape="1">
          <a:blip r:embed="rId2">
            <a:extLst>
              <a:ext uri="{28A0092B-C50C-407E-A947-70E740481C1C}">
                <a14:useLocalDpi xmlns:a14="http://schemas.microsoft.com/office/drawing/2010/main" val="0"/>
              </a:ext>
            </a:extLst>
          </a:blip>
          <a:srcRect l="6286" r="6232"/>
          <a:stretch/>
        </p:blipFill>
        <p:spPr>
          <a:xfrm rot="16200000">
            <a:off x="5823248" y="489246"/>
            <a:ext cx="6858003" cy="5879505"/>
          </a:xfrm>
          <a:prstGeom prst="rect">
            <a:avLst/>
          </a:prstGeom>
        </p:spPr>
      </p:pic>
      <p:sp>
        <p:nvSpPr>
          <p:cNvPr id="5" name="TextBox 4">
            <a:extLst>
              <a:ext uri="{FF2B5EF4-FFF2-40B4-BE49-F238E27FC236}">
                <a16:creationId xmlns:a16="http://schemas.microsoft.com/office/drawing/2014/main" id="{156BD745-852D-42C2-8EF2-95BA0D5C1981}"/>
              </a:ext>
            </a:extLst>
          </p:cNvPr>
          <p:cNvSpPr txBox="1"/>
          <p:nvPr/>
        </p:nvSpPr>
        <p:spPr>
          <a:xfrm>
            <a:off x="568569" y="6451957"/>
            <a:ext cx="1418253" cy="215444"/>
          </a:xfrm>
          <a:prstGeom prst="rect">
            <a:avLst/>
          </a:prstGeom>
          <a:noFill/>
        </p:spPr>
        <p:txBody>
          <a:bodyPr wrap="square" rtlCol="0">
            <a:spAutoFit/>
          </a:bodyPr>
          <a:lstStyle/>
          <a:p>
            <a:r>
              <a:rPr lang="en-US" sz="800" dirty="0">
                <a:solidFill>
                  <a:schemeClr val="bg1">
                    <a:lumMod val="85000"/>
                  </a:schemeClr>
                </a:solidFill>
                <a:latin typeface="Segoe UI" panose="020B0502040204020203" pitchFamily="34" charset="0"/>
                <a:cs typeface="Segoe UI" panose="020B0502040204020203" pitchFamily="34" charset="0"/>
              </a:rPr>
              <a:t>Image credit: NASA</a:t>
            </a:r>
          </a:p>
        </p:txBody>
      </p:sp>
    </p:spTree>
    <p:extLst>
      <p:ext uri="{BB962C8B-B14F-4D97-AF65-F5344CB8AC3E}">
        <p14:creationId xmlns:p14="http://schemas.microsoft.com/office/powerpoint/2010/main" val="2288186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71386320DD884BBF8908AC6BE1D485" ma:contentTypeVersion="11" ma:contentTypeDescription="Create a new document." ma:contentTypeScope="" ma:versionID="a4baef8ca9dae88f1268cb538d44e869">
  <xsd:schema xmlns:xsd="http://www.w3.org/2001/XMLSchema" xmlns:xs="http://www.w3.org/2001/XMLSchema" xmlns:p="http://schemas.microsoft.com/office/2006/metadata/properties" xmlns:ns2="78de2ae7-61e6-4305-992e-922312af9035" xmlns:ns3="3d45463e-2fbc-4ad9-a7f0-6caa2db9366a" targetNamespace="http://schemas.microsoft.com/office/2006/metadata/properties" ma:root="true" ma:fieldsID="fa7f0ed2f615ad8774e4152756a67565" ns2:_="" ns3:_="">
    <xsd:import namespace="78de2ae7-61e6-4305-992e-922312af9035"/>
    <xsd:import namespace="3d45463e-2fbc-4ad9-a7f0-6caa2db936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e2ae7-61e6-4305-992e-922312af9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5463e-2fbc-4ad9-a7f0-6caa2db936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1E09D-9C9E-4C5F-92D8-557E84E145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084F27-98D0-4B31-BC1E-0085709C9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e2ae7-61e6-4305-992e-922312af9035"/>
    <ds:schemaRef ds:uri="3d45463e-2fbc-4ad9-a7f0-6caa2db936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F7754D-DBF0-4815-9336-488525FFC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1516</TotalTime>
  <Words>1147</Words>
  <PresentationFormat>Widescreen</PresentationFormat>
  <Paragraphs>98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Segoe UI</vt:lpstr>
      <vt:lpstr>Segoe UI Semibold</vt:lpstr>
      <vt:lpstr>Office Theme</vt:lpstr>
      <vt:lpstr>Въведение в електромагнитната радиация</vt:lpstr>
      <vt:lpstr>Какво е електромагнитната радиация?</vt:lpstr>
      <vt:lpstr>PowerPoint Presentation</vt:lpstr>
      <vt:lpstr>PowerPoint Presentation</vt:lpstr>
      <vt:lpstr>PowerPoint Presentation</vt:lpstr>
      <vt:lpstr>Електромагнитната радиация в Международната космическа станция</vt:lpstr>
      <vt:lpstr>Йонизираща срещи нейонизираща радиация </vt:lpstr>
      <vt:lpstr>Ултравиолетова светлина (UV)</vt:lpstr>
      <vt:lpstr>Ултравиолетова радиация на Международната космическа станция </vt:lpstr>
      <vt:lpstr>Препратки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2019-03-18T18:53:46Z</dcterms:created>
  <dcterms:modified xsi:type="dcterms:W3CDTF">2021-06-07T19:44:33Z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0x0101001D71386320DD884BBF8908AC6BE1D485</vt:lpwstr>
  </property>
  <property fmtid="{D5CDD505-2E9C-101B-9397-08002B2CF9AE}" pid="3" name="AuthorIds_UIVersion_36864">
    <vt:lpwstr>31</vt:lpwstr>
  </property>
  <property fmtid="{D5CDD505-2E9C-101B-9397-08002B2CF9AE}" pid="4" name="AuthorIds_UIVersion_39424">
    <vt:lpwstr>26</vt:lpwstr>
  </property>
</Properties>
</file>