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776" r:id="rId3"/>
    <p:sldId id="859" r:id="rId4"/>
    <p:sldId id="795" r:id="rId5"/>
    <p:sldId id="867" r:id="rId6"/>
    <p:sldId id="860" r:id="rId7"/>
    <p:sldId id="265" r:id="rId8"/>
    <p:sldId id="849" r:id="rId9"/>
    <p:sldId id="802" r:id="rId10"/>
    <p:sldId id="803" r:id="rId11"/>
    <p:sldId id="834" r:id="rId12"/>
    <p:sldId id="861" r:id="rId13"/>
    <p:sldId id="853" r:id="rId14"/>
    <p:sldId id="497" r:id="rId15"/>
    <p:sldId id="789" r:id="rId16"/>
    <p:sldId id="851" r:id="rId17"/>
    <p:sldId id="855" r:id="rId18"/>
    <p:sldId id="858" r:id="rId19"/>
    <p:sldId id="862" r:id="rId20"/>
    <p:sldId id="827" r:id="rId21"/>
    <p:sldId id="843" r:id="rId22"/>
    <p:sldId id="813" r:id="rId23"/>
    <p:sldId id="837" r:id="rId24"/>
    <p:sldId id="863" r:id="rId25"/>
    <p:sldId id="866" r:id="rId26"/>
    <p:sldId id="857" r:id="rId27"/>
    <p:sldId id="758" r:id="rId28"/>
    <p:sldId id="7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1C07C-78B5-4680-B4BC-058769CB653C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52829-99BF-40A8-84FB-6F60A323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3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29225" y="6586539"/>
            <a:ext cx="4002088" cy="346075"/>
          </a:xfrm>
          <a:prstGeom prst="rect">
            <a:avLst/>
          </a:prstGeom>
          <a:ln/>
        </p:spPr>
        <p:txBody>
          <a:bodyPr/>
          <a:lstStyle/>
          <a:p>
            <a:fld id="{B8846858-A10C-461F-A25E-ABB05ACAE6C8}" type="slidenum">
              <a:rPr lang="en-US"/>
              <a:pPr/>
              <a:t>25</a:t>
            </a:fld>
            <a:endParaRPr lang="en-US"/>
          </a:p>
        </p:txBody>
      </p:sp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8596" name="Slide Number Placeholder 3"/>
          <p:cNvSpPr txBox="1">
            <a:spLocks noGrp="1"/>
          </p:cNvSpPr>
          <p:nvPr/>
        </p:nvSpPr>
        <p:spPr bwMode="auto">
          <a:xfrm>
            <a:off x="5230812" y="6586539"/>
            <a:ext cx="4000501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09" tIns="46154" rIns="92309" bIns="46154" anchor="b"/>
          <a:lstStyle/>
          <a:p>
            <a:pPr algn="r" defTabSz="922338"/>
            <a:fld id="{F87E0211-5801-460D-B733-10E47CA1FCE2}" type="slidenum">
              <a:rPr lang="en-US" sz="1200"/>
              <a:pPr algn="r" defTabSz="922338"/>
              <a:t>25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39183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3851F-070D-494F-BB90-AB18D253EB08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DE91E-164B-1840-A90C-F47B9B9AB5EF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6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C8EE-20F7-6549-8BCC-41076D9AB67E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5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96CF-FFCE-B740-BD21-D87A8E12BDBC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4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8CE0-0D85-A34B-9496-4B896381279B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5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8C1A-44AC-F347-B2CB-B409BFB6D7FB}" type="datetime1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04FA-2991-334E-9BDC-75B048649529}" type="datetime1">
              <a:rPr lang="en-US" smtClean="0"/>
              <a:t>10/13/20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9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B6FC-1A7B-DA4F-85E6-60EA76ADB9EC}" type="datetime1">
              <a:rPr lang="en-US" smtClean="0"/>
              <a:t>10/13/20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6F4F-2678-9347-B0B6-A03303FC1E0B}" type="datetime1">
              <a:rPr lang="en-US" smtClean="0"/>
              <a:t>10/13/20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F7F8-FC79-EB4B-9BD4-C010CC3E846D}" type="datetime1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1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865E-C753-0D48-BB28-546219714148}" type="datetime1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4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B96EC-21FB-264C-BECF-C050F751B04E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8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tiff"/><Relationship Id="rId5" Type="http://schemas.openxmlformats.org/officeDocument/2006/relationships/image" Target="../media/image81.tiff"/><Relationship Id="rId4" Type="http://schemas.openxmlformats.org/officeDocument/2006/relationships/image" Target="../media/image8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jpe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tiff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tiff"/><Relationship Id="rId3" Type="http://schemas.openxmlformats.org/officeDocument/2006/relationships/image" Target="../media/image27.png"/><Relationship Id="rId21" Type="http://schemas.openxmlformats.org/officeDocument/2006/relationships/image" Target="../media/image45.tiff"/><Relationship Id="rId7" Type="http://schemas.openxmlformats.org/officeDocument/2006/relationships/image" Target="../media/image31.tiff"/><Relationship Id="rId12" Type="http://schemas.openxmlformats.org/officeDocument/2006/relationships/image" Target="../media/image36.png"/><Relationship Id="rId17" Type="http://schemas.openxmlformats.org/officeDocument/2006/relationships/image" Target="../media/image41.tiff"/><Relationship Id="rId2" Type="http://schemas.openxmlformats.org/officeDocument/2006/relationships/image" Target="../media/image26.tiff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11" Type="http://schemas.openxmlformats.org/officeDocument/2006/relationships/image" Target="../media/image35.tiff"/><Relationship Id="rId5" Type="http://schemas.openxmlformats.org/officeDocument/2006/relationships/image" Target="../media/image29.tiff"/><Relationship Id="rId15" Type="http://schemas.openxmlformats.org/officeDocument/2006/relationships/image" Target="../media/image39.tiff"/><Relationship Id="rId10" Type="http://schemas.openxmlformats.org/officeDocument/2006/relationships/image" Target="../media/image34.tiff"/><Relationship Id="rId19" Type="http://schemas.openxmlformats.org/officeDocument/2006/relationships/image" Target="../media/image43.tiff"/><Relationship Id="rId4" Type="http://schemas.openxmlformats.org/officeDocument/2006/relationships/image" Target="../media/image28.png"/><Relationship Id="rId9" Type="http://schemas.openxmlformats.org/officeDocument/2006/relationships/image" Target="../media/image33.tiff"/><Relationship Id="rId14" Type="http://schemas.openxmlformats.org/officeDocument/2006/relationships/image" Target="../media/image3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tiff"/><Relationship Id="rId5" Type="http://schemas.openxmlformats.org/officeDocument/2006/relationships/image" Target="../media/image11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4514" y="447447"/>
            <a:ext cx="9383485" cy="2850923"/>
          </a:xfrm>
        </p:spPr>
        <p:txBody>
          <a:bodyPr>
            <a:normAutofit/>
          </a:bodyPr>
          <a:lstStyle/>
          <a:p>
            <a:r>
              <a:rPr lang="en-US" sz="4000" b="1" dirty="0"/>
              <a:t>Applied Artificial Intelligence</a:t>
            </a:r>
            <a:br>
              <a:rPr lang="en-US" sz="3600" dirty="0"/>
            </a:br>
            <a:br>
              <a:rPr lang="en-US" sz="3600" dirty="0"/>
            </a:br>
            <a:r>
              <a:rPr lang="en-US" sz="3600" b="1" dirty="0">
                <a:solidFill>
                  <a:srgbClr val="C00000"/>
                </a:solidFill>
              </a:rPr>
              <a:t>Lecture 3</a:t>
            </a:r>
            <a:br>
              <a:rPr lang="en-US" sz="3600" dirty="0"/>
            </a:br>
            <a:r>
              <a:rPr lang="en-US" sz="3600" b="1" dirty="0"/>
              <a:t>Introduction to Applied </a:t>
            </a:r>
            <a:r>
              <a:rPr lang="en-US" sz="3600" b="1" dirty="0">
                <a:solidFill>
                  <a:srgbClr val="002060"/>
                </a:solidFill>
              </a:rPr>
              <a:t>Artificial Intelligence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Arthur Kordon</a:t>
            </a:r>
          </a:p>
          <a:p>
            <a:r>
              <a:rPr lang="en-US" dirty="0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889504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25DCCA-8831-144D-BC6A-8561D4EB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27" y="903643"/>
            <a:ext cx="6582767" cy="5572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Effective business operation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F542E6-45C3-BD49-A589-68A8230F3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440" y="564401"/>
            <a:ext cx="2817707" cy="173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7AD452-76A4-3E49-9138-59A2F18AF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650" y="2855333"/>
            <a:ext cx="4143137" cy="1878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91C56-6123-4640-B2E9-1E6095944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858" y="5120640"/>
            <a:ext cx="1737360" cy="173736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03BEEE-7AE8-334E-85AF-B82930DC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629924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452C8D-1BF2-554F-90E8-B526AF725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0" y="763676"/>
            <a:ext cx="6939054" cy="5600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Business growth opportunities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1280B3-D5B0-FC45-BEF5-B1293192E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74" y="5174428"/>
            <a:ext cx="2210067" cy="1547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8EEA77-3863-8D42-BFEC-34C900CF7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373" y="365126"/>
            <a:ext cx="1752600" cy="1625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0911E6-4F0D-844C-BA30-CEFD2F538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74" y="2805467"/>
            <a:ext cx="2222500" cy="177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D99440-E900-0546-B773-D5A40DF9C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617667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0EE6D-306F-5C43-A537-E178D625E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92" y="564401"/>
            <a:ext cx="5023616" cy="5846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3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332" y="3287670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622920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Applied AI in everyday life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908" y="354543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5CCC702-EF45-DB49-8652-01747099D688}"/>
              </a:ext>
            </a:extLst>
          </p:cNvPr>
          <p:cNvSpPr txBox="1">
            <a:spLocks/>
          </p:cNvSpPr>
          <p:nvPr/>
        </p:nvSpPr>
        <p:spPr>
          <a:xfrm>
            <a:off x="135286" y="6119920"/>
            <a:ext cx="6892227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1400" dirty="0"/>
              <a:t>I. </a:t>
            </a:r>
            <a:r>
              <a:rPr lang="en-US" sz="1400" dirty="0" err="1"/>
              <a:t>Mierswa</a:t>
            </a:r>
            <a:r>
              <a:rPr lang="en-US" sz="1400" b="1" dirty="0"/>
              <a:t>, What Artificial Intelligence and Machine Learning Can Do—And What It Can’t </a:t>
            </a:r>
            <a:endParaRPr lang="en-US" sz="1400" dirty="0"/>
          </a:p>
          <a:p>
            <a:pPr marL="0" indent="0" fontAlgn="base">
              <a:buNone/>
            </a:pPr>
            <a:endParaRPr lang="en-US" sz="1400" dirty="0"/>
          </a:p>
          <a:p>
            <a:pPr marL="0" indent="0" fontAlgn="base">
              <a:buNone/>
            </a:pPr>
            <a:endParaRPr lang="en-US" sz="1400" dirty="0"/>
          </a:p>
          <a:p>
            <a:pPr marL="0" indent="0" fontAlgn="base">
              <a:buNone/>
            </a:pPr>
            <a:br>
              <a:rPr lang="en-US" sz="2000" dirty="0"/>
            </a:br>
            <a:endParaRPr lang="en-US" sz="2000" dirty="0"/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AFAF3A-7109-7D41-9502-E1E3C7D5D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494" y="1092298"/>
            <a:ext cx="76073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11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935164" y="204790"/>
            <a:ext cx="8205787" cy="404811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ea typeface="ＭＳ Ｐゴシック" pitchFamily="34" charset="-128"/>
              </a:rPr>
              <a:t>Business advantages of applied AI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5B2D8-D77D-4E8C-95DB-7CD2E53E820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 descr="AI_adapters_profit">
            <a:extLst>
              <a:ext uri="{FF2B5EF4-FFF2-40B4-BE49-F238E27FC236}">
                <a16:creationId xmlns:a16="http://schemas.microsoft.com/office/drawing/2014/main" id="{9BF70DA8-83C7-D14A-8873-2C7F7511A86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819" y="737870"/>
            <a:ext cx="6247000" cy="478748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25">
            <a:extLst>
              <a:ext uri="{FF2B5EF4-FFF2-40B4-BE49-F238E27FC236}">
                <a16:creationId xmlns:a16="http://schemas.microsoft.com/office/drawing/2014/main" id="{FF0D5176-0763-9249-8E6A-092DD029C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024" y="5525355"/>
            <a:ext cx="7286738" cy="830995"/>
          </a:xfrm>
          <a:prstGeom prst="rect">
            <a:avLst/>
          </a:prstGeom>
          <a:solidFill>
            <a:srgbClr val="FAFE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39" tIns="45719" rIns="91439" bIns="45719">
            <a:spAutoFit/>
          </a:bodyPr>
          <a:lstStyle/>
          <a:p>
            <a:pPr marL="342882" indent="-342882">
              <a:spcBef>
                <a:spcPct val="20000"/>
              </a:spcBef>
            </a:pPr>
            <a:r>
              <a:rPr lang="en-US" sz="2400" b="1" dirty="0"/>
              <a:t>Businesses using AI have a 3 – 15% higher profit margin</a:t>
            </a:r>
          </a:p>
          <a:p>
            <a:pPr marL="342882" indent="-342882">
              <a:spcBef>
                <a:spcPct val="20000"/>
              </a:spcBef>
            </a:pPr>
            <a:r>
              <a:rPr lang="en-US" sz="2000" dirty="0"/>
              <a:t>McKinsey Global Institute, AI: The next Digital Frontier, 2017</a:t>
            </a:r>
          </a:p>
        </p:txBody>
      </p:sp>
    </p:spTree>
    <p:extLst>
      <p:ext uri="{BB962C8B-B14F-4D97-AF65-F5344CB8AC3E}">
        <p14:creationId xmlns:p14="http://schemas.microsoft.com/office/powerpoint/2010/main" val="676133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935164" y="204790"/>
            <a:ext cx="8205787" cy="404811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ea typeface="ＭＳ Ｐゴシック" pitchFamily="34" charset="-128"/>
              </a:rPr>
              <a:t>Profit advantages of applied AI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5B2D8-D77D-4E8C-95DB-7CD2E53E820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C78146-56F4-A44C-A022-8B2E6AE1B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568450"/>
            <a:ext cx="8343900" cy="478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AB9FB-8E7B-DF4F-9BBB-CA3FBEBA1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847725"/>
            <a:ext cx="10896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89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Key benefits from applied AI in an enterprise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908" y="354543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5FEC1-B206-454B-BE58-318464DB6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44" y="1000106"/>
            <a:ext cx="10896600" cy="355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4696DE-B613-7048-A9BD-D4CBD9999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93" y="944175"/>
            <a:ext cx="10854466" cy="50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96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4040" y="155415"/>
            <a:ext cx="7772400" cy="42777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Why a business is interested in applied AI?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F85A5-F542-3C41-9D42-9BFCF840B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BCCB84-1EF5-284F-8004-28EFA3499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59" y="5907786"/>
            <a:ext cx="6867114" cy="448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110650-1B84-BE47-B02F-D4384A89E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342" y="583184"/>
            <a:ext cx="6437258" cy="52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13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42777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Where in a company applied AI has been used?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F85A5-F542-3C41-9D42-9BFCF840B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C3A370-B2B0-9E46-A883-69A0EBAA2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604" y="622005"/>
            <a:ext cx="8535596" cy="579201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A2A93C-5542-E74F-8774-9BD0692090BF}"/>
              </a:ext>
            </a:extLst>
          </p:cNvPr>
          <p:cNvSpPr txBox="1">
            <a:spLocks/>
          </p:cNvSpPr>
          <p:nvPr/>
        </p:nvSpPr>
        <p:spPr>
          <a:xfrm>
            <a:off x="396568" y="6257494"/>
            <a:ext cx="5245488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1400" b="1" dirty="0"/>
              <a:t>O’Reilly, AI adoption in the enterprise 2020</a:t>
            </a:r>
            <a:br>
              <a:rPr lang="en-US" sz="2000" dirty="0"/>
            </a:br>
            <a:endParaRPr lang="en-US" sz="2000" dirty="0"/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67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0EE6D-306F-5C43-A537-E178D625E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92" y="564401"/>
            <a:ext cx="5023616" cy="5846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3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090" y="4104832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219036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D5F6E46-2BBD-1D41-B99A-9F64E6120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822" y="21768"/>
            <a:ext cx="7175384" cy="6334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3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781" y="706793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3B0467-170D-5043-86A1-A43DC735B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94" y="3272761"/>
            <a:ext cx="4204746" cy="203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72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1273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Estimated incremental values from applied AI in different sectors of US economy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908" y="354543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0CD2F-8BA0-4C40-8302-870E40F8C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625" y="549822"/>
            <a:ext cx="6180403" cy="592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93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1273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Estimated impact from applied AI in different sectors of US economy in 2030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908" y="354543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9BEF1-D1BC-A943-94E4-CE715806E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875" y="763676"/>
            <a:ext cx="5772250" cy="56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04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382" y="144743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Applied AI in the Factory of the Future (Industry 4.0)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735726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D8F89F-DDAA-2F46-964C-C484B3750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32" y="543293"/>
            <a:ext cx="9834230" cy="590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79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2734"/>
            <a:ext cx="7772400" cy="42777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Example of using applied AI in marketing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F85A5-F542-3C41-9D42-9BFCF840B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96E6A-E03D-1A41-BCC3-E95DDCB54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60" y="474757"/>
            <a:ext cx="11839218" cy="601210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11B3FA-1239-4B4A-89E6-CAB715786204}"/>
              </a:ext>
            </a:extLst>
          </p:cNvPr>
          <p:cNvSpPr txBox="1">
            <a:spLocks/>
          </p:cNvSpPr>
          <p:nvPr/>
        </p:nvSpPr>
        <p:spPr>
          <a:xfrm>
            <a:off x="9452336" y="5343954"/>
            <a:ext cx="2574542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1400" dirty="0"/>
              <a:t>KPI – Key Performance</a:t>
            </a:r>
            <a:br>
              <a:rPr lang="en-US" sz="1400" dirty="0"/>
            </a:br>
            <a:r>
              <a:rPr lang="en-US" sz="1400" dirty="0"/>
              <a:t> Indicator</a:t>
            </a:r>
          </a:p>
          <a:p>
            <a:pPr marL="0" indent="0" fontAlgn="base">
              <a:buNone/>
            </a:pPr>
            <a:endParaRPr lang="en-US" sz="1400" dirty="0"/>
          </a:p>
          <a:p>
            <a:pPr marL="0" indent="0" fontAlgn="base">
              <a:buNone/>
            </a:pPr>
            <a:endParaRPr lang="en-US" sz="1400" dirty="0"/>
          </a:p>
          <a:p>
            <a:pPr marL="0" indent="0" fontAlgn="base">
              <a:buNone/>
            </a:pPr>
            <a:br>
              <a:rPr lang="en-US" sz="2000" dirty="0"/>
            </a:br>
            <a:endParaRPr lang="en-US" sz="2000" dirty="0"/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849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0EE6D-306F-5C43-A537-E178D625E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92" y="564401"/>
            <a:ext cx="5023616" cy="5846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3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362" y="5008474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008053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417image12642672">
            <a:extLst>
              <a:ext uri="{FF2B5EF4-FFF2-40B4-BE49-F238E27FC236}">
                <a16:creationId xmlns:a16="http://schemas.microsoft.com/office/drawing/2014/main" id="{381B053A-A9B7-9B4E-A030-46BE4DAAF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28" y="1203313"/>
            <a:ext cx="9264150" cy="503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DD09DC-2F95-6640-BC52-567FFBB3D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626" y="5405660"/>
            <a:ext cx="1692772" cy="841063"/>
          </a:xfrm>
          <a:prstGeom prst="rect">
            <a:avLst/>
          </a:prstGeom>
        </p:spPr>
      </p:pic>
      <p:sp>
        <p:nvSpPr>
          <p:cNvPr id="15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 vert="horz" lIns="91435" tIns="45718" rIns="91435" bIns="45718" rtlCol="0" anchor="ctr"/>
          <a:lstStyle/>
          <a:p>
            <a:fld id="{327D6497-9E6A-43C9-A599-AEBB06D31C3F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237570" name="Rectangle 6"/>
          <p:cNvSpPr txBox="1">
            <a:spLocks noGrp="1" noChangeArrowheads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algn="r"/>
            <a:endParaRPr lang="en-US" sz="1400" dirty="0"/>
          </a:p>
        </p:txBody>
      </p:sp>
      <p:sp>
        <p:nvSpPr>
          <p:cNvPr id="2375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1220" y="160734"/>
            <a:ext cx="8036719" cy="750094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What is needed to implement applied AI?</a:t>
            </a:r>
            <a:br>
              <a:rPr lang="en-US" sz="2400" dirty="0"/>
            </a:b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                                   </a:t>
            </a:r>
            <a:r>
              <a:rPr lang="en-US" sz="2800" b="1" dirty="0"/>
              <a:t>The ruling Troika approach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C3801B-AB32-814A-9773-D08D5B86D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0" y="4356882"/>
            <a:ext cx="902535" cy="902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981DE8-7348-6646-9477-C11FCF8F8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9665" y="3478957"/>
            <a:ext cx="804804" cy="804804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9CD6A6C-6530-274A-9177-DB08DC16C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748707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23813" y="138659"/>
            <a:ext cx="10344374" cy="42777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How to prepare existing workforce for future changes driven by applied AI?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F85A5-F542-3C41-9D42-9BFCF840B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BCCB84-1EF5-284F-8004-28EFA3499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59" y="5907786"/>
            <a:ext cx="6867114" cy="4485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97A425-7245-944A-B485-99DB0000E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404" y="790711"/>
            <a:ext cx="5968678" cy="498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35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1282C-5D2B-274A-B038-A8FA3895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21" y="30251"/>
            <a:ext cx="10515600" cy="570057"/>
          </a:xfrm>
        </p:spPr>
        <p:txBody>
          <a:bodyPr>
            <a:normAutofit/>
          </a:bodyPr>
          <a:lstStyle/>
          <a:p>
            <a:r>
              <a:rPr lang="en-US" sz="2800" dirty="0"/>
              <a:t>Lecture 3 “Introduction to applied AI”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D6F00-9AE7-3140-A438-4C979CDEA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007" y="808310"/>
            <a:ext cx="11021984" cy="3359439"/>
          </a:xfrm>
        </p:spPr>
        <p:txBody>
          <a:bodyPr>
            <a:noAutofit/>
          </a:bodyPr>
          <a:lstStyle/>
          <a:p>
            <a:r>
              <a:rPr lang="en-US" sz="2400" b="1" dirty="0"/>
              <a:t>Applied AI creates value by solving real-world problems with AI-based methods</a:t>
            </a:r>
          </a:p>
          <a:p>
            <a:r>
              <a:rPr lang="en-US" sz="2400" b="1" dirty="0"/>
              <a:t>Applied AI landscape includes a set of high-tech companies with an enormous dominance in AI technological and infrastructural development</a:t>
            </a:r>
          </a:p>
          <a:p>
            <a:r>
              <a:rPr lang="en-US" sz="2400" b="1" dirty="0"/>
              <a:t>AI-based decisions are the key factor for value creation from applied AI solutions</a:t>
            </a:r>
          </a:p>
          <a:p>
            <a:r>
              <a:rPr lang="en-US" sz="2400" b="1" dirty="0"/>
              <a:t>Businesses </a:t>
            </a:r>
            <a:r>
              <a:rPr lang="en-US" sz="2400" b="1"/>
              <a:t>that have used </a:t>
            </a:r>
            <a:r>
              <a:rPr lang="en-US" sz="2400" b="1" dirty="0"/>
              <a:t>applied AI have a higher profit margin and demonstrate various economic benefits</a:t>
            </a:r>
          </a:p>
          <a:p>
            <a:r>
              <a:rPr lang="en-US" sz="2400" b="1" dirty="0"/>
              <a:t>Applied AI will lift most of economic sectors with highest effects on retail, transport and logistics, and travel</a:t>
            </a:r>
          </a:p>
          <a:p>
            <a:r>
              <a:rPr lang="en-US" sz="2400" b="1" dirty="0"/>
              <a:t>Implementing applied AI requires knowledge of AI + infrastructure investment + people training</a:t>
            </a:r>
          </a:p>
          <a:p>
            <a:r>
              <a:rPr lang="en-US" sz="2400" b="1" dirty="0"/>
              <a:t>Most of existing workforce will require to learn new AI-related skillset.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DD6F1C41-E9FB-0E40-9F7E-72FED119A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96" y="5338587"/>
            <a:ext cx="12037807" cy="12003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 lIns="91435" tIns="45718" rIns="91435" bIns="45718">
            <a:spAutoFit/>
          </a:bodyPr>
          <a:lstStyle/>
          <a:p>
            <a:pPr algn="ctr"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The Bottom Line</a:t>
            </a:r>
          </a:p>
          <a:p>
            <a:pPr algn="ctr"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The key objective of applied AI is to create value by solving complex real-world problems with AI methods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8DBB4-53F0-544B-AB52-F2950E04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2D5C19-5231-D247-BDB4-CC36CF704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136962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30450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Details on this topic are given in the following chapters of “Applying Data Science” book:</a:t>
            </a:r>
            <a:br>
              <a:rPr lang="en-US" sz="2700" dirty="0"/>
            </a:br>
            <a:r>
              <a:rPr lang="en-US" sz="2700" dirty="0"/>
              <a:t>Chapter 1, pp. 18-19</a:t>
            </a:r>
            <a:br>
              <a:rPr lang="en-US" dirty="0"/>
            </a:b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64B5B-5031-3049-9D31-80098B3F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1F9E8-3C33-9141-90CD-B198A380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973415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0EE6D-306F-5C43-A537-E178D625E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15" y="636623"/>
            <a:ext cx="5023616" cy="5846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3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543" y="1522997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931654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6008-7CF4-0B40-A930-C65A7A155A1C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15590" y="184027"/>
            <a:ext cx="8229600" cy="563563"/>
          </a:xfrm>
        </p:spPr>
        <p:txBody>
          <a:bodyPr/>
          <a:lstStyle/>
          <a:p>
            <a:r>
              <a:rPr lang="en-US" sz="2800" dirty="0"/>
              <a:t>Applied AI definition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D449CC-C1AA-9146-9138-491AFB9D74DB}"/>
              </a:ext>
            </a:extLst>
          </p:cNvPr>
          <p:cNvGrpSpPr/>
          <p:nvPr/>
        </p:nvGrpSpPr>
        <p:grpSpPr>
          <a:xfrm>
            <a:off x="2914628" y="1858367"/>
            <a:ext cx="5031351" cy="3418624"/>
            <a:chOff x="5594350" y="2362533"/>
            <a:chExt cx="5031351" cy="3418624"/>
          </a:xfrm>
        </p:grpSpPr>
        <p:pic>
          <p:nvPicPr>
            <p:cNvPr id="17" name="Picture 3" descr="harmony_tile_blue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23380" y="2586821"/>
              <a:ext cx="2735841" cy="3194336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0"/>
              <a:headEnd type="none" w="med" len="med"/>
              <a:tailEnd type="none" w="med" len="med"/>
            </a:ln>
          </p:spPr>
        </p:pic>
        <p:pic>
          <p:nvPicPr>
            <p:cNvPr id="21" name="Picture 176" descr="EC_logo_ex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28563" y="2596724"/>
              <a:ext cx="550063" cy="904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0196DFC-F35D-D647-9845-B5A7FA414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6325" y="2362533"/>
              <a:ext cx="1269376" cy="12693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E4ACEC8-6047-E24D-A14D-EEDD14404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7016" y="3385581"/>
              <a:ext cx="1227993" cy="81567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0205A5-8AE4-8942-AB48-E4D731865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6936" y="4029082"/>
              <a:ext cx="1114419" cy="111441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2BCA8A-D555-9344-9DC2-F5C0B95AD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975" y="4986249"/>
              <a:ext cx="732445" cy="7324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3905DC-8D62-2144-A477-834A48C4F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215" y="4182580"/>
              <a:ext cx="660511" cy="66051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6C6E152-E42F-4D43-A567-EE6C842ED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4350" y="3526944"/>
              <a:ext cx="1003300" cy="508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B23A1F9-1AF3-3944-A287-EEFC07457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2207" y="4944738"/>
              <a:ext cx="836419" cy="836419"/>
            </a:xfrm>
            <a:prstGeom prst="rect">
              <a:avLst/>
            </a:prstGeom>
          </p:spPr>
        </p:pic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E80ED12-53B0-5044-AD58-701B6F807C8A}"/>
              </a:ext>
            </a:extLst>
          </p:cNvPr>
          <p:cNvSpPr txBox="1">
            <a:spLocks/>
          </p:cNvSpPr>
          <p:nvPr/>
        </p:nvSpPr>
        <p:spPr>
          <a:xfrm>
            <a:off x="406908" y="1007213"/>
            <a:ext cx="1918802" cy="83001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Real-world problems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4E72CE-E349-E04B-AF82-BEF25697B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8E2DFE9-4019-5649-8587-89E5CE2DC5F0}"/>
              </a:ext>
            </a:extLst>
          </p:cNvPr>
          <p:cNvSpPr txBox="1">
            <a:spLocks/>
          </p:cNvSpPr>
          <p:nvPr/>
        </p:nvSpPr>
        <p:spPr>
          <a:xfrm>
            <a:off x="4179551" y="1038531"/>
            <a:ext cx="2138352" cy="83001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Artificial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Intelligence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696C88B-4971-ED49-8A46-FD8B4DA5CC45}"/>
              </a:ext>
            </a:extLst>
          </p:cNvPr>
          <p:cNvSpPr txBox="1">
            <a:spLocks/>
          </p:cNvSpPr>
          <p:nvPr/>
        </p:nvSpPr>
        <p:spPr>
          <a:xfrm>
            <a:off x="8153400" y="1041366"/>
            <a:ext cx="1918802" cy="83001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Smart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solutions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DD82015-D256-8940-83E4-8C2723E7E753}"/>
              </a:ext>
            </a:extLst>
          </p:cNvPr>
          <p:cNvSpPr txBox="1">
            <a:spLocks/>
          </p:cNvSpPr>
          <p:nvPr/>
        </p:nvSpPr>
        <p:spPr>
          <a:xfrm>
            <a:off x="10777719" y="1038531"/>
            <a:ext cx="1152162" cy="83001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Value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FE007-5527-DF45-9BFE-C07B282E61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798" y="2127412"/>
            <a:ext cx="754003" cy="75400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A703645-0539-D34F-9357-C44A5473912F}"/>
              </a:ext>
            </a:extLst>
          </p:cNvPr>
          <p:cNvGrpSpPr/>
          <p:nvPr/>
        </p:nvGrpSpPr>
        <p:grpSpPr>
          <a:xfrm>
            <a:off x="863016" y="2023906"/>
            <a:ext cx="883829" cy="3381247"/>
            <a:chOff x="529780" y="1940331"/>
            <a:chExt cx="883829" cy="338124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0AF1A8E-0E50-8448-A3A6-953352798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10" y="2849021"/>
              <a:ext cx="733306" cy="7333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46A667-8B7C-0343-AD1C-7CB6FCEFA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10" y="3645117"/>
              <a:ext cx="808999" cy="80899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CCA850-FB32-014E-BB86-BBC94E3B8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27" y="1940331"/>
              <a:ext cx="718364" cy="71836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F2BDEF0-27BF-074F-86B6-9C8E2693C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780" y="4437749"/>
              <a:ext cx="883829" cy="883829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4D5B33C-FEA6-2D4F-A9FA-7ED6739F0D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24702" y="3956295"/>
            <a:ext cx="631722" cy="5777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8D3562-9B96-9742-A419-CFB754F069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988" y="2960434"/>
            <a:ext cx="869622" cy="86962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F2DF5FD-6410-DB47-A5D3-E866A5BDE1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250" y="2123508"/>
            <a:ext cx="775427" cy="6784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F36286-7409-8C46-8050-FBC8522F23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732" y="3757933"/>
            <a:ext cx="679816" cy="6798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C92AAB4-8563-654B-9904-47517E43DE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70" y="2857081"/>
            <a:ext cx="750739" cy="7507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4E6315-3CBF-4144-80A5-FD867AC427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140" y="4331232"/>
            <a:ext cx="1073921" cy="1073921"/>
          </a:xfrm>
          <a:prstGeom prst="rect">
            <a:avLst/>
          </a:prstGeom>
        </p:spPr>
      </p:pic>
      <p:sp>
        <p:nvSpPr>
          <p:cNvPr id="48" name="Rectangle 17">
            <a:extLst>
              <a:ext uri="{FF2B5EF4-FFF2-40B4-BE49-F238E27FC236}">
                <a16:creationId xmlns:a16="http://schemas.microsoft.com/office/drawing/2014/main" id="{CF5F8741-D4BB-9846-9B80-6ADF5197F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679" y="5704189"/>
            <a:ext cx="8593916" cy="61075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/>
              <a:t>Applied AI creates value by solving real-world problems with AI-based methods </a:t>
            </a: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8D9DBFF1-4F13-1342-A115-39037D7FBBCF}"/>
              </a:ext>
            </a:extLst>
          </p:cNvPr>
          <p:cNvSpPr/>
          <p:nvPr/>
        </p:nvSpPr>
        <p:spPr>
          <a:xfrm>
            <a:off x="2325710" y="1247887"/>
            <a:ext cx="1853841" cy="376518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7B6DB2A1-72D7-C845-8F2E-56232CD228F6}"/>
              </a:ext>
            </a:extLst>
          </p:cNvPr>
          <p:cNvSpPr/>
          <p:nvPr/>
        </p:nvSpPr>
        <p:spPr>
          <a:xfrm>
            <a:off x="6377209" y="1195528"/>
            <a:ext cx="1776192" cy="376518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E7DC9B83-C942-A04C-88DF-104E3365B786}"/>
              </a:ext>
            </a:extLst>
          </p:cNvPr>
          <p:cNvSpPr/>
          <p:nvPr/>
        </p:nvSpPr>
        <p:spPr>
          <a:xfrm>
            <a:off x="10072202" y="1183341"/>
            <a:ext cx="788821" cy="376518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B8C6051-6BEE-E040-96E1-7B30E804807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10495" y="4594860"/>
            <a:ext cx="686610" cy="68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4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B6FD6AC-EE8C-934F-8B90-FDAD9659F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437" y="516500"/>
            <a:ext cx="7536345" cy="5286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Applied AI landscape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F74129-DC7C-9E4F-8B57-613FD5143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607" y="855364"/>
            <a:ext cx="358154" cy="355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989B3C-7567-6C44-8BF3-37A5ECC48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275" y="1362370"/>
            <a:ext cx="431203" cy="400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1D426E-488C-7E4A-B01B-DE2EEAF2D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845" y="1669784"/>
            <a:ext cx="308945" cy="359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78DA3A-2384-DF41-BB05-34F551F51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0548" y="1180579"/>
            <a:ext cx="368053" cy="3680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71E07F-78D8-CC49-8595-DCB633E2B1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4279" y="1417949"/>
            <a:ext cx="409072" cy="43937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DCCDA97-92B8-C644-A395-73C2B880F7A6}"/>
              </a:ext>
            </a:extLst>
          </p:cNvPr>
          <p:cNvSpPr txBox="1">
            <a:spLocks/>
          </p:cNvSpPr>
          <p:nvPr/>
        </p:nvSpPr>
        <p:spPr>
          <a:xfrm>
            <a:off x="1839780" y="3090223"/>
            <a:ext cx="2086985" cy="567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Big business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0B68013-0CD1-3E44-93BC-27E93F463CF1}"/>
              </a:ext>
            </a:extLst>
          </p:cNvPr>
          <p:cNvSpPr txBox="1">
            <a:spLocks/>
          </p:cNvSpPr>
          <p:nvPr/>
        </p:nvSpPr>
        <p:spPr>
          <a:xfrm>
            <a:off x="2606938" y="1025162"/>
            <a:ext cx="1814455" cy="567823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Olympians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945B02-BE66-534C-B908-071705CC4FA0}"/>
              </a:ext>
            </a:extLst>
          </p:cNvPr>
          <p:cNvSpPr txBox="1">
            <a:spLocks/>
          </p:cNvSpPr>
          <p:nvPr/>
        </p:nvSpPr>
        <p:spPr>
          <a:xfrm>
            <a:off x="374385" y="4871372"/>
            <a:ext cx="2388047" cy="5678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Small business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E43CC2-47B6-6342-A8CF-D976A95D24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8684" y="2621947"/>
            <a:ext cx="860331" cy="3072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550C90-5469-1B4D-B5A5-641D5EE9FC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7000" y="2561454"/>
            <a:ext cx="652222" cy="6522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64A06-1C38-904C-80F8-B8B9963EBA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8232" y="3480893"/>
            <a:ext cx="983154" cy="4792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69AEC5-88AD-F64E-81D5-D9AE63524F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2680" y="3353243"/>
            <a:ext cx="689689" cy="6896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DA438A-E58D-D547-8803-92E2964ACC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9053" y="4066869"/>
            <a:ext cx="1034274" cy="4705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D10F0C-BD4B-8C4F-96A5-6555150CDF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01807" y="3607469"/>
            <a:ext cx="637776" cy="6432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A440E2-0A5D-794A-B273-4435760746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5426" y="4388223"/>
            <a:ext cx="682985" cy="682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EC6A05-5461-1F49-9ADE-096CEE718D5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87030" y="4812656"/>
            <a:ext cx="622516" cy="6225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A7CFB5B-5DE3-874D-883A-4049C99960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4042" y="5000617"/>
            <a:ext cx="524108" cy="6044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1A878D-B881-A345-B0BA-6C52E9A94D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99704" y="4883286"/>
            <a:ext cx="572634" cy="5726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7DC797-2195-C340-8F68-1DCB3C79F90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2568" y="4440289"/>
            <a:ext cx="680939" cy="6809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A106F6-DE96-3E4C-88CB-B10984CEC9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17175" y="5035790"/>
            <a:ext cx="420130" cy="42013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F7F9AA5-9B10-D24F-B2F7-EF09093D6465}"/>
              </a:ext>
            </a:extLst>
          </p:cNvPr>
          <p:cNvCxnSpPr/>
          <p:nvPr/>
        </p:nvCxnSpPr>
        <p:spPr>
          <a:xfrm flipH="1">
            <a:off x="2883272" y="1812672"/>
            <a:ext cx="630893" cy="11239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F96094C-EFFE-7A46-B6BC-8B2E9C440CB3}"/>
              </a:ext>
            </a:extLst>
          </p:cNvPr>
          <p:cNvCxnSpPr/>
          <p:nvPr/>
        </p:nvCxnSpPr>
        <p:spPr>
          <a:xfrm flipH="1">
            <a:off x="1884631" y="3688736"/>
            <a:ext cx="630893" cy="11239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3C80B80-3051-DE48-91A5-ED97F1537695}"/>
              </a:ext>
            </a:extLst>
          </p:cNvPr>
          <p:cNvSpPr txBox="1">
            <a:spLocks/>
          </p:cNvSpPr>
          <p:nvPr/>
        </p:nvSpPr>
        <p:spPr>
          <a:xfrm>
            <a:off x="7714617" y="985602"/>
            <a:ext cx="4134592" cy="892304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2400" b="1" dirty="0"/>
              <a:t>AI research and infrastructure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2400" b="1" dirty="0"/>
              <a:t>development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23341F0C-E09C-7D44-BA0F-CAB24FE0381B}"/>
              </a:ext>
            </a:extLst>
          </p:cNvPr>
          <p:cNvSpPr txBox="1">
            <a:spLocks/>
          </p:cNvSpPr>
          <p:nvPr/>
        </p:nvSpPr>
        <p:spPr>
          <a:xfrm>
            <a:off x="7841593" y="2871292"/>
            <a:ext cx="3943877" cy="7947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2400" b="1" dirty="0"/>
              <a:t>Applied AI enterprise-wide </a:t>
            </a:r>
            <a:br>
              <a:rPr lang="en-US" sz="2400" b="1" dirty="0"/>
            </a:br>
            <a:r>
              <a:rPr lang="en-US" sz="2400" b="1" dirty="0"/>
              <a:t>solutions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DEC79D95-FB03-114D-944E-07800A3DA374}"/>
              </a:ext>
            </a:extLst>
          </p:cNvPr>
          <p:cNvSpPr txBox="1">
            <a:spLocks/>
          </p:cNvSpPr>
          <p:nvPr/>
        </p:nvSpPr>
        <p:spPr>
          <a:xfrm>
            <a:off x="7884501" y="4681492"/>
            <a:ext cx="4019049" cy="7947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2400" b="1" dirty="0"/>
              <a:t>Applied AI small-scale </a:t>
            </a:r>
            <a:br>
              <a:rPr lang="en-US" sz="2400" b="1" dirty="0"/>
            </a:br>
            <a:r>
              <a:rPr lang="en-US" sz="2400" b="1" dirty="0"/>
              <a:t>solutions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8E2BC0C-288E-D440-80F6-0E473BC6E2DE}"/>
              </a:ext>
            </a:extLst>
          </p:cNvPr>
          <p:cNvCxnSpPr>
            <a:cxnSpLocks/>
          </p:cNvCxnSpPr>
          <p:nvPr/>
        </p:nvCxnSpPr>
        <p:spPr>
          <a:xfrm>
            <a:off x="9816088" y="1877906"/>
            <a:ext cx="31619" cy="9933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923B78A-4948-BE4A-B59D-5CEF77FB1321}"/>
              </a:ext>
            </a:extLst>
          </p:cNvPr>
          <p:cNvCxnSpPr>
            <a:cxnSpLocks/>
          </p:cNvCxnSpPr>
          <p:nvPr/>
        </p:nvCxnSpPr>
        <p:spPr>
          <a:xfrm>
            <a:off x="9839660" y="3688736"/>
            <a:ext cx="31619" cy="10154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6EF28255-4F1E-AD40-AEAE-4F5DB92EB5D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88204" y="2889461"/>
            <a:ext cx="824498" cy="3939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98C91F1-5E83-0A4C-89A6-8F5D655618C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78895" y="1788511"/>
            <a:ext cx="439961" cy="43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71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0EE6D-306F-5C43-A537-E178D625E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3" y="692131"/>
            <a:ext cx="5023616" cy="5846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3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483" y="2491186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792991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8947" y="537689"/>
            <a:ext cx="8229600" cy="348384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Key factor for value creation:</a:t>
            </a:r>
            <a:br>
              <a:rPr lang="en-US" sz="2400" dirty="0"/>
            </a:br>
            <a:r>
              <a:rPr lang="en-US" sz="2400" dirty="0"/>
              <a:t>Moving from judgmental to AI-driven decisions 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2057400" y="5422736"/>
            <a:ext cx="2002902" cy="61075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dirty="0"/>
              <a:t>Based on guts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6225034" y="5389974"/>
            <a:ext cx="4352385" cy="64352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dirty="0"/>
              <a:t>Based on machine learning, forecasting, and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6AC-9D4C-6040-B7D3-3B4DEDF41869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7" descr="Guru_Vi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5005" y="1618545"/>
            <a:ext cx="2408181" cy="2707576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232" y="1618545"/>
            <a:ext cx="1544847" cy="943714"/>
          </a:xfrm>
          <a:prstGeom prst="rect">
            <a:avLst/>
          </a:prstGeom>
        </p:spPr>
      </p:pic>
      <p:pic>
        <p:nvPicPr>
          <p:cNvPr id="10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034" y="1646412"/>
            <a:ext cx="17780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492CF-02A5-2043-9068-121AE6DA2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A25C50DE-C669-7B41-AC52-A594FD8B7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263" y="4789138"/>
            <a:ext cx="1922724" cy="381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>
              <a:spcBef>
                <a:spcPct val="20000"/>
              </a:spcBef>
              <a:defRPr/>
            </a:pPr>
            <a:endParaRPr lang="en-US" sz="1600" dirty="0"/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600" dirty="0"/>
              <a:t>My way or highway!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1600" dirty="0"/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F379D3A3-1432-EE41-B97A-8072B5CC2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4034" y="4790730"/>
            <a:ext cx="782080" cy="381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600" dirty="0"/>
              <a:t>AI way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D4EF34B-A3E5-5644-9528-5AFA99B269C0}"/>
              </a:ext>
            </a:extLst>
          </p:cNvPr>
          <p:cNvSpPr txBox="1">
            <a:spLocks/>
          </p:cNvSpPr>
          <p:nvPr/>
        </p:nvSpPr>
        <p:spPr>
          <a:xfrm>
            <a:off x="10112521" y="2272526"/>
            <a:ext cx="1789444" cy="898034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Digital and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automatic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252555B-1605-0C48-9C4F-2112B2D5E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023" y="3208366"/>
            <a:ext cx="819661" cy="89832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A7B0820-05E3-C24A-8799-2C1839765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400" y="952242"/>
            <a:ext cx="2878440" cy="466642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/>
          <a:p>
            <a:pPr>
              <a:buNone/>
            </a:pPr>
            <a:r>
              <a:rPr lang="en-US" sz="2250" b="1" dirty="0">
                <a:solidFill>
                  <a:srgbClr val="C00000"/>
                </a:solidFill>
              </a:rPr>
              <a:t>Judgmental decisions</a:t>
            </a:r>
            <a:endParaRPr lang="en-US" sz="1406" b="1" dirty="0">
              <a:solidFill>
                <a:srgbClr val="C00000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EC23290-9CDB-3B4E-ACAC-57D76DD5E49B}"/>
              </a:ext>
            </a:extLst>
          </p:cNvPr>
          <p:cNvSpPr txBox="1">
            <a:spLocks/>
          </p:cNvSpPr>
          <p:nvPr/>
        </p:nvSpPr>
        <p:spPr>
          <a:xfrm>
            <a:off x="6530686" y="952242"/>
            <a:ext cx="2878440" cy="4666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250" b="1" dirty="0">
                <a:solidFill>
                  <a:srgbClr val="C00000"/>
                </a:solidFill>
              </a:rPr>
              <a:t>AI-based decisions</a:t>
            </a:r>
            <a:endParaRPr lang="en-US" sz="1406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906905-9EC4-9F4E-8357-E90CB34B5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2455" y="2780503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3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9928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From manual-based to algorithmic-based decisions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908" y="354543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5CCC702-EF45-DB49-8652-01747099D688}"/>
              </a:ext>
            </a:extLst>
          </p:cNvPr>
          <p:cNvSpPr txBox="1">
            <a:spLocks/>
          </p:cNvSpPr>
          <p:nvPr/>
        </p:nvSpPr>
        <p:spPr>
          <a:xfrm>
            <a:off x="135286" y="6119920"/>
            <a:ext cx="6892227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1400" dirty="0"/>
              <a:t>I. </a:t>
            </a:r>
            <a:r>
              <a:rPr lang="en-US" sz="1400" dirty="0" err="1"/>
              <a:t>Mierswa</a:t>
            </a:r>
            <a:r>
              <a:rPr lang="en-US" sz="1400" b="1" dirty="0"/>
              <a:t>, What Artificial Intelligence and Machine Learning Can Do—And What It Can’t </a:t>
            </a:r>
            <a:endParaRPr lang="en-US" sz="1400" dirty="0"/>
          </a:p>
          <a:p>
            <a:pPr marL="0" indent="0" fontAlgn="base">
              <a:buNone/>
            </a:pPr>
            <a:endParaRPr lang="en-US" sz="1400" dirty="0"/>
          </a:p>
          <a:p>
            <a:pPr marL="0" indent="0" fontAlgn="base">
              <a:buNone/>
            </a:pPr>
            <a:endParaRPr lang="en-US" sz="1400" dirty="0"/>
          </a:p>
          <a:p>
            <a:pPr marL="0" indent="0" fontAlgn="base">
              <a:buNone/>
            </a:pPr>
            <a:br>
              <a:rPr lang="en-US" sz="2000" dirty="0"/>
            </a:br>
            <a:endParaRPr lang="en-US" sz="2000" dirty="0"/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066018-D09D-534A-B01F-889B74F9D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048" y="708478"/>
            <a:ext cx="9101418" cy="49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8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A05993-0138-7748-ABAF-42C96B6E2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37" y="735479"/>
            <a:ext cx="6106527" cy="5620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532" y="117700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Business forecasting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2" descr="http://t0.gstatic.com/images?q=tbn:ANd9GcRZCr8Fdl5UFkCFJz3FaZrasPOPe25FbPvvLGuAGgd4DU-9vcxs">
            <a:extLst>
              <a:ext uri="{FF2B5EF4-FFF2-40B4-BE49-F238E27FC236}">
                <a16:creationId xmlns:a16="http://schemas.microsoft.com/office/drawing/2014/main" id="{50CCE37C-BBBE-5C43-85F0-9FD65EED5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122" y="2408466"/>
            <a:ext cx="1080255" cy="788628"/>
          </a:xfrm>
          <a:prstGeom prst="rect">
            <a:avLst/>
          </a:prstGeom>
          <a:noFill/>
        </p:spPr>
      </p:pic>
      <p:pic>
        <p:nvPicPr>
          <p:cNvPr id="9" name="Picture 16" descr="http://t0.gstatic.com/images?q=tbn:ANd9GcS0Ia_MC_dL5Y5kWNarvgH-tSr592hRNxiAa-ukSENL3DFVOsqn">
            <a:extLst>
              <a:ext uri="{FF2B5EF4-FFF2-40B4-BE49-F238E27FC236}">
                <a16:creationId xmlns:a16="http://schemas.microsoft.com/office/drawing/2014/main" id="{0CBAC3A1-2C73-5F48-8AEF-21C7813E8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211" y="1342779"/>
            <a:ext cx="1595894" cy="1012998"/>
          </a:xfrm>
          <a:prstGeom prst="rect">
            <a:avLst/>
          </a:prstGeom>
          <a:noFill/>
        </p:spPr>
      </p:pic>
      <p:pic>
        <p:nvPicPr>
          <p:cNvPr id="10" name="Picture 4" descr="http://t3.gstatic.com/images?q=tbn:ANd9GcTONowOX1Pli92ZPj6n_jL8yVTrYFy72UvnTHNxB9jgErBowM6Q">
            <a:extLst>
              <a:ext uri="{FF2B5EF4-FFF2-40B4-BE49-F238E27FC236}">
                <a16:creationId xmlns:a16="http://schemas.microsoft.com/office/drawing/2014/main" id="{D236E89E-F433-D942-B1B8-9535FE082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8488" y="2323651"/>
            <a:ext cx="1312550" cy="873443"/>
          </a:xfrm>
          <a:prstGeom prst="rect">
            <a:avLst/>
          </a:prstGeom>
          <a:noFill/>
        </p:spPr>
      </p:pic>
      <p:pic>
        <p:nvPicPr>
          <p:cNvPr id="11" name="Picture 14" descr="http://t3.gstatic.com/images?q=tbn:ANd9GcSiaDHNL-WKDsTDUXeQ8AWqkhrrBHxYkhSEoIpfI2cm0KfCCNVB">
            <a:extLst>
              <a:ext uri="{FF2B5EF4-FFF2-40B4-BE49-F238E27FC236}">
                <a16:creationId xmlns:a16="http://schemas.microsoft.com/office/drawing/2014/main" id="{366D8C2D-1824-5B4A-A92B-7E2D0E780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48489" y="1405993"/>
            <a:ext cx="1312550" cy="870278"/>
          </a:xfrm>
          <a:prstGeom prst="rect">
            <a:avLst/>
          </a:prstGeom>
          <a:noFill/>
        </p:spPr>
      </p:pic>
      <p:pic>
        <p:nvPicPr>
          <p:cNvPr id="12" name="Picture 6" descr="http://t0.gstatic.com/images?q=tbn:ANd9GcQykKBf8W2y-Lvk_4WZgOQB1EGTxj9T1EP4oOs0oHjJlmHLZagn">
            <a:extLst>
              <a:ext uri="{FF2B5EF4-FFF2-40B4-BE49-F238E27FC236}">
                <a16:creationId xmlns:a16="http://schemas.microsoft.com/office/drawing/2014/main" id="{354AECA8-67BF-D34D-B4B3-6484C2353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97383" y="475777"/>
            <a:ext cx="1247181" cy="882836"/>
          </a:xfrm>
          <a:prstGeom prst="rect">
            <a:avLst/>
          </a:prstGeom>
          <a:noFill/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321F135-DED1-C94B-8D90-9FEADC7AB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58025" y="117699"/>
            <a:ext cx="3254423" cy="153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AC58B8-D8C1-CA42-A1B0-6604ED49C7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26" y="5249732"/>
            <a:ext cx="2933995" cy="1289180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4004100A-ED3D-7F45-A1FA-2D63482C5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8026" y="2699404"/>
            <a:ext cx="3301691" cy="168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E7848B-0848-7A4E-AFF7-C61FA84A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7564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113238</TotalTime>
  <Words>601</Words>
  <Application>Microsoft Macintosh PowerPoint</Application>
  <PresentationFormat>Widescreen</PresentationFormat>
  <Paragraphs>133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Applied Artificial Intelligence  Lecture 3 Introduction to Applied Artificial Intelligence</vt:lpstr>
      <vt:lpstr>Lecture 3 agenda</vt:lpstr>
      <vt:lpstr>Lecture 3 agenda</vt:lpstr>
      <vt:lpstr>Applied AI definition</vt:lpstr>
      <vt:lpstr>Applied AI landscape</vt:lpstr>
      <vt:lpstr>Lecture 3 agenda</vt:lpstr>
      <vt:lpstr>Key factor for value creation: Moving from judgmental to AI-driven decisions   </vt:lpstr>
      <vt:lpstr>From manual-based to algorithmic-based decisions</vt:lpstr>
      <vt:lpstr>Business forecasting needs</vt:lpstr>
      <vt:lpstr>Effective business operation needs</vt:lpstr>
      <vt:lpstr>Business growth opportunities needs</vt:lpstr>
      <vt:lpstr>Lecture 3 agenda</vt:lpstr>
      <vt:lpstr>Applied AI in everyday life</vt:lpstr>
      <vt:lpstr>Business advantages of applied AI</vt:lpstr>
      <vt:lpstr>Profit advantages of applied AI</vt:lpstr>
      <vt:lpstr>Key benefits from applied AI in an enterprise</vt:lpstr>
      <vt:lpstr>Why a business is interested in applied AI? </vt:lpstr>
      <vt:lpstr>Where in a company applied AI has been used?</vt:lpstr>
      <vt:lpstr>Lecture 3 agenda</vt:lpstr>
      <vt:lpstr>Estimated incremental values from applied AI in different sectors of US economy</vt:lpstr>
      <vt:lpstr>Estimated impact from applied AI in different sectors of US economy in 2030 </vt:lpstr>
      <vt:lpstr>Applied AI in the Factory of the Future (Industry 4.0)</vt:lpstr>
      <vt:lpstr>Example of using applied AI in marketing</vt:lpstr>
      <vt:lpstr>Lecture 3 agenda</vt:lpstr>
      <vt:lpstr>What is needed to implement applied AI?                                      The ruling Troika approach</vt:lpstr>
      <vt:lpstr>How to prepare existing workforce for future changes driven by applied AI?</vt:lpstr>
      <vt:lpstr>Lecture 3 “Introduction to applied AI” Summary</vt:lpstr>
      <vt:lpstr>Details on this topic are given in the following chapters of “Applying Data Science” book: Chapter 1, pp. 18-19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Analytics Work Process</dc:title>
  <dc:creator>Kordon, Arthur (Non-Employee)</dc:creator>
  <cp:lastModifiedBy>Arthur Kordon</cp:lastModifiedBy>
  <cp:revision>539</cp:revision>
  <cp:lastPrinted>2020-05-15T22:07:03Z</cp:lastPrinted>
  <dcterms:created xsi:type="dcterms:W3CDTF">2017-01-12T15:32:32Z</dcterms:created>
  <dcterms:modified xsi:type="dcterms:W3CDTF">2020-10-13T14:36:05Z</dcterms:modified>
</cp:coreProperties>
</file>