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5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Microsoft YaHe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icrosoft YaHei" pitchFamily="34" charset="-122"/>
          <a:cs typeface="Microsoft YaHei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icrosoft YaHei" pitchFamily="34" charset="-122"/>
          <a:cs typeface="Microsoft YaHei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icrosoft YaHei" pitchFamily="34" charset="-122"/>
          <a:cs typeface="Microsoft YaHei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icrosoft YaHei" pitchFamily="34" charset="-122"/>
          <a:cs typeface="Microsoft YaHei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icrosoft YaHei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icrosoft YaHei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icrosoft YaHei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icrosoft YaHei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Microsoft YaHe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  <a:ea typeface="+mn-ea"/>
          <a:cs typeface="Microsoft YaHe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Microsoft YaHe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Microsoft YaHe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  <a:cs typeface="Microsoft YaHe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Нормативна правилност и уместност на изказа в научния текст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Коригиране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Поправянето на грешки е прието да се нарича коригиране и при отпечатване на книги се осъществява от коректори, а текстовете, подлежащи на коригиране се наричат коректури. Първа коректура - чете се за първи път и се нанасят корекциите.</a:t>
            </a:r>
          </a:p>
          <a:p>
            <a:r>
              <a:rPr lang="bg-BG" dirty="0" smtClean="0"/>
              <a:t>Втора коректура – последна преди отпечатване. </a:t>
            </a:r>
          </a:p>
          <a:p>
            <a:r>
              <a:rPr lang="bg-BG" dirty="0" smtClean="0"/>
              <a:t>Коректорски знаци – вж. Приложението. </a:t>
            </a:r>
          </a:p>
          <a:p>
            <a:endParaRPr lang="bg-BG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ect_znat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846" y="0"/>
            <a:ext cx="49823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ect znatsi Prosve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461"/>
            <a:ext cx="9144000" cy="664307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Функционален стил. Стилистика.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85875"/>
            <a:ext cx="8382000" cy="5191125"/>
          </a:xfrm>
        </p:spPr>
        <p:txBody>
          <a:bodyPr/>
          <a:lstStyle/>
          <a:p>
            <a:r>
              <a:rPr lang="bg-BG" sz="2400" dirty="0" smtClean="0"/>
              <a:t>Книжовният език реално съществува чрез своите функционални стилове. Стилът като функционална разновидност на книжовния език отразява предпочитани начини на езикова организация, които зависят от предмета, целите и условията на общуване. </a:t>
            </a:r>
          </a:p>
          <a:p>
            <a:r>
              <a:rPr lang="bg-BG" sz="2400" dirty="0" smtClean="0"/>
              <a:t>Използването на езика в определени сфери на дейност – наука, администрация, обществено –политически живот, бит, изкуство, води до различен за различните сфери подбор и съчетаване на езикови средства от различни равнища.</a:t>
            </a:r>
          </a:p>
          <a:p>
            <a:r>
              <a:rPr lang="bg-BG" sz="2400" dirty="0" smtClean="0"/>
              <a:t>Стилистика – науката, която изучава стиловете. Подборът на езиковите средства и начинът, по който се съчетават те, са отличителни за отделните стилове.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Задължителност и свобода. Стилистичен анализ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Задължителност</a:t>
            </a:r>
          </a:p>
          <a:p>
            <a:r>
              <a:rPr lang="bg-BG" dirty="0" smtClean="0"/>
              <a:t>Свобода </a:t>
            </a:r>
          </a:p>
          <a:p>
            <a:r>
              <a:rPr lang="bg-BG" dirty="0" smtClean="0"/>
              <a:t>Стилистичен анализ</a:t>
            </a:r>
          </a:p>
          <a:p>
            <a:pPr>
              <a:buNone/>
            </a:pPr>
            <a:r>
              <a:rPr lang="bg-BG" sz="2400" dirty="0" smtClean="0"/>
              <a:t>Той помага при ориентирането в отношението между задължителност и свобода при употребата на езиковите средства и включва изясняването на: а) фактори като предмет, участници, цели, условия на общуването, от които зависи езиковата употреба и б) фактори като езиков контекст, в който е приемлива употребата на стиловооцветени или на общоупотребими езикови средства.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Стилистичен анализ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Той е средство за откриване и отстраняване на слабости в изказа – случаите, когато има несъответствие между замисъл и езиковото му изразяване.</a:t>
            </a:r>
          </a:p>
          <a:p>
            <a:pPr>
              <a:buNone/>
            </a:pPr>
            <a:r>
              <a:rPr lang="bg-BG" dirty="0" smtClean="0"/>
              <a:t>Пример: </a:t>
            </a:r>
            <a:r>
              <a:rPr lang="bg-BG" i="1" dirty="0" smtClean="0"/>
              <a:t>Когато говорим за Ботев, трябва да използваме частицата най</a:t>
            </a:r>
            <a:r>
              <a:rPr lang="bg-BG" dirty="0" smtClean="0"/>
              <a:t>.</a:t>
            </a:r>
          </a:p>
          <a:p>
            <a:pPr>
              <a:buNone/>
            </a:pPr>
            <a:r>
              <a:rPr lang="bg-BG" u="sng" dirty="0" smtClean="0"/>
              <a:t>Редактиране</a:t>
            </a:r>
            <a:r>
              <a:rPr lang="bg-BG" dirty="0" smtClean="0"/>
              <a:t> – отстраняване на слабостите в изказа (чрез заместване, разместване, прибавяне, съкращаване).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Уместност на изказа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g-BG" dirty="0" smtClean="0"/>
              <a:t>Изказ, който съответства на речевата ситуация, която се отразява във възприемания или в създавания текст, е уместен. </a:t>
            </a:r>
          </a:p>
          <a:p>
            <a:r>
              <a:rPr lang="bg-BG" dirty="0" smtClean="0"/>
              <a:t>Задължителност </a:t>
            </a:r>
            <a:endParaRPr lang="en-US" dirty="0" smtClean="0"/>
          </a:p>
          <a:p>
            <a:r>
              <a:rPr lang="bg-BG" dirty="0" smtClean="0"/>
              <a:t>Свобода</a:t>
            </a:r>
          </a:p>
          <a:p>
            <a:pPr>
              <a:buNone/>
            </a:pPr>
            <a:r>
              <a:rPr lang="bg-BG" dirty="0" smtClean="0"/>
              <a:t>Уместният изказ е резултат от успешното съчетаване на задължителност и свобода при употребата на езиковите средства.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Качества на уместния изказ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333999"/>
          </a:xfrm>
        </p:spPr>
        <p:txBody>
          <a:bodyPr/>
          <a:lstStyle/>
          <a:p>
            <a:r>
              <a:rPr lang="bg-BG" sz="2400" dirty="0" smtClean="0"/>
              <a:t>Точност в научния текст се постига чрез прецизна словоупотреба на термините. Напр. Не бива да се смесват </a:t>
            </a:r>
            <a:r>
              <a:rPr lang="bg-BG" sz="2400" i="1" dirty="0" smtClean="0"/>
              <a:t>език</a:t>
            </a:r>
            <a:r>
              <a:rPr lang="bg-BG" sz="2400" dirty="0" smtClean="0"/>
              <a:t> и </a:t>
            </a:r>
            <a:r>
              <a:rPr lang="bg-BG" sz="2400" i="1" dirty="0" smtClean="0"/>
              <a:t>реч.</a:t>
            </a:r>
            <a:endParaRPr lang="bg-BG" sz="2400" dirty="0" smtClean="0"/>
          </a:p>
          <a:p>
            <a:r>
              <a:rPr lang="bg-BG" sz="2400" dirty="0" smtClean="0"/>
              <a:t>Богатство в научния текст се постига чрез многообразие при словоупотребата както на лексикално, така и на граматично равнище. Напр. Научният изказ по-често се обогатява чрез различни синтактични конструкции, тъй като многозначността влиза в противоречие с изискването за еднозначна употреба на термините.</a:t>
            </a:r>
          </a:p>
          <a:p>
            <a:r>
              <a:rPr lang="bg-BG" sz="2400" dirty="0" smtClean="0"/>
              <a:t>Яснота в научния текст се постига, като се отстранят двусмислиците. Напр. </a:t>
            </a:r>
            <a:r>
              <a:rPr lang="bg-BG" sz="2400" i="1" dirty="0" smtClean="0"/>
              <a:t>Съдбата на критика </a:t>
            </a:r>
            <a:r>
              <a:rPr lang="bg-BG" sz="2400" dirty="0" smtClean="0"/>
              <a:t>(вм. </a:t>
            </a:r>
            <a:r>
              <a:rPr lang="bg-BG" sz="2400" i="1" dirty="0" smtClean="0"/>
              <a:t>критическата съдба на) д-р Кръстьо Кръстев. </a:t>
            </a:r>
            <a:endParaRPr lang="bg-BG" sz="2400" dirty="0" smtClean="0"/>
          </a:p>
          <a:p>
            <a:pPr>
              <a:buNone/>
            </a:pPr>
            <a:r>
              <a:rPr lang="bg-BG" sz="2400" dirty="0" smtClean="0"/>
              <a:t>Отклоненията от тези качества довеждат до слабости в изказа. 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Уместен изказ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В строго научен текст</a:t>
            </a:r>
          </a:p>
          <a:p>
            <a:pPr>
              <a:buNone/>
            </a:pPr>
            <a:r>
              <a:rPr lang="bg-BG" dirty="0" smtClean="0"/>
              <a:t>Пример....</a:t>
            </a:r>
          </a:p>
          <a:p>
            <a:r>
              <a:rPr lang="bg-BG" dirty="0" smtClean="0"/>
              <a:t>В научно-учебен текст</a:t>
            </a:r>
          </a:p>
          <a:p>
            <a:pPr>
              <a:buNone/>
            </a:pPr>
            <a:r>
              <a:rPr lang="bg-BG" dirty="0" smtClean="0"/>
              <a:t>Пример ........</a:t>
            </a:r>
          </a:p>
          <a:p>
            <a:r>
              <a:rPr lang="bg-BG" dirty="0" smtClean="0"/>
              <a:t>В научно-популярен текст</a:t>
            </a:r>
          </a:p>
          <a:p>
            <a:pPr>
              <a:buNone/>
            </a:pPr>
            <a:r>
              <a:rPr lang="bg-BG" smtClean="0"/>
              <a:t>Пример.........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Книжовен език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85875"/>
            <a:ext cx="8534400" cy="4525963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Престижна форма </a:t>
            </a:r>
            <a:r>
              <a:rPr lang="ru-RU" sz="2400" dirty="0" smtClean="0"/>
              <a:t>на общонародния език, книжовният (литературният, стандартният) език се отличава с нормативност или подчиненост на задължителни изисквания (норми) за употреба на езиковите единици.</a:t>
            </a:r>
          </a:p>
          <a:p>
            <a:r>
              <a:rPr lang="ru-RU" sz="2400" dirty="0" smtClean="0"/>
              <a:t> Книжовните норми осигуряват единство в многообразните речеви изяви, чрез което спомагат за резултатното общуване.</a:t>
            </a:r>
          </a:p>
          <a:p>
            <a:r>
              <a:rPr lang="ru-RU" sz="2400" dirty="0" smtClean="0"/>
              <a:t>Под формата на правила нормите се прояват в речта. Езиковедите описват правилата и ги узаконяват (кодифицират) с помощта на реч</a:t>
            </a:r>
            <a:r>
              <a:rPr lang="bg-BG" sz="2400" dirty="0" smtClean="0"/>
              <a:t>ници и граматики.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Норма и кодификация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2400" dirty="0" smtClean="0"/>
              <a:t>Нормата съществува обективно във всяка форма, в която се проявява езикът (книжовна, диалектна), и е свързана с неговото функциониране в обществото. Чувства се и се приема от общуващите като задължителна.</a:t>
            </a:r>
          </a:p>
          <a:p>
            <a:pPr>
              <a:buNone/>
            </a:pPr>
            <a:endParaRPr lang="bg-BG" sz="2400" dirty="0" smtClean="0"/>
          </a:p>
          <a:p>
            <a:r>
              <a:rPr lang="bg-BG" sz="2400" dirty="0" smtClean="0"/>
              <a:t>Кодификацията е съвкупност от определени правила за употреба на книжовния език, които имат характер на предписание. Спазването на тези правила осигурява единни начини за говорене и писане, а също и взаимното разбиране между общуващите.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Норма и кодификация – най -важните им особености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2400" dirty="0" smtClean="0"/>
              <a:t>Нормата е езиково –социална категория, присъща на всяка езикова форма. Кодификацията е присъща само на книжовния език.</a:t>
            </a:r>
          </a:p>
          <a:p>
            <a:r>
              <a:rPr lang="bg-BG" sz="2400" dirty="0" smtClean="0"/>
              <a:t>Нормата се променя през различните етапи от развитието на езика. Под въздействието на променящата се книжовна норма се променя и кодификацията.</a:t>
            </a:r>
          </a:p>
          <a:p>
            <a:r>
              <a:rPr lang="bg-BG" sz="2400" dirty="0" smtClean="0"/>
              <a:t>Връзката между норма и кодификация е двустранна и динамична. В определени условия от развитието на езика кодификацията зависи от книжовната норма. Но кодификацията  играе и активна роля в отношението си към нормата, като я стабилизира е регулира.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Норма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724399"/>
          </a:xfrm>
        </p:spPr>
        <p:txBody>
          <a:bodyPr/>
          <a:lstStyle/>
          <a:p>
            <a:r>
              <a:rPr lang="bg-BG" sz="2400" dirty="0" smtClean="0"/>
              <a:t>Нормата задава опозицията: </a:t>
            </a:r>
            <a:r>
              <a:rPr lang="bg-BG" sz="2400" b="1" dirty="0" smtClean="0"/>
              <a:t>правилно – неправилно</a:t>
            </a:r>
            <a:r>
              <a:rPr lang="bg-BG" sz="2400" dirty="0" smtClean="0"/>
              <a:t>. Ситуациите, в които задължително се прилага нормата, са от официалното общуване. Академичната комуникация е пример за официално общуване: </a:t>
            </a:r>
          </a:p>
          <a:p>
            <a:r>
              <a:rPr lang="bg-BG" sz="2400" dirty="0" smtClean="0"/>
              <a:t>пряко общуване: научна конференция, научна дискусия, научен диспут, синхронно онлайн  общуване и др.</a:t>
            </a:r>
          </a:p>
          <a:p>
            <a:r>
              <a:rPr lang="bg-BG" sz="2400" dirty="0" smtClean="0"/>
              <a:t>непряко общуване: чрез писмени текстове, обменяни между специалисти, научни работници, изследователи (статии, презентации, е –поща, асинхронно онлайн общуване и др.)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Видове норми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10125"/>
          </a:xfrm>
        </p:spPr>
        <p:txBody>
          <a:bodyPr/>
          <a:lstStyle/>
          <a:p>
            <a:r>
              <a:rPr lang="bg-BG" dirty="0" smtClean="0"/>
              <a:t>Фонетична – отнася се до съчетаването на звуковете</a:t>
            </a:r>
          </a:p>
          <a:p>
            <a:r>
              <a:rPr lang="bg-BG" dirty="0" smtClean="0"/>
              <a:t>Лексикална – отнася се до употребата на думите като речникови единици</a:t>
            </a:r>
          </a:p>
          <a:p>
            <a:r>
              <a:rPr lang="bg-BG" dirty="0" smtClean="0"/>
              <a:t>Граматична – отнася се до строежа на думите и свързването им в словосъчетания и изречения</a:t>
            </a:r>
          </a:p>
          <a:p>
            <a:r>
              <a:rPr lang="bg-BG" dirty="0" smtClean="0"/>
              <a:t>Правописна –отнася се до изписването на звуковете чрез букви</a:t>
            </a:r>
          </a:p>
          <a:p>
            <a:r>
              <a:rPr lang="bg-BG" dirty="0" smtClean="0"/>
              <a:t>Пунктуационна –отнася се до употребата на препинателните знаци.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Граматична норма. Граматична грешка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2400" dirty="0" smtClean="0"/>
              <a:t>Грешка е всяко отклонение от кодифицираната норма. </a:t>
            </a:r>
          </a:p>
          <a:p>
            <a:r>
              <a:rPr lang="bg-BG" sz="2400" dirty="0" smtClean="0"/>
              <a:t>Граматичните грешки могат да бъдат: </a:t>
            </a:r>
            <a:r>
              <a:rPr lang="bg-BG" sz="2400" u="sng" dirty="0" smtClean="0"/>
              <a:t>морфологични</a:t>
            </a:r>
            <a:r>
              <a:rPr lang="bg-BG" sz="2400" dirty="0" smtClean="0"/>
              <a:t> – употреба на множествено число вместо бройна форма за нелица (пет учебници, вм. пет учебника) и употреба на бройна форма вм. множествено число за лица (пет студента вм. пет студенти).</a:t>
            </a:r>
          </a:p>
          <a:p>
            <a:pPr>
              <a:buNone/>
            </a:pPr>
            <a:r>
              <a:rPr lang="bg-BG" sz="2400" dirty="0" smtClean="0"/>
              <a:t>    </a:t>
            </a:r>
            <a:r>
              <a:rPr lang="bg-BG" sz="2400" u="sng" dirty="0" smtClean="0"/>
              <a:t>синтактични</a:t>
            </a:r>
            <a:r>
              <a:rPr lang="bg-BG" sz="2400" dirty="0" smtClean="0"/>
              <a:t> – неправилна употреба на пълен и кратък член; неправилно съгласуване при употреба на причастия, неправилна употреба на предлози. (например- Ключът е в теб. Правилно: Ключът е у теб.)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Видове грешки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Словообразувателни – зачитам книгата, вм. Започвам да чета книгата</a:t>
            </a:r>
          </a:p>
          <a:p>
            <a:r>
              <a:rPr lang="bg-BG" dirty="0" smtClean="0"/>
              <a:t>Морфологични – на кой се обади вм. На кого се обади</a:t>
            </a:r>
          </a:p>
          <a:p>
            <a:r>
              <a:rPr lang="bg-BG" dirty="0" smtClean="0"/>
              <a:t>Синтактични – Вие сте ме чакал на гарата, г-н Стоянов. Вм. Вие сте ме чакали на гарата, г-н Стоянов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Видове грешки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Лексикални – най-често това е неправилна замяна на пароними ( </a:t>
            </a:r>
            <a:r>
              <a:rPr lang="bg-BG" i="1" dirty="0" smtClean="0"/>
              <a:t>сок</a:t>
            </a:r>
            <a:r>
              <a:rPr lang="bg-BG" dirty="0" smtClean="0"/>
              <a:t> и </a:t>
            </a:r>
            <a:r>
              <a:rPr lang="bg-BG" i="1" dirty="0" smtClean="0"/>
              <a:t>сос</a:t>
            </a:r>
            <a:r>
              <a:rPr lang="bg-BG" dirty="0" smtClean="0"/>
              <a:t>, </a:t>
            </a:r>
            <a:r>
              <a:rPr lang="bg-BG" i="1" dirty="0" smtClean="0"/>
              <a:t>нотариален</a:t>
            </a:r>
            <a:r>
              <a:rPr lang="bg-BG" dirty="0" smtClean="0"/>
              <a:t> и </a:t>
            </a:r>
            <a:r>
              <a:rPr lang="bg-BG" i="1" dirty="0" smtClean="0"/>
              <a:t>натурален </a:t>
            </a:r>
            <a:r>
              <a:rPr lang="bg-BG" dirty="0" smtClean="0"/>
              <a:t>и др</a:t>
            </a:r>
            <a:r>
              <a:rPr lang="bg-BG" i="1" dirty="0" smtClean="0"/>
              <a:t>.)</a:t>
            </a:r>
            <a:endParaRPr lang="en-US" i="1" dirty="0" smtClean="0"/>
          </a:p>
          <a:p>
            <a:r>
              <a:rPr lang="bg-BG" dirty="0" smtClean="0"/>
              <a:t>Правописни – структора вм. Структура</a:t>
            </a:r>
          </a:p>
          <a:p>
            <a:r>
              <a:rPr lang="bg-BG" dirty="0" smtClean="0"/>
              <a:t>Правоговорни – </a:t>
            </a:r>
            <a:r>
              <a:rPr lang="en-US" dirty="0" smtClean="0"/>
              <a:t>[ </a:t>
            </a:r>
            <a:r>
              <a:rPr lang="bg-BG" dirty="0" smtClean="0"/>
              <a:t>цьали</a:t>
            </a:r>
            <a:r>
              <a:rPr lang="en-US" dirty="0" smtClean="0"/>
              <a:t> ]</a:t>
            </a:r>
            <a:r>
              <a:rPr lang="bg-BG" dirty="0" smtClean="0"/>
              <a:t> вм. </a:t>
            </a:r>
            <a:r>
              <a:rPr lang="en-US" dirty="0" smtClean="0"/>
              <a:t>[</a:t>
            </a:r>
            <a:r>
              <a:rPr lang="bg-BG" dirty="0" smtClean="0"/>
              <a:t>цели</a:t>
            </a:r>
            <a:r>
              <a:rPr lang="en-US" dirty="0" smtClean="0"/>
              <a:t>  ]</a:t>
            </a:r>
            <a:endParaRPr lang="bg-BG" dirty="0" smtClean="0"/>
          </a:p>
          <a:p>
            <a:r>
              <a:rPr lang="bg-BG" dirty="0" smtClean="0"/>
              <a:t>Пунктуационни – Макар</a:t>
            </a:r>
            <a:r>
              <a:rPr lang="bg-BG" dirty="0" smtClean="0">
                <a:solidFill>
                  <a:srgbClr val="FF0000"/>
                </a:solidFill>
              </a:rPr>
              <a:t>,</a:t>
            </a:r>
            <a:r>
              <a:rPr lang="bg-BG" dirty="0" smtClean="0"/>
              <a:t> че я чаках, тя не дойде. Вм. Макар че я чаках , тя не дойде.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education01 (4) 2">
      <a:dk1>
        <a:srgbClr val="000000"/>
      </a:dk1>
      <a:lt1>
        <a:srgbClr val="FFFFFF"/>
      </a:lt1>
      <a:dk2>
        <a:srgbClr val="050B13"/>
      </a:dk2>
      <a:lt2>
        <a:srgbClr val="EEECE1"/>
      </a:lt2>
      <a:accent1>
        <a:srgbClr val="E9E0BE"/>
      </a:accent1>
      <a:accent2>
        <a:srgbClr val="D1D467"/>
      </a:accent2>
      <a:accent3>
        <a:srgbClr val="FFFFFF"/>
      </a:accent3>
      <a:accent4>
        <a:srgbClr val="000000"/>
      </a:accent4>
      <a:accent5>
        <a:srgbClr val="F2EDDB"/>
      </a:accent5>
      <a:accent6>
        <a:srgbClr val="BDC05D"/>
      </a:accent6>
      <a:hlink>
        <a:srgbClr val="3A3B11"/>
      </a:hlink>
      <a:folHlink>
        <a:srgbClr val="DDDF91"/>
      </a:folHlink>
    </a:clrScheme>
    <a:fontScheme name="education01 (4)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education01 (4)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01 (4) 2">
        <a:dk1>
          <a:srgbClr val="000000"/>
        </a:dk1>
        <a:lt1>
          <a:srgbClr val="FFFFFF"/>
        </a:lt1>
        <a:dk2>
          <a:srgbClr val="050B13"/>
        </a:dk2>
        <a:lt2>
          <a:srgbClr val="EEECE1"/>
        </a:lt2>
        <a:accent1>
          <a:srgbClr val="E9E0BE"/>
        </a:accent1>
        <a:accent2>
          <a:srgbClr val="D1D467"/>
        </a:accent2>
        <a:accent3>
          <a:srgbClr val="FFFFFF"/>
        </a:accent3>
        <a:accent4>
          <a:srgbClr val="000000"/>
        </a:accent4>
        <a:accent5>
          <a:srgbClr val="F2EDDB"/>
        </a:accent5>
        <a:accent6>
          <a:srgbClr val="BDC05D"/>
        </a:accent6>
        <a:hlink>
          <a:srgbClr val="3A3B11"/>
        </a:hlink>
        <a:folHlink>
          <a:srgbClr val="DDDF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179</TotalTime>
  <Words>1056</Words>
  <Application>Microsoft Office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Theme1</vt:lpstr>
      <vt:lpstr>Нормативна правилност и уместност на изказа в научния текст</vt:lpstr>
      <vt:lpstr>Книжовен език</vt:lpstr>
      <vt:lpstr>Норма и кодификация</vt:lpstr>
      <vt:lpstr>Норма и кодификация – най -важните им особености</vt:lpstr>
      <vt:lpstr>Норма </vt:lpstr>
      <vt:lpstr>Видове норми</vt:lpstr>
      <vt:lpstr>Граматична норма. Граматична грешка</vt:lpstr>
      <vt:lpstr>Видове грешки</vt:lpstr>
      <vt:lpstr>Видове грешки</vt:lpstr>
      <vt:lpstr>Коригиране</vt:lpstr>
      <vt:lpstr>Slide 11</vt:lpstr>
      <vt:lpstr>Slide 12</vt:lpstr>
      <vt:lpstr>Функционален стил. Стилистика. </vt:lpstr>
      <vt:lpstr>Задължителност и свобода. Стилистичен анализ</vt:lpstr>
      <vt:lpstr>Стилистичен анализ</vt:lpstr>
      <vt:lpstr>Уместност на изказа</vt:lpstr>
      <vt:lpstr>Качества на уместния изказ</vt:lpstr>
      <vt:lpstr>Уместен изказ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tanya</cp:lastModifiedBy>
  <cp:revision>34</cp:revision>
  <dcterms:created xsi:type="dcterms:W3CDTF">2006-08-16T00:00:00Z</dcterms:created>
  <dcterms:modified xsi:type="dcterms:W3CDTF">2014-03-21T14:11:16Z</dcterms:modified>
</cp:coreProperties>
</file>