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sldIdLst>
    <p:sldId id="256" r:id="rId2"/>
    <p:sldId id="776" r:id="rId3"/>
    <p:sldId id="849" r:id="rId4"/>
    <p:sldId id="859" r:id="rId5"/>
    <p:sldId id="980" r:id="rId6"/>
    <p:sldId id="981" r:id="rId7"/>
    <p:sldId id="982" r:id="rId8"/>
    <p:sldId id="976" r:id="rId9"/>
    <p:sldId id="302" r:id="rId10"/>
    <p:sldId id="988" r:id="rId11"/>
    <p:sldId id="994" r:id="rId12"/>
    <p:sldId id="991" r:id="rId13"/>
    <p:sldId id="977" r:id="rId14"/>
    <p:sldId id="975" r:id="rId15"/>
    <p:sldId id="969" r:id="rId16"/>
    <p:sldId id="984" r:id="rId17"/>
    <p:sldId id="992" r:id="rId18"/>
    <p:sldId id="985" r:id="rId19"/>
    <p:sldId id="983" r:id="rId20"/>
    <p:sldId id="943" r:id="rId21"/>
    <p:sldId id="895" r:id="rId22"/>
    <p:sldId id="987" r:id="rId23"/>
    <p:sldId id="978" r:id="rId24"/>
    <p:sldId id="949" r:id="rId25"/>
    <p:sldId id="989" r:id="rId26"/>
    <p:sldId id="996" r:id="rId27"/>
    <p:sldId id="979" r:id="rId28"/>
    <p:sldId id="257" r:id="rId29"/>
    <p:sldId id="875" r:id="rId30"/>
    <p:sldId id="758" r:id="rId31"/>
    <p:sldId id="77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1C07C-78B5-4680-B4BC-058769CB653C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52829-99BF-40A8-84FB-6F60A323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3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52829-99BF-40A8-84FB-6F60A32372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55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>
            <a:extLst>
              <a:ext uri="{FF2B5EF4-FFF2-40B4-BE49-F238E27FC236}">
                <a16:creationId xmlns:a16="http://schemas.microsoft.com/office/drawing/2014/main" id="{400D4A0E-AE07-DD49-B1C2-7EB16EF173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>
            <a:extLst>
              <a:ext uri="{FF2B5EF4-FFF2-40B4-BE49-F238E27FC236}">
                <a16:creationId xmlns:a16="http://schemas.microsoft.com/office/drawing/2014/main" id="{A6F12017-8AAC-0E46-ADE7-4C32957B7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1" name="Slide Number Placeholder 3">
            <a:extLst>
              <a:ext uri="{FF2B5EF4-FFF2-40B4-BE49-F238E27FC236}">
                <a16:creationId xmlns:a16="http://schemas.microsoft.com/office/drawing/2014/main" id="{AE756E6C-AAAD-094E-B09D-75B39E5598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1838D4-84DF-0E41-846C-D48DBA55B84D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3894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851F-070D-494F-BB90-AB18D253EB08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DE91E-164B-1840-A90C-F47B9B9AB5EF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6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C8EE-20F7-6549-8BCC-41076D9AB67E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51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B7D97EE-9559-0544-9201-88350E080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6E09239-3F26-FB42-B5BD-449BAEB431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77A1BD8-ABB8-C045-98FB-50EB1B8E77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03A8-B1A2-1946-A1BD-A90CB6D498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909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96CF-FFCE-B740-BD21-D87A8E12BDBC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4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8CE0-0D85-A34B-9496-4B896381279B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5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8C1A-44AC-F347-B2CB-B409BFB6D7FB}" type="datetime1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04FA-2991-334E-9BDC-75B048649529}" type="datetime1">
              <a:rPr lang="en-US" smtClean="0"/>
              <a:t>10/13/20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9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B6FC-1A7B-DA4F-85E6-60EA76ADB9EC}" type="datetime1">
              <a:rPr lang="en-US" smtClean="0"/>
              <a:t>10/13/20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6F4F-2678-9347-B0B6-A03303FC1E0B}" type="datetime1">
              <a:rPr lang="en-US" smtClean="0"/>
              <a:t>10/13/20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F7F8-FC79-EB4B-9BD4-C010CC3E846D}" type="datetime1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1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865E-C753-0D48-BB28-546219714148}" type="datetime1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4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B96EC-21FB-264C-BECF-C050F751B04E}" type="datetime1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8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png"/><Relationship Id="rId3" Type="http://schemas.openxmlformats.org/officeDocument/2006/relationships/image" Target="../media/image30.jpeg"/><Relationship Id="rId7" Type="http://schemas.openxmlformats.org/officeDocument/2006/relationships/image" Target="../media/image1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4514" y="447447"/>
            <a:ext cx="9383485" cy="2850923"/>
          </a:xfrm>
        </p:spPr>
        <p:txBody>
          <a:bodyPr>
            <a:normAutofit/>
          </a:bodyPr>
          <a:lstStyle/>
          <a:p>
            <a:r>
              <a:rPr lang="en-US" sz="4000" b="1" dirty="0"/>
              <a:t>Applied Artificial Intelligence</a:t>
            </a:r>
            <a:br>
              <a:rPr lang="en-US" sz="3600" dirty="0"/>
            </a:br>
            <a:br>
              <a:rPr lang="en-US" sz="3600" dirty="0"/>
            </a:br>
            <a:r>
              <a:rPr lang="en-US" sz="3600" b="1" dirty="0">
                <a:solidFill>
                  <a:srgbClr val="C00000"/>
                </a:solidFill>
              </a:rPr>
              <a:t>Lecture 8</a:t>
            </a:r>
            <a:br>
              <a:rPr lang="en-US" sz="3600" dirty="0"/>
            </a:br>
            <a:r>
              <a:rPr lang="en-US" sz="3600" b="1" dirty="0"/>
              <a:t>Applied </a:t>
            </a:r>
            <a:r>
              <a:rPr lang="en-US" sz="3600" b="1" dirty="0">
                <a:solidFill>
                  <a:srgbClr val="002060"/>
                </a:solidFill>
              </a:rPr>
              <a:t>Swarm Intelligence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Arthur Kordon</a:t>
            </a:r>
          </a:p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889504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929666" y="60533"/>
            <a:ext cx="6009042" cy="685800"/>
          </a:xfrm>
        </p:spPr>
        <p:txBody>
          <a:bodyPr>
            <a:normAutofit/>
          </a:bodyPr>
          <a:lstStyle/>
          <a:p>
            <a:r>
              <a:rPr lang="en-US" altLang="en-US" sz="2400" dirty="0" err="1"/>
              <a:t>Stigmergy</a:t>
            </a:r>
            <a:r>
              <a:rPr lang="en-US" altLang="en-US" sz="2400" dirty="0"/>
              <a:t> communication mechanism of ants</a:t>
            </a:r>
          </a:p>
        </p:txBody>
      </p:sp>
      <p:sp>
        <p:nvSpPr>
          <p:cNvPr id="1126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A7DBA2-2150-4FBE-99C5-9678BD0EDECB}" type="slidenum">
              <a:rPr lang="en-US" altLang="en-US" sz="1400">
                <a:latin typeface="Arial" panose="020B0604020202020204" pitchFamily="34" charset="0"/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 sz="1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61360E-F67C-E04F-9D1E-618F95FA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7F7C6B30-0176-3E4C-97E9-515D31DA3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8190" y="651358"/>
            <a:ext cx="6855615" cy="6484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515" tIns="46757" rIns="93515" bIns="46757">
            <a:spAutoFit/>
          </a:bodyPr>
          <a:lstStyle/>
          <a:p>
            <a:pPr defTabSz="935038">
              <a:defRPr/>
            </a:pPr>
            <a:r>
              <a:rPr lang="en-US" dirty="0"/>
              <a:t>Applying the </a:t>
            </a:r>
            <a:r>
              <a:rPr lang="en-US" dirty="0" err="1"/>
              <a:t>stigmergy</a:t>
            </a:r>
            <a:r>
              <a:rPr lang="en-US" dirty="0"/>
              <a:t> mechanism of indirect communication based on pheromone deposition over the path they follow. </a:t>
            </a:r>
            <a:endParaRPr kumimoji="1" lang="en-US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pitchFamily="80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EB8D4E-F3CD-CB4B-9154-6A6236F6354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099" y="1337158"/>
            <a:ext cx="4639609" cy="4595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6716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929666" y="60533"/>
            <a:ext cx="6009042" cy="685800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Ant Colony Optimization (ACO) algorithm</a:t>
            </a:r>
          </a:p>
        </p:txBody>
      </p:sp>
      <p:sp>
        <p:nvSpPr>
          <p:cNvPr id="1126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A7DBA2-2150-4FBE-99C5-9678BD0EDECB}" type="slidenum">
              <a:rPr lang="en-US" altLang="en-US" sz="1400">
                <a:latin typeface="Arial" panose="020B0604020202020204" pitchFamily="34" charset="0"/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 sz="1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61360E-F67C-E04F-9D1E-618F95FA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7F7C6B30-0176-3E4C-97E9-515D31DA3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512" y="746333"/>
            <a:ext cx="6855615" cy="14794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515" tIns="46757" rIns="93515" bIns="46757">
            <a:spAutoFit/>
          </a:bodyPr>
          <a:lstStyle/>
          <a:p>
            <a:pPr defTabSz="935038">
              <a:defRPr/>
            </a:pPr>
            <a:r>
              <a:rPr lang="en-US" dirty="0"/>
              <a:t>In ACO, artificial ants are stochastic solution construction procedures that probabilistically build solutions exploiting </a:t>
            </a:r>
          </a:p>
          <a:p>
            <a:pPr marL="285750" indent="-285750" defTabSz="935038">
              <a:buFont typeface="Arial" panose="020B0604020202020204" pitchFamily="34" charset="0"/>
              <a:buChar char="•"/>
              <a:defRPr/>
            </a:pPr>
            <a:r>
              <a:rPr lang="en-US" dirty="0"/>
              <a:t>(artificial) pheromone trails which change dynamically at run time to reflect the agents’ acquired search experience </a:t>
            </a:r>
          </a:p>
          <a:p>
            <a:pPr marL="285750" indent="-285750" defTabSz="935038">
              <a:buFont typeface="Arial" panose="020B0604020202020204" pitchFamily="34" charset="0"/>
              <a:buChar char="•"/>
              <a:defRPr/>
            </a:pPr>
            <a:r>
              <a:rPr lang="en-US" dirty="0"/>
              <a:t>heuristic information on the problem instance being solved</a:t>
            </a:r>
            <a:endParaRPr kumimoji="1" lang="en-US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pitchFamily="80" charset="-128"/>
            </a:endParaRPr>
          </a:p>
        </p:txBody>
      </p:sp>
      <p:pic>
        <p:nvPicPr>
          <p:cNvPr id="8" name="Picture 30">
            <a:extLst>
              <a:ext uri="{FF2B5EF4-FFF2-40B4-BE49-F238E27FC236}">
                <a16:creationId xmlns:a16="http://schemas.microsoft.com/office/drawing/2014/main" id="{584DA134-066F-EF4B-AE01-7B6D903A2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668" y="2510196"/>
            <a:ext cx="3116132" cy="295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2FF7AC-88AF-9544-882F-B45F2912C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12" y="2406500"/>
            <a:ext cx="64643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50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929666" y="60533"/>
            <a:ext cx="6009042" cy="685800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Applying ant colony optimization</a:t>
            </a:r>
          </a:p>
        </p:txBody>
      </p:sp>
      <p:sp>
        <p:nvSpPr>
          <p:cNvPr id="1126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A7DBA2-2150-4FBE-99C5-9678BD0EDECB}" type="slidenum">
              <a:rPr lang="en-US" altLang="en-US" sz="1400">
                <a:latin typeface="Arial" panose="020B0604020202020204" pitchFamily="34" charset="0"/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 sz="1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61360E-F67C-E04F-9D1E-618F95FA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7F7C6B30-0176-3E4C-97E9-515D31DA3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2791" y="1385555"/>
            <a:ext cx="6855615" cy="9254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515" tIns="46757" rIns="93515" bIns="46757">
            <a:spAutoFit/>
          </a:bodyPr>
          <a:lstStyle/>
          <a:p>
            <a:pPr defTabSz="935038">
              <a:defRPr/>
            </a:pPr>
            <a:r>
              <a:rPr lang="en-US" dirty="0"/>
              <a:t>Heuristics: </a:t>
            </a:r>
            <a:r>
              <a:rPr lang="en-GB" dirty="0"/>
              <a:t>a probabilistic transition rule based on the value of the heuristic function </a:t>
            </a:r>
            <a:r>
              <a:rPr lang="en-GB" dirty="0">
                <a:sym typeface="Symbol" pitchFamily="2" charset="2"/>
              </a:rPr>
              <a:t></a:t>
            </a:r>
            <a:r>
              <a:rPr lang="en-GB" dirty="0"/>
              <a:t> and the current amount of pheromone </a:t>
            </a:r>
            <a:r>
              <a:rPr lang="en-GB" dirty="0">
                <a:sym typeface="Symbol" pitchFamily="2" charset="2"/>
              </a:rPr>
              <a:t></a:t>
            </a:r>
            <a:r>
              <a:rPr lang="en-GB" dirty="0"/>
              <a:t> associated with each candidate solution component is defined. </a:t>
            </a:r>
            <a:endParaRPr kumimoji="1" lang="en-US" sz="20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pitchFamily="80" charset="-128"/>
            </a:endParaRPr>
          </a:p>
        </p:txBody>
      </p:sp>
      <p:pic>
        <p:nvPicPr>
          <p:cNvPr id="8" name="Picture 30">
            <a:extLst>
              <a:ext uri="{FF2B5EF4-FFF2-40B4-BE49-F238E27FC236}">
                <a16:creationId xmlns:a16="http://schemas.microsoft.com/office/drawing/2014/main" id="{584DA134-066F-EF4B-AE01-7B6D903A2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105" y="2984656"/>
            <a:ext cx="2284989" cy="216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E67971-AE4F-084D-BA7B-1B55297F30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03" y="1337158"/>
            <a:ext cx="3715478" cy="4783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734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EF2105-7213-724D-8E75-C7F9F54FC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85" y="564401"/>
            <a:ext cx="9031223" cy="5921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8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851" y="2706336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122905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228600"/>
            <a:ext cx="7074946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400" dirty="0"/>
              <a:t>Flock principles</a:t>
            </a:r>
            <a:br>
              <a:rPr lang="en-US" altLang="en-US" sz="2400" dirty="0"/>
            </a:br>
            <a:endParaRPr lang="en-US" altLang="en-US" sz="2400" dirty="0"/>
          </a:p>
        </p:txBody>
      </p:sp>
      <p:sp>
        <p:nvSpPr>
          <p:cNvPr id="1126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A7DBA2-2150-4FBE-99C5-9678BD0EDECB}" type="slidenum">
              <a:rPr lang="en-US" altLang="en-US" sz="1400">
                <a:latin typeface="Arial" panose="020B0604020202020204" pitchFamily="34" charset="0"/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 sz="1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61360E-F67C-E04F-9D1E-618F95FA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9" name="Picture 8" descr="FlockPrinciplesCurrent">
            <a:extLst>
              <a:ext uri="{FF2B5EF4-FFF2-40B4-BE49-F238E27FC236}">
                <a16:creationId xmlns:a16="http://schemas.microsoft.com/office/drawing/2014/main" id="{92DE6497-B8E8-E14D-B8A0-5354A2EEAD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309" y="1851277"/>
            <a:ext cx="4786291" cy="33984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A05E09-16CD-404A-917C-166DB590E4BF}"/>
              </a:ext>
            </a:extLst>
          </p:cNvPr>
          <p:cNvSpPr txBox="1"/>
          <p:nvPr/>
        </p:nvSpPr>
        <p:spPr>
          <a:xfrm>
            <a:off x="8610600" y="2021019"/>
            <a:ext cx="315199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Attempt to match velocity with nearby flock mates.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EC1909-A8E1-314A-B954-8E0888120C30}"/>
              </a:ext>
            </a:extLst>
          </p:cNvPr>
          <p:cNvSpPr txBox="1"/>
          <p:nvPr/>
        </p:nvSpPr>
        <p:spPr>
          <a:xfrm>
            <a:off x="8610600" y="4045250"/>
            <a:ext cx="315199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Attempt to stay close to nearby flock mates.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7FBDA2-56BF-4E4A-BEDA-6E2A86932A10}"/>
              </a:ext>
            </a:extLst>
          </p:cNvPr>
          <p:cNvSpPr txBox="1"/>
          <p:nvPr/>
        </p:nvSpPr>
        <p:spPr>
          <a:xfrm>
            <a:off x="1899622" y="4884405"/>
            <a:ext cx="315199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Avoid colliding with nearby flock mates.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D373D2-1F15-5A42-A272-E973BEB61EDD}"/>
              </a:ext>
            </a:extLst>
          </p:cNvPr>
          <p:cNvSpPr txBox="1"/>
          <p:nvPr/>
        </p:nvSpPr>
        <p:spPr>
          <a:xfrm>
            <a:off x="0" y="3271269"/>
            <a:ext cx="40386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Its nearest flock mates only influence the motion of each bird, i.e., vision is the most important sense for flock organization.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F974A5-5FAD-A54B-81CB-ED980C121079}"/>
              </a:ext>
            </a:extLst>
          </p:cNvPr>
          <p:cNvSpPr txBox="1"/>
          <p:nvPr/>
        </p:nvSpPr>
        <p:spPr>
          <a:xfrm>
            <a:off x="441064" y="1625314"/>
            <a:ext cx="338324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Each bird in the flock has the same behavior. The flock moves without a leader, even in cases when temporary leaders appear.</a:t>
            </a:r>
          </a:p>
        </p:txBody>
      </p:sp>
    </p:spTree>
    <p:extLst>
      <p:ext uri="{BB962C8B-B14F-4D97-AF65-F5344CB8AC3E}">
        <p14:creationId xmlns:p14="http://schemas.microsoft.com/office/powerpoint/2010/main" val="663614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Particle Swarm Optimization (PSO) principle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913FA5-A57C-E54B-BDE2-9126C4EA35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386" y="1248848"/>
            <a:ext cx="7739887" cy="48937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58A350-8A74-294F-AED7-4DE876017986}"/>
              </a:ext>
            </a:extLst>
          </p:cNvPr>
          <p:cNvSpPr txBox="1"/>
          <p:nvPr/>
        </p:nvSpPr>
        <p:spPr>
          <a:xfrm>
            <a:off x="6658087" y="4864458"/>
            <a:ext cx="3324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pbest</a:t>
            </a:r>
            <a:r>
              <a:rPr lang="en-US" dirty="0"/>
              <a:t> is the best solution (fitness) a particle  has achieved so far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D59186-A3E1-FF45-B087-3F2CC052A894}"/>
              </a:ext>
            </a:extLst>
          </p:cNvPr>
          <p:cNvSpPr txBox="1"/>
          <p:nvPr/>
        </p:nvSpPr>
        <p:spPr>
          <a:xfrm>
            <a:off x="7212105" y="3372566"/>
            <a:ext cx="3997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gbest</a:t>
            </a:r>
            <a:r>
              <a:rPr lang="en-US" dirty="0"/>
              <a:t> is the best solution (fitness) any particle in the flock has achieved so far</a:t>
            </a:r>
          </a:p>
        </p:txBody>
      </p:sp>
    </p:spTree>
    <p:extLst>
      <p:ext uri="{BB962C8B-B14F-4D97-AF65-F5344CB8AC3E}">
        <p14:creationId xmlns:p14="http://schemas.microsoft.com/office/powerpoint/2010/main" val="2872522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PSO algorithm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6EFF25-2B1F-E44F-8233-7D5BAA5B47A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41" y="868108"/>
            <a:ext cx="5198278" cy="5383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1E1508-CBB5-9B43-976C-211C20553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422" y="1957218"/>
            <a:ext cx="5230035" cy="273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99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929666" y="60533"/>
            <a:ext cx="6009042" cy="685800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Applying particle swarm optimization</a:t>
            </a:r>
          </a:p>
        </p:txBody>
      </p:sp>
      <p:sp>
        <p:nvSpPr>
          <p:cNvPr id="1126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A7DBA2-2150-4FBE-99C5-9678BD0EDECB}" type="slidenum">
              <a:rPr lang="en-US" altLang="en-US" sz="1400">
                <a:latin typeface="Arial" panose="020B0604020202020204" pitchFamily="34" charset="0"/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 sz="1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61360E-F67C-E04F-9D1E-618F95FA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5AAE44-DD2E-8141-9FB5-6EF1E29D649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541" y="843153"/>
            <a:ext cx="4937480" cy="5084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327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0658"/>
            <a:ext cx="10515600" cy="398550"/>
          </a:xfrm>
        </p:spPr>
        <p:txBody>
          <a:bodyPr>
            <a:noAutofit/>
          </a:bodyPr>
          <a:lstStyle/>
          <a:p>
            <a:r>
              <a:rPr lang="en-US" sz="2400" dirty="0"/>
              <a:t>Comparison Between Evolutionary Computation and Swarm Intelligence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42A761-9546-4D40-9503-DDF97641DAAA}"/>
              </a:ext>
            </a:extLst>
          </p:cNvPr>
          <p:cNvSpPr txBox="1"/>
          <p:nvPr/>
        </p:nvSpPr>
        <p:spPr>
          <a:xfrm>
            <a:off x="1183340" y="659208"/>
            <a:ext cx="831566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PSO does not have genetic operators like crossover and mutation. Particles update themselves with the internal velocity.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In GAs, chromosomes share information with each other. So the whole population moves like a one group towards an optimal area. In PSO, only the swarm leader (</a:t>
            </a:r>
            <a:r>
              <a:rPr lang="en-US" sz="2000" i="1" dirty="0" err="1"/>
              <a:t>gbest</a:t>
            </a:r>
            <a:r>
              <a:rPr lang="en-US" sz="2000" dirty="0"/>
              <a:t> or </a:t>
            </a:r>
            <a:r>
              <a:rPr lang="en-US" sz="2000" i="1" dirty="0" err="1"/>
              <a:t>lbest</a:t>
            </a:r>
            <a:r>
              <a:rPr lang="en-US" sz="2000" dirty="0"/>
              <a:t>) spreads the information to others. It is a one-way information sharing mechanism. 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A particle has a position (contents of a candidate solution) and a velocity whilst an individual in evolutionary algorithms typically has just the contents of a candidate solution.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In evolutionary algorithms individuals compete for survival and most “die” while the population of the swarm is constant.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dirty="0"/>
              <a:t>The key difference is based on the driving forces of novelty generation. In the case of </a:t>
            </a:r>
            <a:r>
              <a:rPr lang="en-US" sz="2000" b="1" dirty="0">
                <a:solidFill>
                  <a:srgbClr val="FF0000"/>
                </a:solidFill>
              </a:rPr>
              <a:t>evolutionary algorithms the new solutions emerge from the strong struggle for high fitness</a:t>
            </a:r>
            <a:r>
              <a:rPr lang="en-US" sz="2000" dirty="0"/>
              <a:t>.  In the case </a:t>
            </a:r>
            <a:r>
              <a:rPr lang="en-US" sz="2000" dirty="0">
                <a:solidFill>
                  <a:srgbClr val="002060"/>
                </a:solidFill>
              </a:rPr>
              <a:t>of </a:t>
            </a:r>
            <a:r>
              <a:rPr lang="en-US" sz="2000" b="1" dirty="0">
                <a:solidFill>
                  <a:srgbClr val="0070C0"/>
                </a:solidFill>
              </a:rPr>
              <a:t>swarm intelligence, the novelty is generated by social interaction between the individuals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0984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59293-2D9C-014B-8492-F5076738D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08" y="474280"/>
            <a:ext cx="6626226" cy="5803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8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15" y="2544972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764120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7EE40A-A8BD-374E-BA0D-1CF27C2A6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20" y="365126"/>
            <a:ext cx="7528329" cy="6067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8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238" y="1513617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495172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ACO vs. PSO capabilities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0A3450-029B-DC49-AFD3-84F7C2A63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401" y="852543"/>
            <a:ext cx="6763871" cy="50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65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Benefits of swarm intelligence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794D9D-4194-7D4F-8A51-1A84208CFFFE}"/>
              </a:ext>
            </a:extLst>
          </p:cNvPr>
          <p:cNvSpPr txBox="1">
            <a:spLocks/>
          </p:cNvSpPr>
          <p:nvPr/>
        </p:nvSpPr>
        <p:spPr>
          <a:xfrm>
            <a:off x="1746871" y="1039637"/>
            <a:ext cx="7826539" cy="365877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2000" b="1" dirty="0"/>
              <a:t>Key benefit: Finding optimal solutions from social interactions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F06659-C0F7-104A-8364-F3FFAD1974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667558" y="2339008"/>
            <a:ext cx="5206143" cy="3685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48E0A8-C816-C149-9D45-1CDAF660E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011" y="1652822"/>
            <a:ext cx="1810422" cy="10228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BE5ECA-9CA7-4544-97A4-8A1288E97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321" y="2922968"/>
            <a:ext cx="2064422" cy="117368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9F58FD-F50B-1D4B-9712-A0E5E6BC63AB}"/>
              </a:ext>
            </a:extLst>
          </p:cNvPr>
          <p:cNvCxnSpPr>
            <a:cxnSpLocks/>
          </p:cNvCxnSpPr>
          <p:nvPr/>
        </p:nvCxnSpPr>
        <p:spPr>
          <a:xfrm flipV="1">
            <a:off x="7110805" y="2356447"/>
            <a:ext cx="925157" cy="2469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6A2E5B-DD63-7042-A7CC-0A8E76EBD64F}"/>
              </a:ext>
            </a:extLst>
          </p:cNvPr>
          <p:cNvCxnSpPr>
            <a:cxnSpLocks/>
          </p:cNvCxnSpPr>
          <p:nvPr/>
        </p:nvCxnSpPr>
        <p:spPr>
          <a:xfrm>
            <a:off x="7110805" y="2645931"/>
            <a:ext cx="917163" cy="8397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8">
            <a:extLst>
              <a:ext uri="{FF2B5EF4-FFF2-40B4-BE49-F238E27FC236}">
                <a16:creationId xmlns:a16="http://schemas.microsoft.com/office/drawing/2014/main" id="{A148E232-40E4-984A-8F3A-0C2496BFF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3909" y="1902630"/>
            <a:ext cx="2144656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Discrete optimization – </a:t>
            </a:r>
          </a:p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ACO 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42894DF3-4D00-CA4A-9131-F5DCF583D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8743" y="3283104"/>
            <a:ext cx="2373257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Continuous optimization  – PSO </a:t>
            </a:r>
          </a:p>
        </p:txBody>
      </p:sp>
    </p:spTree>
    <p:extLst>
      <p:ext uri="{BB962C8B-B14F-4D97-AF65-F5344CB8AC3E}">
        <p14:creationId xmlns:p14="http://schemas.microsoft.com/office/powerpoint/2010/main" val="2237948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Capabilities of swarm intelligence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8D39F-5F8C-DC41-B7F9-57ADEEB95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88" y="1300459"/>
            <a:ext cx="10919012" cy="442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43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59293-2D9C-014B-8492-F5076738D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08" y="474280"/>
            <a:ext cx="6626226" cy="5803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8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172" y="3513160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117567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Applicability of swarm intelligence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662ED-D6CC-654E-9B33-6ED9DB92A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6" y="1739045"/>
            <a:ext cx="10477948" cy="389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510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Applicability of swarm intelligence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645722-A8D7-6040-8DD6-E1EABD3E78DD}"/>
              </a:ext>
            </a:extLst>
          </p:cNvPr>
          <p:cNvSpPr/>
          <p:nvPr/>
        </p:nvSpPr>
        <p:spPr>
          <a:xfrm>
            <a:off x="2779059" y="1723499"/>
            <a:ext cx="6386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● Bus routes, garbage collection, delivery routes </a:t>
            </a:r>
          </a:p>
          <a:p>
            <a:r>
              <a:rPr lang="en-US" dirty="0"/>
              <a:t>● Machine scheduling: Minimization of transport time for distant production locations </a:t>
            </a:r>
          </a:p>
          <a:p>
            <a:r>
              <a:rPr lang="en-US" dirty="0"/>
              <a:t>● Feeding of lacquering machines </a:t>
            </a:r>
          </a:p>
          <a:p>
            <a:r>
              <a:rPr lang="en-US" dirty="0"/>
              <a:t>● Protein folding </a:t>
            </a:r>
          </a:p>
          <a:p>
            <a:r>
              <a:rPr lang="en-US" dirty="0"/>
              <a:t>● Telecommunication networks: Online optimization </a:t>
            </a:r>
          </a:p>
          <a:p>
            <a:r>
              <a:rPr lang="en-US" dirty="0"/>
              <a:t>● Personnel placement in airline companies </a:t>
            </a:r>
          </a:p>
          <a:p>
            <a:r>
              <a:rPr lang="en-US" dirty="0"/>
              <a:t>● Composition of products</a:t>
            </a:r>
          </a:p>
        </p:txBody>
      </p:sp>
    </p:spTree>
    <p:extLst>
      <p:ext uri="{BB962C8B-B14F-4D97-AF65-F5344CB8AC3E}">
        <p14:creationId xmlns:p14="http://schemas.microsoft.com/office/powerpoint/2010/main" val="3074652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Applicability of swarm intelligence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7" name="Picture 6" descr="Function32Optima">
            <a:extLst>
              <a:ext uri="{FF2B5EF4-FFF2-40B4-BE49-F238E27FC236}">
                <a16:creationId xmlns:a16="http://schemas.microsoft.com/office/drawing/2014/main" id="{6D4D4D23-63C9-0448-918A-A054970FB9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" y="2056833"/>
            <a:ext cx="5891636" cy="405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Gbest32Opt">
            <a:extLst>
              <a:ext uri="{FF2B5EF4-FFF2-40B4-BE49-F238E27FC236}">
                <a16:creationId xmlns:a16="http://schemas.microsoft.com/office/drawing/2014/main" id="{B2E4AD88-F4A3-E547-8806-9BC98BA05B1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54" y="2203297"/>
            <a:ext cx="5452746" cy="39111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11">
            <a:extLst>
              <a:ext uri="{FF2B5EF4-FFF2-40B4-BE49-F238E27FC236}">
                <a16:creationId xmlns:a16="http://schemas.microsoft.com/office/drawing/2014/main" id="{606E850F-343B-4749-BA09-15C590256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894" y="1420834"/>
            <a:ext cx="3892412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Complex search space with 32 optima</a:t>
            </a: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F4DB3CE9-01CA-9D4D-9B49-870E1406C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5285" y="1420834"/>
            <a:ext cx="3196709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PSO found the global optimum</a:t>
            </a:r>
          </a:p>
        </p:txBody>
      </p:sp>
    </p:spTree>
    <p:extLst>
      <p:ext uri="{BB962C8B-B14F-4D97-AF65-F5344CB8AC3E}">
        <p14:creationId xmlns:p14="http://schemas.microsoft.com/office/powerpoint/2010/main" val="3241104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59293-2D9C-014B-8492-F5076738D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08" y="474280"/>
            <a:ext cx="6626226" cy="58039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8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688" y="4621198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1909137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2" descr="kitchen">
            <a:extLst>
              <a:ext uri="{FF2B5EF4-FFF2-40B4-BE49-F238E27FC236}">
                <a16:creationId xmlns:a16="http://schemas.microsoft.com/office/drawing/2014/main" id="{7242E5A1-E38A-AB43-9DCB-6F761BCC7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75" y="2614614"/>
            <a:ext cx="22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30">
            <a:extLst>
              <a:ext uri="{FF2B5EF4-FFF2-40B4-BE49-F238E27FC236}">
                <a16:creationId xmlns:a16="http://schemas.microsoft.com/office/drawing/2014/main" id="{E57CE13F-D8F3-594E-AE5B-F9474BA97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4411664"/>
            <a:ext cx="9144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>
            <a:extLst>
              <a:ext uri="{FF2B5EF4-FFF2-40B4-BE49-F238E27FC236}">
                <a16:creationId xmlns:a16="http://schemas.microsoft.com/office/drawing/2014/main" id="{BDCF91E8-7D99-F54A-90E4-B82FCE2CC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600200"/>
            <a:ext cx="2819400" cy="495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6FCA5B4C-D050-C74B-A98F-27D865A7F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1600200"/>
            <a:ext cx="2590800" cy="495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9" name="Text Box 11">
            <a:extLst>
              <a:ext uri="{FF2B5EF4-FFF2-40B4-BE49-F238E27FC236}">
                <a16:creationId xmlns:a16="http://schemas.microsoft.com/office/drawing/2014/main" id="{8E82A47A-D9B6-E842-92FA-E3C5DD42B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066800"/>
            <a:ext cx="3962400" cy="3381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/>
              <a:t>Translate social interactions into value</a:t>
            </a:r>
          </a:p>
        </p:txBody>
      </p:sp>
      <p:sp>
        <p:nvSpPr>
          <p:cNvPr id="16390" name="Text Box 12">
            <a:extLst>
              <a:ext uri="{FF2B5EF4-FFF2-40B4-BE49-F238E27FC236}">
                <a16:creationId xmlns:a16="http://schemas.microsoft.com/office/drawing/2014/main" id="{CA0494ED-AFFD-D949-B205-4F2E790AB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1" y="1676400"/>
            <a:ext cx="2568575" cy="30480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/>
              <a:t>Advantages</a:t>
            </a:r>
          </a:p>
        </p:txBody>
      </p:sp>
      <p:sp>
        <p:nvSpPr>
          <p:cNvPr id="16391" name="Text Box 13">
            <a:extLst>
              <a:ext uri="{FF2B5EF4-FFF2-40B4-BE49-F238E27FC236}">
                <a16:creationId xmlns:a16="http://schemas.microsoft.com/office/drawing/2014/main" id="{743356F6-2AA9-1845-B901-612934B07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676400"/>
            <a:ext cx="2362200" cy="30480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/>
              <a:t>Application areas</a:t>
            </a:r>
          </a:p>
        </p:txBody>
      </p:sp>
      <p:sp>
        <p:nvSpPr>
          <p:cNvPr id="16392" name="Text Box 24">
            <a:extLst>
              <a:ext uri="{FF2B5EF4-FFF2-40B4-BE49-F238E27FC236}">
                <a16:creationId xmlns:a16="http://schemas.microsoft.com/office/drawing/2014/main" id="{E05B5600-A01D-9E46-847C-9877A5204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810000"/>
            <a:ext cx="1828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Optimization algorithms</a:t>
            </a:r>
          </a:p>
        </p:txBody>
      </p:sp>
      <p:sp>
        <p:nvSpPr>
          <p:cNvPr id="16393" name="Text Box 25">
            <a:extLst>
              <a:ext uri="{FF2B5EF4-FFF2-40B4-BE49-F238E27FC236}">
                <a16:creationId xmlns:a16="http://schemas.microsoft.com/office/drawing/2014/main" id="{93B84D9E-919D-C745-8548-2843CA27C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2133600"/>
            <a:ext cx="1066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Scheduling</a:t>
            </a:r>
          </a:p>
        </p:txBody>
      </p:sp>
      <p:sp>
        <p:nvSpPr>
          <p:cNvPr id="16394" name="Text Box 26">
            <a:extLst>
              <a:ext uri="{FF2B5EF4-FFF2-40B4-BE49-F238E27FC236}">
                <a16:creationId xmlns:a16="http://schemas.microsoft.com/office/drawing/2014/main" id="{12146065-2A80-BF45-AF69-D1F162CF1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3124201"/>
            <a:ext cx="83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Routing</a:t>
            </a:r>
          </a:p>
        </p:txBody>
      </p:sp>
      <p:sp>
        <p:nvSpPr>
          <p:cNvPr id="16395" name="Text Box 27">
            <a:extLst>
              <a:ext uri="{FF2B5EF4-FFF2-40B4-BE49-F238E27FC236}">
                <a16:creationId xmlns:a16="http://schemas.microsoft.com/office/drawing/2014/main" id="{04ADD8E5-9AB6-454B-AB3A-E720752C2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4038601"/>
            <a:ext cx="1371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Tele-</a:t>
            </a:r>
            <a:br>
              <a:rPr lang="en-US" altLang="en-US" sz="1200" b="1"/>
            </a:br>
            <a:r>
              <a:rPr lang="en-US" altLang="en-US" sz="1200" b="1"/>
              <a:t>communication networks</a:t>
            </a:r>
          </a:p>
        </p:txBody>
      </p:sp>
      <p:sp>
        <p:nvSpPr>
          <p:cNvPr id="16396" name="Rectangle 43">
            <a:extLst>
              <a:ext uri="{FF2B5EF4-FFF2-40B4-BE49-F238E27FC236}">
                <a16:creationId xmlns:a16="http://schemas.microsoft.com/office/drawing/2014/main" id="{26330CD2-753C-0F49-A7E1-E4377C1C5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600200"/>
            <a:ext cx="2819400" cy="4953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7" name="Text Box 44">
            <a:extLst>
              <a:ext uri="{FF2B5EF4-FFF2-40B4-BE49-F238E27FC236}">
                <a16:creationId xmlns:a16="http://schemas.microsoft.com/office/drawing/2014/main" id="{EADE52D6-7E8C-6847-AF4D-92657C524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1" y="1676400"/>
            <a:ext cx="2568575" cy="304800"/>
          </a:xfrm>
          <a:prstGeom prst="rect">
            <a:avLst/>
          </a:prstGeom>
          <a:solidFill>
            <a:srgbClr val="CC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/>
              <a:t>What is swarm intelligence?</a:t>
            </a:r>
          </a:p>
        </p:txBody>
      </p:sp>
      <p:sp>
        <p:nvSpPr>
          <p:cNvPr id="16398" name="Text Box 180">
            <a:extLst>
              <a:ext uri="{FF2B5EF4-FFF2-40B4-BE49-F238E27FC236}">
                <a16:creationId xmlns:a16="http://schemas.microsoft.com/office/drawing/2014/main" id="{A013EAAA-8A67-0A43-869F-77CD9F0FA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981201"/>
            <a:ext cx="23622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00" b="1"/>
              <a:t> </a:t>
            </a:r>
            <a:r>
              <a:rPr lang="en-US" altLang="en-US" sz="1200" b="1"/>
              <a:t>Dynamic optimization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 Self-organization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 Robust performance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 Simple algorithms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 Low cost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 Easy implementation</a:t>
            </a:r>
          </a:p>
        </p:txBody>
      </p:sp>
      <p:sp>
        <p:nvSpPr>
          <p:cNvPr id="16399" name="Text Box 188">
            <a:extLst>
              <a:ext uri="{FF2B5EF4-FFF2-40B4-BE49-F238E27FC236}">
                <a16:creationId xmlns:a16="http://schemas.microsoft.com/office/drawing/2014/main" id="{69234259-2E09-1F43-911C-C7B7B4F32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886200"/>
            <a:ext cx="9144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Problem</a:t>
            </a:r>
          </a:p>
        </p:txBody>
      </p:sp>
      <p:sp>
        <p:nvSpPr>
          <p:cNvPr id="16400" name="Line 189">
            <a:extLst>
              <a:ext uri="{FF2B5EF4-FFF2-40B4-BE49-F238E27FC236}">
                <a16:creationId xmlns:a16="http://schemas.microsoft.com/office/drawing/2014/main" id="{07EBF38E-A682-804D-A396-9CB4A6DD9FC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41148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Text Box 191">
            <a:extLst>
              <a:ext uri="{FF2B5EF4-FFF2-40B4-BE49-F238E27FC236}">
                <a16:creationId xmlns:a16="http://schemas.microsoft.com/office/drawing/2014/main" id="{01F7AE16-0D03-4D45-BB8B-376339116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5410201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Process</a:t>
            </a:r>
            <a:br>
              <a:rPr lang="en-US" altLang="en-US" sz="1200" b="1"/>
            </a:br>
            <a:r>
              <a:rPr lang="en-US" altLang="en-US" sz="1200" b="1"/>
              <a:t>optimization</a:t>
            </a:r>
          </a:p>
        </p:txBody>
      </p:sp>
      <p:sp>
        <p:nvSpPr>
          <p:cNvPr id="16402" name="Rectangle 198">
            <a:extLst>
              <a:ext uri="{FF2B5EF4-FFF2-40B4-BE49-F238E27FC236}">
                <a16:creationId xmlns:a16="http://schemas.microsoft.com/office/drawing/2014/main" id="{85B0849E-0FD8-FC45-826A-7E876AD90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1" y="2590800"/>
            <a:ext cx="1095375" cy="304800"/>
          </a:xfrm>
          <a:prstGeom prst="rect">
            <a:avLst/>
          </a:prstGeom>
          <a:solidFill>
            <a:srgbClr val="C8FCE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Air Liquide</a:t>
            </a:r>
          </a:p>
        </p:txBody>
      </p:sp>
      <p:sp>
        <p:nvSpPr>
          <p:cNvPr id="16403" name="Rectangle 199">
            <a:extLst>
              <a:ext uri="{FF2B5EF4-FFF2-40B4-BE49-F238E27FC236}">
                <a16:creationId xmlns:a16="http://schemas.microsoft.com/office/drawing/2014/main" id="{FB62E67E-654D-E549-BF87-D773A59C1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1" y="3429000"/>
            <a:ext cx="1095375" cy="395288"/>
          </a:xfrm>
          <a:prstGeom prst="rect">
            <a:avLst/>
          </a:prstGeom>
          <a:solidFill>
            <a:srgbClr val="C8FCE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Southwest </a:t>
            </a:r>
            <a:br>
              <a:rPr lang="en-US" altLang="en-US" sz="1200" b="1"/>
            </a:br>
            <a:r>
              <a:rPr lang="en-US" altLang="en-US" sz="1200" b="1"/>
              <a:t>Airlines</a:t>
            </a:r>
          </a:p>
        </p:txBody>
      </p:sp>
      <p:sp>
        <p:nvSpPr>
          <p:cNvPr id="16404" name="Rectangle 200">
            <a:extLst>
              <a:ext uri="{FF2B5EF4-FFF2-40B4-BE49-F238E27FC236}">
                <a16:creationId xmlns:a16="http://schemas.microsoft.com/office/drawing/2014/main" id="{4A26A841-36C5-994B-86DE-9A31FD080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1" y="5867400"/>
            <a:ext cx="1247775" cy="319088"/>
          </a:xfrm>
          <a:prstGeom prst="rect">
            <a:avLst/>
          </a:prstGeom>
          <a:solidFill>
            <a:srgbClr val="C8FCE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Dow Chemical</a:t>
            </a:r>
          </a:p>
        </p:txBody>
      </p:sp>
      <p:sp>
        <p:nvSpPr>
          <p:cNvPr id="16405" name="Rectangle 201">
            <a:extLst>
              <a:ext uri="{FF2B5EF4-FFF2-40B4-BE49-F238E27FC236}">
                <a16:creationId xmlns:a16="http://schemas.microsoft.com/office/drawing/2014/main" id="{77A1BD3D-AECA-0641-9C73-78B8C4B53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1" y="4724400"/>
            <a:ext cx="1095375" cy="395288"/>
          </a:xfrm>
          <a:prstGeom prst="rect">
            <a:avLst/>
          </a:prstGeom>
          <a:solidFill>
            <a:srgbClr val="C8FCE6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British</a:t>
            </a:r>
            <a:br>
              <a:rPr lang="en-US" altLang="en-US" sz="1200" b="1"/>
            </a:br>
            <a:r>
              <a:rPr lang="en-US" altLang="en-US" sz="1200" b="1"/>
              <a:t>Telecom</a:t>
            </a:r>
          </a:p>
        </p:txBody>
      </p:sp>
      <p:sp>
        <p:nvSpPr>
          <p:cNvPr id="16406" name="Text Box 206">
            <a:extLst>
              <a:ext uri="{FF2B5EF4-FFF2-40B4-BE49-F238E27FC236}">
                <a16:creationId xmlns:a16="http://schemas.microsoft.com/office/drawing/2014/main" id="{B45C6327-E29B-CC42-8E28-661F09199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981200"/>
            <a:ext cx="15240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Social interactions</a:t>
            </a:r>
          </a:p>
        </p:txBody>
      </p:sp>
      <p:sp>
        <p:nvSpPr>
          <p:cNvPr id="16407" name="AutoShape 207">
            <a:extLst>
              <a:ext uri="{FF2B5EF4-FFF2-40B4-BE49-F238E27FC236}">
                <a16:creationId xmlns:a16="http://schemas.microsoft.com/office/drawing/2014/main" id="{88D372EF-D5C7-D447-AEE3-5DF8B10B3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819400"/>
            <a:ext cx="236538" cy="374650"/>
          </a:xfrm>
          <a:prstGeom prst="downArrow">
            <a:avLst>
              <a:gd name="adj1" fmla="val 50000"/>
              <a:gd name="adj2" fmla="val 3959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08" name="AutoShape 209">
            <a:extLst>
              <a:ext uri="{FF2B5EF4-FFF2-40B4-BE49-F238E27FC236}">
                <a16:creationId xmlns:a16="http://schemas.microsoft.com/office/drawing/2014/main" id="{46645ACA-56DE-FD49-A8F8-CED5615743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4419600"/>
            <a:ext cx="236538" cy="374650"/>
          </a:xfrm>
          <a:prstGeom prst="downArrow">
            <a:avLst>
              <a:gd name="adj1" fmla="val 50000"/>
              <a:gd name="adj2" fmla="val 3959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09" name="AutoShape 210">
            <a:extLst>
              <a:ext uri="{FF2B5EF4-FFF2-40B4-BE49-F238E27FC236}">
                <a16:creationId xmlns:a16="http://schemas.microsoft.com/office/drawing/2014/main" id="{23502F79-6725-F54B-94F0-568BB1EA5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5334000"/>
            <a:ext cx="236538" cy="374650"/>
          </a:xfrm>
          <a:prstGeom prst="downArrow">
            <a:avLst>
              <a:gd name="adj1" fmla="val 50000"/>
              <a:gd name="adj2" fmla="val 3959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410" name="Text Box 214">
            <a:extLst>
              <a:ext uri="{FF2B5EF4-FFF2-40B4-BE49-F238E27FC236}">
                <a16:creationId xmlns:a16="http://schemas.microsoft.com/office/drawing/2014/main" id="{E814233E-0DD3-814C-B8EE-AB35935B8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95600"/>
            <a:ext cx="1066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Algorithms</a:t>
            </a:r>
          </a:p>
        </p:txBody>
      </p:sp>
      <p:sp>
        <p:nvSpPr>
          <p:cNvPr id="16411" name="Text Box 216">
            <a:extLst>
              <a:ext uri="{FF2B5EF4-FFF2-40B4-BE49-F238E27FC236}">
                <a16:creationId xmlns:a16="http://schemas.microsoft.com/office/drawing/2014/main" id="{D86BFBD7-DFEC-C748-8250-E81309F5F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419600"/>
            <a:ext cx="1066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Results</a:t>
            </a:r>
          </a:p>
        </p:txBody>
      </p:sp>
      <p:sp>
        <p:nvSpPr>
          <p:cNvPr id="16412" name="Line 219">
            <a:extLst>
              <a:ext uri="{FF2B5EF4-FFF2-40B4-BE49-F238E27FC236}">
                <a16:creationId xmlns:a16="http://schemas.microsoft.com/office/drawing/2014/main" id="{6527AFFB-AE7F-7545-891D-8272C8CCDC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5181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3" name="Text Box 220">
            <a:extLst>
              <a:ext uri="{FF2B5EF4-FFF2-40B4-BE49-F238E27FC236}">
                <a16:creationId xmlns:a16="http://schemas.microsoft.com/office/drawing/2014/main" id="{0FB6D3D7-457E-3547-8DD2-A78B99D37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105400"/>
            <a:ext cx="9144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Products</a:t>
            </a:r>
          </a:p>
        </p:txBody>
      </p:sp>
      <p:pic>
        <p:nvPicPr>
          <p:cNvPr id="16414" name="Picture 52" descr="ants4.bmp">
            <a:extLst>
              <a:ext uri="{FF2B5EF4-FFF2-40B4-BE49-F238E27FC236}">
                <a16:creationId xmlns:a16="http://schemas.microsoft.com/office/drawing/2014/main" id="{1ADC2E6D-4EE2-234A-9124-9E74EC537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86000"/>
            <a:ext cx="4524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5" name="Picture 53" descr="flock5.bmp">
            <a:extLst>
              <a:ext uri="{FF2B5EF4-FFF2-40B4-BE49-F238E27FC236}">
                <a16:creationId xmlns:a16="http://schemas.microsoft.com/office/drawing/2014/main" id="{9E3203A1-54AB-2A4D-AA93-76F235CE91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3622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6" name="Picture 30">
            <a:extLst>
              <a:ext uri="{FF2B5EF4-FFF2-40B4-BE49-F238E27FC236}">
                <a16:creationId xmlns:a16="http://schemas.microsoft.com/office/drawing/2014/main" id="{104D06FD-A022-D34A-9C06-F389ED080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276601"/>
            <a:ext cx="10668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17" name="Group 60">
            <a:extLst>
              <a:ext uri="{FF2B5EF4-FFF2-40B4-BE49-F238E27FC236}">
                <a16:creationId xmlns:a16="http://schemas.microsoft.com/office/drawing/2014/main" id="{2AD1B4B8-0108-5D46-8760-5FE03965347F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4800600"/>
            <a:ext cx="2438400" cy="1524000"/>
            <a:chOff x="381000" y="4800600"/>
            <a:chExt cx="2438400" cy="1524000"/>
          </a:xfrm>
        </p:grpSpPr>
        <p:pic>
          <p:nvPicPr>
            <p:cNvPr id="16437" name="Picture 4" descr="landscape">
              <a:extLst>
                <a:ext uri="{FF2B5EF4-FFF2-40B4-BE49-F238E27FC236}">
                  <a16:creationId xmlns:a16="http://schemas.microsoft.com/office/drawing/2014/main" id="{86F968CC-88E7-D64E-9455-263A223952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4800600"/>
              <a:ext cx="24384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38" name="Oval 28">
              <a:extLst>
                <a:ext uri="{FF2B5EF4-FFF2-40B4-BE49-F238E27FC236}">
                  <a16:creationId xmlns:a16="http://schemas.microsoft.com/office/drawing/2014/main" id="{F000C8BE-EA61-F64C-9B7A-9731D7425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351" y="5416062"/>
              <a:ext cx="91225" cy="555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6439" name="Oval 28">
              <a:extLst>
                <a:ext uri="{FF2B5EF4-FFF2-40B4-BE49-F238E27FC236}">
                  <a16:creationId xmlns:a16="http://schemas.microsoft.com/office/drawing/2014/main" id="{317852E8-C95F-BD44-8CF8-90408D8E2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459" y="5210908"/>
              <a:ext cx="91225" cy="555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6440" name="Oval 28">
              <a:extLst>
                <a:ext uri="{FF2B5EF4-FFF2-40B4-BE49-F238E27FC236}">
                  <a16:creationId xmlns:a16="http://schemas.microsoft.com/office/drawing/2014/main" id="{2902FC06-CF82-694F-972B-8D645BFD3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567" y="5181600"/>
              <a:ext cx="91225" cy="555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6441" name="Oval 28">
              <a:extLst>
                <a:ext uri="{FF2B5EF4-FFF2-40B4-BE49-F238E27FC236}">
                  <a16:creationId xmlns:a16="http://schemas.microsoft.com/office/drawing/2014/main" id="{FD128303-CB98-E541-B9AE-CEAAEF77B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6675" y="5386754"/>
              <a:ext cx="91225" cy="555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6442" name="Oval 28">
              <a:extLst>
                <a:ext uri="{FF2B5EF4-FFF2-40B4-BE49-F238E27FC236}">
                  <a16:creationId xmlns:a16="http://schemas.microsoft.com/office/drawing/2014/main" id="{58CDEDD7-FF29-7647-8100-4C5F22438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459" y="5152292"/>
              <a:ext cx="91225" cy="555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6443" name="Oval 28">
              <a:extLst>
                <a:ext uri="{FF2B5EF4-FFF2-40B4-BE49-F238E27FC236}">
                  <a16:creationId xmlns:a16="http://schemas.microsoft.com/office/drawing/2014/main" id="{F95C34F6-29C0-9A46-B46B-DC8A9FDF1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2567" y="5298831"/>
              <a:ext cx="91225" cy="555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6444" name="Oval 28">
              <a:extLst>
                <a:ext uri="{FF2B5EF4-FFF2-40B4-BE49-F238E27FC236}">
                  <a16:creationId xmlns:a16="http://schemas.microsoft.com/office/drawing/2014/main" id="{CA595E1F-BAC9-0947-8F32-756186C37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459" y="5269523"/>
              <a:ext cx="91225" cy="555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  <p:sp>
          <p:nvSpPr>
            <p:cNvPr id="16445" name="Oval 28">
              <a:extLst>
                <a:ext uri="{FF2B5EF4-FFF2-40B4-BE49-F238E27FC236}">
                  <a16:creationId xmlns:a16="http://schemas.microsoft.com/office/drawing/2014/main" id="{6DE0AF93-6562-0D40-BED0-824A8956B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8459" y="5093677"/>
              <a:ext cx="91225" cy="555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Calibri" panose="020F0502020204030204" pitchFamily="34" charset="0"/>
              </a:endParaRPr>
            </a:p>
          </p:txBody>
        </p:sp>
      </p:grpSp>
      <p:pic>
        <p:nvPicPr>
          <p:cNvPr id="16418" name="Picture 48">
            <a:extLst>
              <a:ext uri="{FF2B5EF4-FFF2-40B4-BE49-F238E27FC236}">
                <a16:creationId xmlns:a16="http://schemas.microsoft.com/office/drawing/2014/main" id="{BDF5A2E3-A36B-0E41-80CB-F8EBB40EF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25801"/>
            <a:ext cx="14478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19" name="Picture 49">
            <a:extLst>
              <a:ext uri="{FF2B5EF4-FFF2-40B4-BE49-F238E27FC236}">
                <a16:creationId xmlns:a16="http://schemas.microsoft.com/office/drawing/2014/main" id="{7DA7150B-0C6B-E04F-9C25-5B0A7025C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486400"/>
            <a:ext cx="2514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0" name="Picture 50">
            <a:extLst>
              <a:ext uri="{FF2B5EF4-FFF2-40B4-BE49-F238E27FC236}">
                <a16:creationId xmlns:a16="http://schemas.microsoft.com/office/drawing/2014/main" id="{2683752D-6D9E-5749-9631-F91594DCE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43400"/>
            <a:ext cx="127635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1" name="Picture 102" descr="Ant2.bmp">
            <a:extLst>
              <a:ext uri="{FF2B5EF4-FFF2-40B4-BE49-F238E27FC236}">
                <a16:creationId xmlns:a16="http://schemas.microsoft.com/office/drawing/2014/main" id="{2753B321-B900-C64D-AA22-A8209639D5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1"/>
            <a:ext cx="3048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2" name="Picture 105" descr="Ant2.bmp">
            <a:extLst>
              <a:ext uri="{FF2B5EF4-FFF2-40B4-BE49-F238E27FC236}">
                <a16:creationId xmlns:a16="http://schemas.microsoft.com/office/drawing/2014/main" id="{73AC5726-8DCD-CF44-B02C-8741120234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876801"/>
            <a:ext cx="3048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3" name="Picture 106" descr="Ant2.bmp">
            <a:extLst>
              <a:ext uri="{FF2B5EF4-FFF2-40B4-BE49-F238E27FC236}">
                <a16:creationId xmlns:a16="http://schemas.microsoft.com/office/drawing/2014/main" id="{634C3961-8427-674A-8C6F-0E3DC7039B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43401"/>
            <a:ext cx="3048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4" name="Picture 107" descr="bird3.bmp">
            <a:extLst>
              <a:ext uri="{FF2B5EF4-FFF2-40B4-BE49-F238E27FC236}">
                <a16:creationId xmlns:a16="http://schemas.microsoft.com/office/drawing/2014/main" id="{7D42B2D6-3892-EE44-B715-4B6039E8F7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4267200"/>
            <a:ext cx="422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5" name="Picture 108" descr="bird3.bmp">
            <a:extLst>
              <a:ext uri="{FF2B5EF4-FFF2-40B4-BE49-F238E27FC236}">
                <a16:creationId xmlns:a16="http://schemas.microsoft.com/office/drawing/2014/main" id="{00ACF1CB-BB26-7044-B8B0-2F29AD1E37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4343400"/>
            <a:ext cx="4222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26" name="Picture 109" descr="bird3.bmp">
            <a:extLst>
              <a:ext uri="{FF2B5EF4-FFF2-40B4-BE49-F238E27FC236}">
                <a16:creationId xmlns:a16="http://schemas.microsoft.com/office/drawing/2014/main" id="{E9C4BE93-5ACB-4F4D-8634-A5723D87F0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72000"/>
            <a:ext cx="336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27" name="Line 190">
            <a:extLst>
              <a:ext uri="{FF2B5EF4-FFF2-40B4-BE49-F238E27FC236}">
                <a16:creationId xmlns:a16="http://schemas.microsoft.com/office/drawing/2014/main" id="{9463CC3F-A45F-194F-A777-5C2802679B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41148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1E369F3-E10F-2149-8C8C-70A247BCAE6A}"/>
              </a:ext>
            </a:extLst>
          </p:cNvPr>
          <p:cNvSpPr txBox="1"/>
          <p:nvPr/>
        </p:nvSpPr>
        <p:spPr bwMode="auto">
          <a:xfrm>
            <a:off x="2057400" y="457200"/>
            <a:ext cx="8153400" cy="4000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latin typeface="Arial" charset="0"/>
              </a:rPr>
              <a:t>Swarm Intelligence</a:t>
            </a:r>
          </a:p>
        </p:txBody>
      </p:sp>
      <p:sp>
        <p:nvSpPr>
          <p:cNvPr id="16429" name="Text Box 206">
            <a:extLst>
              <a:ext uri="{FF2B5EF4-FFF2-40B4-BE49-F238E27FC236}">
                <a16:creationId xmlns:a16="http://schemas.microsoft.com/office/drawing/2014/main" id="{0809CADF-144A-C24B-A3C2-D15C01743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429000"/>
            <a:ext cx="685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ACO</a:t>
            </a:r>
          </a:p>
        </p:txBody>
      </p:sp>
      <p:sp>
        <p:nvSpPr>
          <p:cNvPr id="16430" name="Text Box 206">
            <a:extLst>
              <a:ext uri="{FF2B5EF4-FFF2-40B4-BE49-F238E27FC236}">
                <a16:creationId xmlns:a16="http://schemas.microsoft.com/office/drawing/2014/main" id="{595F7524-0061-B046-8B1E-669DEBBF8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429000"/>
            <a:ext cx="685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100" b="1"/>
              <a:t>PSO</a:t>
            </a:r>
          </a:p>
        </p:txBody>
      </p:sp>
      <p:pic>
        <p:nvPicPr>
          <p:cNvPr id="16431" name="Picture 63" descr="flock5.bmp">
            <a:extLst>
              <a:ext uri="{FF2B5EF4-FFF2-40B4-BE49-F238E27FC236}">
                <a16:creationId xmlns:a16="http://schemas.microsoft.com/office/drawing/2014/main" id="{41BA563C-2DC1-E546-85ED-E11F6606A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14400"/>
            <a:ext cx="1219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2" name="Picture 63">
            <a:extLst>
              <a:ext uri="{FF2B5EF4-FFF2-40B4-BE49-F238E27FC236}">
                <a16:creationId xmlns:a16="http://schemas.microsoft.com/office/drawing/2014/main" id="{54F3DF10-8A61-7D40-A886-7E02CEDFF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113" y="974725"/>
            <a:ext cx="5270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3" name="Picture 2">
            <a:extLst>
              <a:ext uri="{FF2B5EF4-FFF2-40B4-BE49-F238E27FC236}">
                <a16:creationId xmlns:a16="http://schemas.microsoft.com/office/drawing/2014/main" id="{DC906788-A50A-E74A-9071-072E03327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2262189"/>
            <a:ext cx="8096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4" name="Picture 4">
            <a:extLst>
              <a:ext uri="{FF2B5EF4-FFF2-40B4-BE49-F238E27FC236}">
                <a16:creationId xmlns:a16="http://schemas.microsoft.com/office/drawing/2014/main" id="{8DBCF72D-9B78-8E4E-B28B-E348BAB45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238" y="3165476"/>
            <a:ext cx="7366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5" name="Picture 6">
            <a:extLst>
              <a:ext uri="{FF2B5EF4-FFF2-40B4-BE49-F238E27FC236}">
                <a16:creationId xmlns:a16="http://schemas.microsoft.com/office/drawing/2014/main" id="{ABF54BC8-D3BB-F348-B403-297124741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38" y="5486400"/>
            <a:ext cx="7175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6" name="Picture 8">
            <a:extLst>
              <a:ext uri="{FF2B5EF4-FFF2-40B4-BE49-F238E27FC236}">
                <a16:creationId xmlns:a16="http://schemas.microsoft.com/office/drawing/2014/main" id="{F189BD15-BBAF-1241-AECE-3133FFBF4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6" y="4362451"/>
            <a:ext cx="7651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20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Swarm intelligence elevator pitch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1E081-E6BB-F643-A8BA-AB73B5C59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3676"/>
            <a:ext cx="9557572" cy="529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84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A28B5F-5FDB-8840-8FB9-7DE03ED87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949" y="488054"/>
            <a:ext cx="5426948" cy="5868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9928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Key AI methods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900316-F9AA-7A47-A54E-521FA70C5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66" y="686483"/>
            <a:ext cx="392236" cy="400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C3DB61-1FF1-3546-BA7E-E06531187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66" y="2254517"/>
            <a:ext cx="392236" cy="400241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8D42957B-B8E4-2D43-9A1E-C88D27F42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0235" y="592801"/>
            <a:ext cx="893763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Patterns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DCA82441-2DBA-AE41-B3E6-EFCB69453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0235" y="2254517"/>
            <a:ext cx="1081088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Classifiers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id="{4EC3376C-C983-9F4E-8D74-BB46CD2C0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0235" y="4057474"/>
            <a:ext cx="823913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Novelty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AB13DA83-6346-F84A-97B0-6B85BDF7A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0235" y="4902112"/>
            <a:ext cx="1257300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Optimization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5496E635-1BE6-E546-97E9-696FD1B36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648" y="5827752"/>
            <a:ext cx="1790700" cy="30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>
                <a:latin typeface="Arial" panose="020B0604020202020204" pitchFamily="34" charset="0"/>
              </a:rPr>
              <a:t>Emergent behavior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9CB2DC33-832B-6440-B093-7B6AEE635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648" y="1376667"/>
            <a:ext cx="169629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Complex patterns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1F02325F-E054-AD40-8183-433C9CC83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7543" y="3065381"/>
            <a:ext cx="102944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en-US" sz="1400" b="1" dirty="0">
                <a:latin typeface="Arial" panose="020B0604020202020204" pitchFamily="34" charset="0"/>
              </a:rPr>
              <a:t>Decisions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91C1070-893C-E34C-8E0C-F726E267B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66" y="1426466"/>
            <a:ext cx="392236" cy="400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81F1E1E-3645-9444-8E07-A659CF371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66" y="3132172"/>
            <a:ext cx="392236" cy="4002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D5E94D-40DD-AF4F-9C8E-F104D5ED5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66" y="4078280"/>
            <a:ext cx="392236" cy="4002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30F0807-C220-8446-BB23-657BA09D2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966" y="4902112"/>
            <a:ext cx="392236" cy="40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8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1282C-5D2B-274A-B038-A8FA3895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21" y="30251"/>
            <a:ext cx="10515600" cy="570057"/>
          </a:xfrm>
        </p:spPr>
        <p:txBody>
          <a:bodyPr>
            <a:normAutofit/>
          </a:bodyPr>
          <a:lstStyle/>
          <a:p>
            <a:r>
              <a:rPr lang="en-US" sz="2800" dirty="0"/>
              <a:t>Lecture 8 “Applied Swarm Intelligence”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D6F00-9AE7-3140-A438-4C979CDEA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14" y="709281"/>
            <a:ext cx="11151586" cy="4520332"/>
          </a:xfrm>
        </p:spPr>
        <p:txBody>
          <a:bodyPr>
            <a:noAutofit/>
          </a:bodyPr>
          <a:lstStyle/>
          <a:p>
            <a:pPr hangingPunct="0"/>
            <a:r>
              <a:rPr lang="en-US" sz="2400" b="1" dirty="0"/>
              <a:t>Swarm intelligence delivers a collective performance that cannot be achieved by an individual acting alone</a:t>
            </a:r>
          </a:p>
          <a:p>
            <a:pPr hangingPunct="0"/>
            <a:r>
              <a:rPr lang="en-US" sz="2400" b="1" dirty="0"/>
              <a:t>Swarm intelligence is inspired by the social behavior of ants, bees, termites, wasps, birds, fish, sheep, and even humans    </a:t>
            </a:r>
          </a:p>
          <a:p>
            <a:r>
              <a:rPr lang="en-US" sz="2400" b="1" dirty="0"/>
              <a:t>Ant colony optimization uses a colony of artificial ants to construct optimal solutions for a defined problem by digital pheromone deposition and heuristics</a:t>
            </a:r>
          </a:p>
          <a:p>
            <a:r>
              <a:rPr lang="en-US" sz="2400" b="1" dirty="0"/>
              <a:t>Particle swarm optimization uses a flock of communicating artificial particles searching for optimal solutions of a defined problem  </a:t>
            </a:r>
          </a:p>
          <a:p>
            <a:r>
              <a:rPr lang="en-US" sz="2400" b="1" dirty="0"/>
              <a:t>The broad application areas of swarm intelligence are optimal design, scheduling, routing, telecommunication and military robotic swarms</a:t>
            </a:r>
          </a:p>
          <a:p>
            <a:r>
              <a:rPr lang="en-US" sz="2400" b="1" dirty="0"/>
              <a:t>Swarm intelligence is easy to market.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DD6F1C41-E9FB-0E40-9F7E-72FED119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3921"/>
            <a:ext cx="12192000" cy="12003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 lIns="91435" tIns="45718" rIns="91435" bIns="45718">
            <a:spAutoFit/>
          </a:bodyPr>
          <a:lstStyle/>
          <a:p>
            <a:pPr algn="ctr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The Bottom Line</a:t>
            </a:r>
          </a:p>
          <a:p>
            <a:pPr algn="ctr" hangingPunct="0"/>
            <a:r>
              <a:rPr lang="en-US" sz="2400" b="1" dirty="0">
                <a:solidFill>
                  <a:srgbClr val="FF0000"/>
                </a:solidFill>
                <a:latin typeface="Times" pitchFamily="2" charset="0"/>
              </a:rPr>
              <a:t>Applied swarm intelligence has the capability to transfer the algorithms derived from social interaction of artificial individuals into value.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8DBB4-53F0-544B-AB52-F2950E04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2D5C19-5231-D247-BDB4-CC36CF704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1369625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938" y="1320919"/>
            <a:ext cx="10515600" cy="257522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Details on this topic are given in the following chapters of “Applying Data Science” book:</a:t>
            </a:r>
            <a:br>
              <a:rPr lang="en-US" sz="2700" dirty="0"/>
            </a:br>
            <a:r>
              <a:rPr lang="en-US" sz="2700" dirty="0"/>
              <a:t>Chapter 3, pp. 110-114</a:t>
            </a:r>
            <a:br>
              <a:rPr lang="en-US" sz="2700" dirty="0"/>
            </a:br>
            <a:r>
              <a:rPr lang="en-US" sz="2700" dirty="0"/>
              <a:t>Chapter 4, pp.142-143, 152-154</a:t>
            </a:r>
            <a:br>
              <a:rPr lang="en-US" sz="2700" dirty="0"/>
            </a:br>
            <a:r>
              <a:rPr lang="en-US" sz="2700" dirty="0"/>
              <a:t>Chapter 5, pp. </a:t>
            </a:r>
            <a:r>
              <a:rPr lang="en-US" sz="2700"/>
              <a:t>180-181</a:t>
            </a:r>
            <a:br>
              <a:rPr lang="en-US" dirty="0"/>
            </a:br>
            <a:br>
              <a:rPr lang="en-US" dirty="0"/>
            </a:b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64B5B-5031-3049-9D31-80098B3F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1F9E8-3C33-9141-90CD-B198A380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042773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EF2105-7213-724D-8E75-C7F9F54FC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85" y="564401"/>
            <a:ext cx="9031223" cy="5921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8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851" y="1415419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931654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Insects swarm intelligence examples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9" name="Picture 8" descr="TermiteCastle">
            <a:extLst>
              <a:ext uri="{FF2B5EF4-FFF2-40B4-BE49-F238E27FC236}">
                <a16:creationId xmlns:a16="http://schemas.microsoft.com/office/drawing/2014/main" id="{1B48AD7F-06AF-2247-9AA6-D1824C5AA1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10" y="1274015"/>
            <a:ext cx="3283025" cy="386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F770EB-0209-EE45-968B-918B5ACFFDA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1" y="2224585"/>
            <a:ext cx="1934845" cy="27929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D4B654-4157-1A40-85F6-76143924FDC4}"/>
              </a:ext>
            </a:extLst>
          </p:cNvPr>
          <p:cNvSpPr txBox="1"/>
          <p:nvPr/>
        </p:nvSpPr>
        <p:spPr>
          <a:xfrm>
            <a:off x="5515087" y="2196804"/>
            <a:ext cx="39480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most advanced army allocation pattern, shown in Fig. 6.3, belongs to the tropical ant </a:t>
            </a:r>
            <a:r>
              <a:rPr lang="en-US" i="1" dirty="0" err="1"/>
              <a:t>Eciton</a:t>
            </a:r>
            <a:r>
              <a:rPr lang="en-US" i="1" dirty="0"/>
              <a:t> </a:t>
            </a:r>
            <a:r>
              <a:rPr lang="en-US" i="1" dirty="0" err="1"/>
              <a:t>burchelli</a:t>
            </a:r>
            <a:r>
              <a:rPr lang="en-US" dirty="0"/>
              <a:t>. It includes as many as 200,000 blind workers and its structure consists of a 15 m-wide swarm front, a dense ant phalange 1 meter behind, and a complex trail that converges to a single straight line “highway” to the bivouac. The Art of War of this army of ants doesn’t need generals.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33E2B0-CF1E-7645-B669-20FBA1305783}"/>
              </a:ext>
            </a:extLst>
          </p:cNvPr>
          <p:cNvSpPr txBox="1"/>
          <p:nvPr/>
        </p:nvSpPr>
        <p:spPr>
          <a:xfrm>
            <a:off x="1030790" y="5336125"/>
            <a:ext cx="328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termite “cathedral” mound produced by a termite colony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AB25611-4C6B-8545-BA0E-80C4F28D3336}"/>
              </a:ext>
            </a:extLst>
          </p:cNvPr>
          <p:cNvSpPr txBox="1">
            <a:spLocks/>
          </p:cNvSpPr>
          <p:nvPr/>
        </p:nvSpPr>
        <p:spPr>
          <a:xfrm>
            <a:off x="2177176" y="835907"/>
            <a:ext cx="1157695" cy="365877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2000" b="1" dirty="0"/>
              <a:t>Termites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1C29342-CA40-8444-A26F-56FEE63B1FA5}"/>
              </a:ext>
            </a:extLst>
          </p:cNvPr>
          <p:cNvSpPr txBox="1">
            <a:spLocks/>
          </p:cNvSpPr>
          <p:nvPr/>
        </p:nvSpPr>
        <p:spPr>
          <a:xfrm>
            <a:off x="8377165" y="894191"/>
            <a:ext cx="1157695" cy="365877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2000" b="1" dirty="0"/>
              <a:t>Ants</a:t>
            </a:r>
          </a:p>
        </p:txBody>
      </p:sp>
    </p:spTree>
    <p:extLst>
      <p:ext uri="{BB962C8B-B14F-4D97-AF65-F5344CB8AC3E}">
        <p14:creationId xmlns:p14="http://schemas.microsoft.com/office/powerpoint/2010/main" val="3899194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0430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Fish and bird swarms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7" name="Picture 6" descr="fish schoolingFinal">
            <a:extLst>
              <a:ext uri="{FF2B5EF4-FFF2-40B4-BE49-F238E27FC236}">
                <a16:creationId xmlns:a16="http://schemas.microsoft.com/office/drawing/2014/main" id="{DED60B9F-57ED-A145-BD01-C3C88A8B18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1" y="476847"/>
            <a:ext cx="2947595" cy="26717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B89591-FC03-2D46-8920-AA6ED5946F90}"/>
              </a:ext>
            </a:extLst>
          </p:cNvPr>
          <p:cNvSpPr txBox="1"/>
          <p:nvPr/>
        </p:nvSpPr>
        <p:spPr>
          <a:xfrm>
            <a:off x="650444" y="2926330"/>
            <a:ext cx="521247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Why do animals swarm? </a:t>
            </a:r>
          </a:p>
          <a:p>
            <a:r>
              <a:rPr lang="en-US" dirty="0"/>
              <a:t>The four key reasons, according to biologists, are: </a:t>
            </a:r>
          </a:p>
          <a:p>
            <a:pPr marL="342900" indent="-342900">
              <a:buAutoNum type="arabicParenBoth"/>
            </a:pPr>
            <a:r>
              <a:rPr lang="en-US" dirty="0"/>
              <a:t>defense against predators by enhanced predator detection and minimizing the chances of being captured; </a:t>
            </a:r>
          </a:p>
          <a:p>
            <a:pPr marL="342900" indent="-342900">
              <a:buAutoNum type="arabicParenBoth"/>
            </a:pPr>
            <a:r>
              <a:rPr lang="en-US" dirty="0"/>
              <a:t>improved foraging success rate;</a:t>
            </a:r>
          </a:p>
          <a:p>
            <a:pPr marL="342900" indent="-342900">
              <a:buAutoNum type="arabicParenBoth"/>
            </a:pPr>
            <a:r>
              <a:rPr lang="en-US" dirty="0"/>
              <a:t> better chances to find a mate; </a:t>
            </a:r>
          </a:p>
          <a:p>
            <a:pPr marL="342900" indent="-342900">
              <a:buAutoNum type="arabicParenBoth"/>
            </a:pPr>
            <a:r>
              <a:rPr lang="en-US" dirty="0"/>
              <a:t> decrease of energy consumption.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A8FE0-C44E-2249-A44C-9E4DA5F1918E}"/>
              </a:ext>
            </a:extLst>
          </p:cNvPr>
          <p:cNvSpPr txBox="1"/>
          <p:nvPr/>
        </p:nvSpPr>
        <p:spPr>
          <a:xfrm>
            <a:off x="838200" y="1041727"/>
            <a:ext cx="4185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Schooling is exhibited by almost 80% of the more than 20,000 known fish species during some phase of their life cycle.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E03D2-181E-E348-9FE0-6590FB89E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438" y="3629185"/>
            <a:ext cx="4418171" cy="25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58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273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Basic principles of swarm intelligence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F9D369-7DF8-6D44-B82C-4FD7E4645B50}"/>
              </a:ext>
            </a:extLst>
          </p:cNvPr>
          <p:cNvSpPr txBox="1"/>
          <p:nvPr/>
        </p:nvSpPr>
        <p:spPr>
          <a:xfrm>
            <a:off x="957429" y="414158"/>
            <a:ext cx="976794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n-US" sz="2000" dirty="0"/>
              <a:t>Basic principles of swarm intelligence, as defined by Mark </a:t>
            </a:r>
            <a:r>
              <a:rPr lang="en-US" sz="2000" dirty="0" err="1"/>
              <a:t>Millonas</a:t>
            </a:r>
            <a:r>
              <a:rPr lang="en-US" sz="2000" dirty="0"/>
              <a:t> from Santa Fe Institute:</a:t>
            </a:r>
          </a:p>
          <a:p>
            <a:pPr hangingPunct="0"/>
            <a:endParaRPr lang="en-US" sz="2000" dirty="0"/>
          </a:p>
          <a:p>
            <a:pPr lvl="0"/>
            <a:r>
              <a:rPr lang="en-US" sz="2000" b="1" dirty="0"/>
              <a:t>Proximity principle</a:t>
            </a:r>
            <a:r>
              <a:rPr lang="en-US" sz="2000" dirty="0"/>
              <a:t>: individuals should be able to interact so as to form social links.</a:t>
            </a:r>
          </a:p>
          <a:p>
            <a:pPr lvl="0"/>
            <a:endParaRPr lang="en-US" sz="2000" dirty="0"/>
          </a:p>
          <a:p>
            <a:pPr lvl="0"/>
            <a:r>
              <a:rPr lang="en-US" sz="2000" b="1" dirty="0"/>
              <a:t>Quality principle</a:t>
            </a:r>
            <a:r>
              <a:rPr lang="en-US" sz="2000" dirty="0"/>
              <a:t>: individuals should be able to evaluate their interactions with the environment and one another.</a:t>
            </a:r>
          </a:p>
          <a:p>
            <a:pPr lvl="0"/>
            <a:endParaRPr lang="en-US" sz="2000" dirty="0"/>
          </a:p>
          <a:p>
            <a:pPr lvl="0"/>
            <a:r>
              <a:rPr lang="en-US" sz="2000" b="1" dirty="0"/>
              <a:t>Diverse response principle</a:t>
            </a:r>
            <a:r>
              <a:rPr lang="en-US" sz="2000" dirty="0"/>
              <a:t>: the population should not commit its activities along excessively narrow channels.</a:t>
            </a:r>
          </a:p>
          <a:p>
            <a:pPr lvl="0"/>
            <a:endParaRPr lang="en-US" sz="2000" dirty="0"/>
          </a:p>
          <a:p>
            <a:pPr lvl="0"/>
            <a:r>
              <a:rPr lang="en-US" sz="2000" b="1" dirty="0"/>
              <a:t>Stability principle</a:t>
            </a:r>
            <a:r>
              <a:rPr lang="en-US" sz="2000" dirty="0"/>
              <a:t>: the population should not change its mode of behavior every time the environment changes.</a:t>
            </a:r>
          </a:p>
          <a:p>
            <a:pPr lvl="0"/>
            <a:endParaRPr lang="en-US" sz="2000" dirty="0"/>
          </a:p>
          <a:p>
            <a:pPr lvl="0"/>
            <a:r>
              <a:rPr lang="en-US" sz="2000" b="1" dirty="0"/>
              <a:t>Adaptability principle</a:t>
            </a:r>
            <a:r>
              <a:rPr lang="en-US" sz="2000" dirty="0"/>
              <a:t>: the population must be able to change behavior mode when necessary.</a:t>
            </a:r>
          </a:p>
          <a:p>
            <a:pPr lvl="0"/>
            <a:endParaRPr lang="en-US" sz="2000" dirty="0"/>
          </a:p>
          <a:p>
            <a:pPr hangingPunct="0"/>
            <a:r>
              <a:rPr lang="en-US" sz="2400" b="1" dirty="0"/>
              <a:t>Swarm intelligence is defined as an emerging property of the swarm system as a result of its principles of proximity, quality, diversity, stability, and adaptability</a:t>
            </a:r>
          </a:p>
        </p:txBody>
      </p:sp>
    </p:spTree>
    <p:extLst>
      <p:ext uri="{BB962C8B-B14F-4D97-AF65-F5344CB8AC3E}">
        <p14:creationId xmlns:p14="http://schemas.microsoft.com/office/powerpoint/2010/main" val="1477305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EF2105-7213-724D-8E75-C7F9F54FC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85" y="564401"/>
            <a:ext cx="9031223" cy="5921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8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608" y="2050121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392141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929666" y="60533"/>
            <a:ext cx="6009042" cy="685800"/>
          </a:xfrm>
        </p:spPr>
        <p:txBody>
          <a:bodyPr>
            <a:normAutofit/>
          </a:bodyPr>
          <a:lstStyle/>
          <a:p>
            <a:r>
              <a:rPr lang="en-US" altLang="en-US" sz="2400" dirty="0" err="1"/>
              <a:t>Stigmergy</a:t>
            </a:r>
            <a:r>
              <a:rPr lang="en-US" altLang="en-US" sz="2400" dirty="0"/>
              <a:t> communication mechanism of ants</a:t>
            </a:r>
          </a:p>
        </p:txBody>
      </p:sp>
      <p:sp>
        <p:nvSpPr>
          <p:cNvPr id="1126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2A7DBA2-2150-4FBE-99C5-9678BD0EDECB}" type="slidenum">
              <a:rPr lang="en-US" altLang="en-US" sz="1400">
                <a:latin typeface="Arial" panose="020B0604020202020204" pitchFamily="34" charset="0"/>
                <a:ea typeface="ＭＳ Ｐゴシック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 sz="1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61360E-F67C-E04F-9D1E-618F95FA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63420-0655-844F-8747-0B1B7D97E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26" y="2439284"/>
            <a:ext cx="8020274" cy="3917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44F4A7-D851-BA42-BD3B-560F29413817}"/>
              </a:ext>
            </a:extLst>
          </p:cNvPr>
          <p:cNvSpPr/>
          <p:nvPr/>
        </p:nvSpPr>
        <p:spPr>
          <a:xfrm>
            <a:off x="328007" y="6330945"/>
            <a:ext cx="2992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M. Hermann, </a:t>
            </a:r>
            <a:r>
              <a:rPr lang="en-US" sz="1400" dirty="0"/>
              <a:t>Ant Colony Optimization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7161D4-4802-CA4C-B38F-3ADEE3A41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26" y="878881"/>
            <a:ext cx="5933889" cy="864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CD679C-83D2-524F-A777-05E2F0D37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215" y="487303"/>
            <a:ext cx="5007175" cy="2686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8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153339</TotalTime>
  <Words>1237</Words>
  <Application>Microsoft Macintosh PowerPoint</Application>
  <PresentationFormat>Widescreen</PresentationFormat>
  <Paragraphs>191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Times</vt:lpstr>
      <vt:lpstr>Times New Roman</vt:lpstr>
      <vt:lpstr>Office Theme</vt:lpstr>
      <vt:lpstr>Applied Artificial Intelligence  Lecture 8 Applied Swarm Intelligence</vt:lpstr>
      <vt:lpstr>Lecture 8 agenda</vt:lpstr>
      <vt:lpstr>Key AI methods</vt:lpstr>
      <vt:lpstr>Lecture 8 agenda</vt:lpstr>
      <vt:lpstr>Insects swarm intelligence examples</vt:lpstr>
      <vt:lpstr>Fish and bird swarms</vt:lpstr>
      <vt:lpstr>Basic principles of swarm intelligence</vt:lpstr>
      <vt:lpstr>Lecture 8 agenda</vt:lpstr>
      <vt:lpstr>Stigmergy communication mechanism of ants</vt:lpstr>
      <vt:lpstr>Stigmergy communication mechanism of ants</vt:lpstr>
      <vt:lpstr>Ant Colony Optimization (ACO) algorithm</vt:lpstr>
      <vt:lpstr>Applying ant colony optimization</vt:lpstr>
      <vt:lpstr>Lecture 8 agenda</vt:lpstr>
      <vt:lpstr>Flock principles </vt:lpstr>
      <vt:lpstr>Particle Swarm Optimization (PSO) principle</vt:lpstr>
      <vt:lpstr>PSO algorithm</vt:lpstr>
      <vt:lpstr>Applying particle swarm optimization</vt:lpstr>
      <vt:lpstr>Comparison Between Evolutionary Computation and Swarm Intelligence </vt:lpstr>
      <vt:lpstr>Lecture 8 agenda</vt:lpstr>
      <vt:lpstr>ACO vs. PSO capabilities</vt:lpstr>
      <vt:lpstr>Benefits of swarm intelligence</vt:lpstr>
      <vt:lpstr>Capabilities of swarm intelligence</vt:lpstr>
      <vt:lpstr>Lecture 8 agenda</vt:lpstr>
      <vt:lpstr>Applicability of swarm intelligence</vt:lpstr>
      <vt:lpstr>Applicability of swarm intelligence</vt:lpstr>
      <vt:lpstr>Applicability of swarm intelligence</vt:lpstr>
      <vt:lpstr>Lecture 8 agenda</vt:lpstr>
      <vt:lpstr>PowerPoint Presentation</vt:lpstr>
      <vt:lpstr>Swarm intelligence elevator pitch</vt:lpstr>
      <vt:lpstr>Lecture 8 “Applied Swarm Intelligence” Summary</vt:lpstr>
      <vt:lpstr>Details on this topic are given in the following chapters of “Applying Data Science” book: Chapter 3, pp. 110-114 Chapter 4, pp.142-143, 152-154 Chapter 5, pp. 180-181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Analytics Work Process</dc:title>
  <dc:creator>Kordon, Arthur (Non-Employee)</dc:creator>
  <cp:lastModifiedBy>Arthur Kordon</cp:lastModifiedBy>
  <cp:revision>830</cp:revision>
  <cp:lastPrinted>2020-05-15T22:07:03Z</cp:lastPrinted>
  <dcterms:created xsi:type="dcterms:W3CDTF">2017-01-12T15:32:32Z</dcterms:created>
  <dcterms:modified xsi:type="dcterms:W3CDTF">2020-10-13T15:28:23Z</dcterms:modified>
</cp:coreProperties>
</file>