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859" r:id="rId3"/>
    <p:sldId id="870" r:id="rId4"/>
    <p:sldId id="1065" r:id="rId5"/>
    <p:sldId id="1066" r:id="rId6"/>
    <p:sldId id="1072" r:id="rId7"/>
    <p:sldId id="1089" r:id="rId8"/>
    <p:sldId id="1085" r:id="rId9"/>
    <p:sldId id="1087" r:id="rId10"/>
    <p:sldId id="874" r:id="rId11"/>
    <p:sldId id="1090" r:id="rId12"/>
    <p:sldId id="1075" r:id="rId13"/>
    <p:sldId id="1076" r:id="rId14"/>
    <p:sldId id="1067" r:id="rId15"/>
    <p:sldId id="1079" r:id="rId16"/>
    <p:sldId id="1091" r:id="rId17"/>
    <p:sldId id="1081" r:id="rId18"/>
    <p:sldId id="1092" r:id="rId19"/>
    <p:sldId id="1082" r:id="rId20"/>
    <p:sldId id="1083" r:id="rId21"/>
    <p:sldId id="1088" r:id="rId22"/>
    <p:sldId id="1073" r:id="rId23"/>
    <p:sldId id="1071" r:id="rId24"/>
    <p:sldId id="1064" r:id="rId25"/>
    <p:sldId id="7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4660"/>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1C07C-78B5-4680-B4BC-058769CB653C}" type="datetimeFigureOut">
              <a:rPr lang="en-US" smtClean="0"/>
              <a:t>11/10/20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52829-99BF-40A8-84FB-6F60A3237202}" type="slidenum">
              <a:rPr lang="en-US" smtClean="0"/>
              <a:t>‹#›</a:t>
            </a:fld>
            <a:endParaRPr lang="en-US"/>
          </a:p>
        </p:txBody>
      </p:sp>
    </p:spTree>
    <p:extLst>
      <p:ext uri="{BB962C8B-B14F-4D97-AF65-F5344CB8AC3E}">
        <p14:creationId xmlns:p14="http://schemas.microsoft.com/office/powerpoint/2010/main" val="412093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9944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686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15</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626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2301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011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18</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416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19</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724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20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875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22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611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23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122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717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5</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321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661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8</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434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70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535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490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56" y="8685545"/>
            <a:ext cx="2972665" cy="456363"/>
          </a:xfrm>
          <a:prstGeom prst="rect">
            <a:avLst/>
          </a:prstGeom>
          <a:ln/>
        </p:spPr>
        <p:txBody>
          <a:bodyPr/>
          <a:lstStyle/>
          <a:p>
            <a:fld id="{2935BA08-CAEA-40B0-A9C5-E7A89CA79459}" type="slidenum">
              <a:rPr lang="en-US"/>
              <a:pPr/>
              <a:t>13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100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C11CCB-D3AC-5147-890C-BA9EFDEEC7A6}" type="datetime1">
              <a:rPr lang="en-US" smtClean="0"/>
              <a:t>11/10/20</a:t>
            </a:fld>
            <a:endParaRPr lang="en-US"/>
          </a:p>
        </p:txBody>
      </p:sp>
      <p:sp>
        <p:nvSpPr>
          <p:cNvPr id="5" name="Footer Placeholder 4"/>
          <p:cNvSpPr>
            <a:spLocks noGrp="1"/>
          </p:cNvSpPr>
          <p:nvPr>
            <p:ph type="ftr" sz="quarter" idx="11"/>
          </p:nvPr>
        </p:nvSpPr>
        <p:spPr/>
        <p:txBody>
          <a:bodyPr/>
          <a:lstStyle/>
          <a:p>
            <a:r>
              <a:rPr lang="en-US"/>
              <a:t>Kordon Consulting LLC</a:t>
            </a:r>
          </a:p>
        </p:txBody>
      </p:sp>
      <p:sp>
        <p:nvSpPr>
          <p:cNvPr id="6" name="Slide Number Placeholder 5"/>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1360186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7A8E6-E057-DE4C-B0D7-D51A9A93C909}" type="datetime1">
              <a:rPr lang="en-US" smtClean="0"/>
              <a:t>11/10/20</a:t>
            </a:fld>
            <a:endParaRPr lang="en-US"/>
          </a:p>
        </p:txBody>
      </p:sp>
      <p:sp>
        <p:nvSpPr>
          <p:cNvPr id="5" name="Footer Placeholder 4"/>
          <p:cNvSpPr>
            <a:spLocks noGrp="1"/>
          </p:cNvSpPr>
          <p:nvPr>
            <p:ph type="ftr" sz="quarter" idx="11"/>
          </p:nvPr>
        </p:nvSpPr>
        <p:spPr/>
        <p:txBody>
          <a:bodyPr/>
          <a:lstStyle/>
          <a:p>
            <a:r>
              <a:rPr lang="en-US"/>
              <a:t>Kordon Consulting LLC</a:t>
            </a:r>
          </a:p>
        </p:txBody>
      </p:sp>
      <p:sp>
        <p:nvSpPr>
          <p:cNvPr id="6" name="Slide Number Placeholder 5"/>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124716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474AF-00FD-564A-B3C1-3E324A53B67F}" type="datetime1">
              <a:rPr lang="en-US" smtClean="0"/>
              <a:t>11/10/20</a:t>
            </a:fld>
            <a:endParaRPr lang="en-US"/>
          </a:p>
        </p:txBody>
      </p:sp>
      <p:sp>
        <p:nvSpPr>
          <p:cNvPr id="5" name="Footer Placeholder 4"/>
          <p:cNvSpPr>
            <a:spLocks noGrp="1"/>
          </p:cNvSpPr>
          <p:nvPr>
            <p:ph type="ftr" sz="quarter" idx="11"/>
          </p:nvPr>
        </p:nvSpPr>
        <p:spPr/>
        <p:txBody>
          <a:bodyPr/>
          <a:lstStyle/>
          <a:p>
            <a:r>
              <a:rPr lang="en-US"/>
              <a:t>Kordon Consulting LLC</a:t>
            </a:r>
          </a:p>
        </p:txBody>
      </p:sp>
      <p:sp>
        <p:nvSpPr>
          <p:cNvPr id="6" name="Slide Number Placeholder 5"/>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287805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530A8-C022-0549-8A49-2124FC7777F9}" type="datetime1">
              <a:rPr lang="en-US" smtClean="0"/>
              <a:t>11/10/20</a:t>
            </a:fld>
            <a:endParaRPr lang="en-US"/>
          </a:p>
        </p:txBody>
      </p:sp>
      <p:sp>
        <p:nvSpPr>
          <p:cNvPr id="5" name="Footer Placeholder 4"/>
          <p:cNvSpPr>
            <a:spLocks noGrp="1"/>
          </p:cNvSpPr>
          <p:nvPr>
            <p:ph type="ftr" sz="quarter" idx="11"/>
          </p:nvPr>
        </p:nvSpPr>
        <p:spPr/>
        <p:txBody>
          <a:bodyPr/>
          <a:lstStyle/>
          <a:p>
            <a:r>
              <a:rPr lang="en-US"/>
              <a:t>Kordon Consulting LLC</a:t>
            </a:r>
          </a:p>
        </p:txBody>
      </p:sp>
      <p:sp>
        <p:nvSpPr>
          <p:cNvPr id="6" name="Slide Number Placeholder 5"/>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300964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2FA71-5F36-064E-8AC5-42961178F6B5}" type="datetime1">
              <a:rPr lang="en-US" smtClean="0"/>
              <a:t>11/10/20</a:t>
            </a:fld>
            <a:endParaRPr lang="en-US"/>
          </a:p>
        </p:txBody>
      </p:sp>
      <p:sp>
        <p:nvSpPr>
          <p:cNvPr id="5" name="Footer Placeholder 4"/>
          <p:cNvSpPr>
            <a:spLocks noGrp="1"/>
          </p:cNvSpPr>
          <p:nvPr>
            <p:ph type="ftr" sz="quarter" idx="11"/>
          </p:nvPr>
        </p:nvSpPr>
        <p:spPr/>
        <p:txBody>
          <a:bodyPr/>
          <a:lstStyle/>
          <a:p>
            <a:r>
              <a:rPr lang="en-US"/>
              <a:t>Kordon Consulting LLC</a:t>
            </a:r>
          </a:p>
        </p:txBody>
      </p:sp>
      <p:sp>
        <p:nvSpPr>
          <p:cNvPr id="6" name="Slide Number Placeholder 5"/>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311805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E30AD8-7E61-2C41-9523-E762B9138904}" type="datetime1">
              <a:rPr lang="en-US" smtClean="0"/>
              <a:t>11/10/20</a:t>
            </a:fld>
            <a:endParaRPr lang="en-US"/>
          </a:p>
        </p:txBody>
      </p:sp>
      <p:sp>
        <p:nvSpPr>
          <p:cNvPr id="6" name="Footer Placeholder 5"/>
          <p:cNvSpPr>
            <a:spLocks noGrp="1"/>
          </p:cNvSpPr>
          <p:nvPr>
            <p:ph type="ftr" sz="quarter" idx="11"/>
          </p:nvPr>
        </p:nvSpPr>
        <p:spPr/>
        <p:txBody>
          <a:bodyPr/>
          <a:lstStyle/>
          <a:p>
            <a:r>
              <a:rPr lang="en-US"/>
              <a:t>Kordon Consulting LLC</a:t>
            </a:r>
          </a:p>
        </p:txBody>
      </p:sp>
      <p:sp>
        <p:nvSpPr>
          <p:cNvPr id="7" name="Slide Number Placeholder 6"/>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72777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055EAA-EEA6-D84A-9A3E-A0A381369459}" type="datetime1">
              <a:rPr lang="en-US" smtClean="0"/>
              <a:t>11/10/20</a:t>
            </a:fld>
            <a:endParaRPr lang="en-US"/>
          </a:p>
        </p:txBody>
      </p:sp>
      <p:sp>
        <p:nvSpPr>
          <p:cNvPr id="8" name="Footer Placeholder 7"/>
          <p:cNvSpPr>
            <a:spLocks noGrp="1"/>
          </p:cNvSpPr>
          <p:nvPr>
            <p:ph type="ftr" sz="quarter" idx="11"/>
          </p:nvPr>
        </p:nvSpPr>
        <p:spPr/>
        <p:txBody>
          <a:bodyPr/>
          <a:lstStyle/>
          <a:p>
            <a:r>
              <a:rPr lang="en-US"/>
              <a:t>Kordon Consulting LLC</a:t>
            </a:r>
          </a:p>
        </p:txBody>
      </p:sp>
      <p:sp>
        <p:nvSpPr>
          <p:cNvPr id="9" name="Slide Number Placeholder 8"/>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332009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A268E-F70A-934A-84B8-F321E841CF10}" type="datetime1">
              <a:rPr lang="en-US" smtClean="0"/>
              <a:t>11/10/20</a:t>
            </a:fld>
            <a:endParaRPr lang="en-US"/>
          </a:p>
        </p:txBody>
      </p:sp>
      <p:sp>
        <p:nvSpPr>
          <p:cNvPr id="4" name="Footer Placeholder 3"/>
          <p:cNvSpPr>
            <a:spLocks noGrp="1"/>
          </p:cNvSpPr>
          <p:nvPr>
            <p:ph type="ftr" sz="quarter" idx="11"/>
          </p:nvPr>
        </p:nvSpPr>
        <p:spPr/>
        <p:txBody>
          <a:bodyPr/>
          <a:lstStyle/>
          <a:p>
            <a:r>
              <a:rPr lang="en-US"/>
              <a:t>Kordon Consulting LLC</a:t>
            </a:r>
          </a:p>
        </p:txBody>
      </p:sp>
      <p:sp>
        <p:nvSpPr>
          <p:cNvPr id="5" name="Slide Number Placeholder 4"/>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24775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29C60-F2BB-3D43-B3DA-DE1B79EB7245}" type="datetime1">
              <a:rPr lang="en-US" smtClean="0"/>
              <a:t>11/10/20</a:t>
            </a:fld>
            <a:endParaRPr lang="en-US"/>
          </a:p>
        </p:txBody>
      </p:sp>
      <p:sp>
        <p:nvSpPr>
          <p:cNvPr id="3" name="Footer Placeholder 2"/>
          <p:cNvSpPr>
            <a:spLocks noGrp="1"/>
          </p:cNvSpPr>
          <p:nvPr>
            <p:ph type="ftr" sz="quarter" idx="11"/>
          </p:nvPr>
        </p:nvSpPr>
        <p:spPr/>
        <p:txBody>
          <a:bodyPr/>
          <a:lstStyle/>
          <a:p>
            <a:r>
              <a:rPr lang="en-US"/>
              <a:t>Kordon Consulting LLC</a:t>
            </a:r>
          </a:p>
        </p:txBody>
      </p:sp>
      <p:sp>
        <p:nvSpPr>
          <p:cNvPr id="4" name="Slide Number Placeholder 3"/>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34310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E9414F-5CA1-3845-B876-8353DD3B8B78}" type="datetime1">
              <a:rPr lang="en-US" smtClean="0"/>
              <a:t>11/10/20</a:t>
            </a:fld>
            <a:endParaRPr lang="en-US"/>
          </a:p>
        </p:txBody>
      </p:sp>
      <p:sp>
        <p:nvSpPr>
          <p:cNvPr id="6" name="Footer Placeholder 5"/>
          <p:cNvSpPr>
            <a:spLocks noGrp="1"/>
          </p:cNvSpPr>
          <p:nvPr>
            <p:ph type="ftr" sz="quarter" idx="11"/>
          </p:nvPr>
        </p:nvSpPr>
        <p:spPr/>
        <p:txBody>
          <a:bodyPr/>
          <a:lstStyle/>
          <a:p>
            <a:r>
              <a:rPr lang="en-US"/>
              <a:t>Kordon Consulting LLC</a:t>
            </a:r>
          </a:p>
        </p:txBody>
      </p:sp>
      <p:sp>
        <p:nvSpPr>
          <p:cNvPr id="7" name="Slide Number Placeholder 6"/>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148521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48136E-6B14-1B4F-8C94-9E93F4C03A01}" type="datetime1">
              <a:rPr lang="en-US" smtClean="0"/>
              <a:t>11/10/20</a:t>
            </a:fld>
            <a:endParaRPr lang="en-US"/>
          </a:p>
        </p:txBody>
      </p:sp>
      <p:sp>
        <p:nvSpPr>
          <p:cNvPr id="6" name="Footer Placeholder 5"/>
          <p:cNvSpPr>
            <a:spLocks noGrp="1"/>
          </p:cNvSpPr>
          <p:nvPr>
            <p:ph type="ftr" sz="quarter" idx="11"/>
          </p:nvPr>
        </p:nvSpPr>
        <p:spPr/>
        <p:txBody>
          <a:bodyPr/>
          <a:lstStyle/>
          <a:p>
            <a:r>
              <a:rPr lang="en-US"/>
              <a:t>Kordon Consulting LLC</a:t>
            </a:r>
          </a:p>
        </p:txBody>
      </p:sp>
      <p:sp>
        <p:nvSpPr>
          <p:cNvPr id="7" name="Slide Number Placeholder 6"/>
          <p:cNvSpPr>
            <a:spLocks noGrp="1"/>
          </p:cNvSpPr>
          <p:nvPr>
            <p:ph type="sldNum" sz="quarter" idx="12"/>
          </p:nvPr>
        </p:nvSpPr>
        <p:spPr/>
        <p:txBody>
          <a:bodyPr/>
          <a:lstStyle/>
          <a:p>
            <a:fld id="{760C78C2-CDE4-4FEF-94FB-F11C578D031C}" type="slidenum">
              <a:rPr lang="en-US" smtClean="0"/>
              <a:t>‹#›</a:t>
            </a:fld>
            <a:endParaRPr lang="en-US"/>
          </a:p>
        </p:txBody>
      </p:sp>
    </p:spTree>
    <p:extLst>
      <p:ext uri="{BB962C8B-B14F-4D97-AF65-F5344CB8AC3E}">
        <p14:creationId xmlns:p14="http://schemas.microsoft.com/office/powerpoint/2010/main" val="68934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E78CB-E004-6B48-8355-C3D4995218B5}" type="datetime1">
              <a:rPr lang="en-US" smtClean="0"/>
              <a:t>11/10/20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Kordon Consulting LLC</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C78C2-CDE4-4FEF-94FB-F11C578D031C}" type="slidenum">
              <a:rPr lang="en-US" smtClean="0"/>
              <a:t>‹#›</a:t>
            </a:fld>
            <a:endParaRPr lang="en-US"/>
          </a:p>
        </p:txBody>
      </p:sp>
    </p:spTree>
    <p:extLst>
      <p:ext uri="{BB962C8B-B14F-4D97-AF65-F5344CB8AC3E}">
        <p14:creationId xmlns:p14="http://schemas.microsoft.com/office/powerpoint/2010/main" val="158908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datarobot.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514" y="447447"/>
            <a:ext cx="9383485" cy="2850923"/>
          </a:xfrm>
        </p:spPr>
        <p:txBody>
          <a:bodyPr>
            <a:normAutofit/>
          </a:bodyPr>
          <a:lstStyle/>
          <a:p>
            <a:r>
              <a:rPr lang="en-US" sz="4000" b="1" dirty="0"/>
              <a:t>Applied Artificial Intelligence</a:t>
            </a:r>
            <a:br>
              <a:rPr lang="en-US" sz="3600" dirty="0"/>
            </a:br>
            <a:br>
              <a:rPr lang="en-US" sz="3600" dirty="0"/>
            </a:br>
            <a:r>
              <a:rPr lang="en-US" sz="3600" b="1" dirty="0">
                <a:solidFill>
                  <a:srgbClr val="C00000"/>
                </a:solidFill>
              </a:rPr>
              <a:t>Lecture 28</a:t>
            </a:r>
            <a:br>
              <a:rPr lang="en-US" sz="3600" b="1" dirty="0">
                <a:solidFill>
                  <a:srgbClr val="C00000"/>
                </a:solidFill>
              </a:rPr>
            </a:br>
            <a:br>
              <a:rPr lang="en-US" sz="3600" dirty="0"/>
            </a:br>
            <a:r>
              <a:rPr lang="en-US" sz="3600" b="1" dirty="0"/>
              <a:t>Evaluation of Organizational Readiness for AI</a:t>
            </a:r>
            <a:endParaRPr lang="en-US" sz="3600" b="1" dirty="0">
              <a:solidFill>
                <a:srgbClr val="002060"/>
              </a:solidFill>
            </a:endParaRPr>
          </a:p>
        </p:txBody>
      </p:sp>
      <p:sp>
        <p:nvSpPr>
          <p:cNvPr id="3" name="Subtitle 2"/>
          <p:cNvSpPr>
            <a:spLocks noGrp="1"/>
          </p:cNvSpPr>
          <p:nvPr>
            <p:ph type="subTitle" idx="1"/>
          </p:nvPr>
        </p:nvSpPr>
        <p:spPr>
          <a:xfrm>
            <a:off x="1523999" y="4613257"/>
            <a:ext cx="9144000" cy="1655762"/>
          </a:xfrm>
        </p:spPr>
        <p:txBody>
          <a:bodyPr/>
          <a:lstStyle/>
          <a:p>
            <a:r>
              <a:rPr lang="en-US" dirty="0"/>
              <a:t>Arthur Kordon</a:t>
            </a:r>
          </a:p>
          <a:p>
            <a:r>
              <a:rPr lang="en-US" dirty="0"/>
              <a:t>Kordon Consulting LLC</a:t>
            </a:r>
          </a:p>
        </p:txBody>
      </p:sp>
    </p:spTree>
    <p:extLst>
      <p:ext uri="{BB962C8B-B14F-4D97-AF65-F5344CB8AC3E}">
        <p14:creationId xmlns:p14="http://schemas.microsoft.com/office/powerpoint/2010/main" val="288950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Estimating the preparedness of business for AI-based systems </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10</a:t>
            </a:fld>
            <a:endParaRPr lang="en-US"/>
          </a:p>
        </p:txBody>
      </p:sp>
      <p:pic>
        <p:nvPicPr>
          <p:cNvPr id="4" name="Picture 3">
            <a:extLst>
              <a:ext uri="{FF2B5EF4-FFF2-40B4-BE49-F238E27FC236}">
                <a16:creationId xmlns:a16="http://schemas.microsoft.com/office/drawing/2014/main" id="{10DE2ADE-EDC8-E647-A9BA-D4AF8AC1A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81" y="774024"/>
            <a:ext cx="4753601" cy="5486633"/>
          </a:xfrm>
          <a:prstGeom prst="rect">
            <a:avLst/>
          </a:prstGeom>
        </p:spPr>
      </p:pic>
      <p:pic>
        <p:nvPicPr>
          <p:cNvPr id="6" name="Picture 5">
            <a:extLst>
              <a:ext uri="{FF2B5EF4-FFF2-40B4-BE49-F238E27FC236}">
                <a16:creationId xmlns:a16="http://schemas.microsoft.com/office/drawing/2014/main" id="{F9119299-BA88-994B-BAD3-461950D16F8D}"/>
              </a:ext>
            </a:extLst>
          </p:cNvPr>
          <p:cNvPicPr>
            <a:picLocks noChangeAspect="1"/>
          </p:cNvPicPr>
          <p:nvPr/>
        </p:nvPicPr>
        <p:blipFill>
          <a:blip r:embed="rId4"/>
          <a:stretch>
            <a:fillRect/>
          </a:stretch>
        </p:blipFill>
        <p:spPr>
          <a:xfrm>
            <a:off x="4997463" y="875053"/>
            <a:ext cx="392236" cy="400241"/>
          </a:xfrm>
          <a:prstGeom prst="rect">
            <a:avLst/>
          </a:prstGeom>
        </p:spPr>
      </p:pic>
      <p:sp>
        <p:nvSpPr>
          <p:cNvPr id="7" name="Content Placeholder 2">
            <a:extLst>
              <a:ext uri="{FF2B5EF4-FFF2-40B4-BE49-F238E27FC236}">
                <a16:creationId xmlns:a16="http://schemas.microsoft.com/office/drawing/2014/main" id="{6CE40378-7C0F-4940-A2C3-35DBB2DAD9F1}"/>
              </a:ext>
            </a:extLst>
          </p:cNvPr>
          <p:cNvSpPr txBox="1">
            <a:spLocks/>
          </p:cNvSpPr>
          <p:nvPr/>
        </p:nvSpPr>
        <p:spPr>
          <a:xfrm>
            <a:off x="7563974" y="818504"/>
            <a:ext cx="2478080" cy="466642"/>
          </a:xfrm>
          <a:prstGeom prst="rect">
            <a:avLst/>
          </a:prstGeom>
          <a:solidFill>
            <a:schemeClr val="accent4">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250" b="1" dirty="0">
                <a:solidFill>
                  <a:srgbClr val="C00000"/>
                </a:solidFill>
              </a:rPr>
              <a:t>No funding – no AI</a:t>
            </a:r>
            <a:endParaRPr lang="en-US" sz="1406" b="1" dirty="0">
              <a:solidFill>
                <a:srgbClr val="C00000"/>
              </a:solidFill>
            </a:endParaRPr>
          </a:p>
        </p:txBody>
      </p:sp>
    </p:spTree>
    <p:extLst>
      <p:ext uri="{BB962C8B-B14F-4D97-AF65-F5344CB8AC3E}">
        <p14:creationId xmlns:p14="http://schemas.microsoft.com/office/powerpoint/2010/main" val="354316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Estimating the readiness of a business for AI-based systems </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11</a:t>
            </a:fld>
            <a:endParaRPr lang="en-US"/>
          </a:p>
        </p:txBody>
      </p:sp>
      <p:pic>
        <p:nvPicPr>
          <p:cNvPr id="4" name="Picture 3">
            <a:extLst>
              <a:ext uri="{FF2B5EF4-FFF2-40B4-BE49-F238E27FC236}">
                <a16:creationId xmlns:a16="http://schemas.microsoft.com/office/drawing/2014/main" id="{10DE2ADE-EDC8-E647-A9BA-D4AF8AC1A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81" y="774024"/>
            <a:ext cx="4753601" cy="5486633"/>
          </a:xfrm>
          <a:prstGeom prst="rect">
            <a:avLst/>
          </a:prstGeom>
        </p:spPr>
      </p:pic>
      <p:pic>
        <p:nvPicPr>
          <p:cNvPr id="6" name="Picture 5">
            <a:extLst>
              <a:ext uri="{FF2B5EF4-FFF2-40B4-BE49-F238E27FC236}">
                <a16:creationId xmlns:a16="http://schemas.microsoft.com/office/drawing/2014/main" id="{F9119299-BA88-994B-BAD3-461950D16F8D}"/>
              </a:ext>
            </a:extLst>
          </p:cNvPr>
          <p:cNvPicPr>
            <a:picLocks noChangeAspect="1"/>
          </p:cNvPicPr>
          <p:nvPr/>
        </p:nvPicPr>
        <p:blipFill>
          <a:blip r:embed="rId4"/>
          <a:stretch>
            <a:fillRect/>
          </a:stretch>
        </p:blipFill>
        <p:spPr>
          <a:xfrm>
            <a:off x="4997463" y="875053"/>
            <a:ext cx="392236" cy="400241"/>
          </a:xfrm>
          <a:prstGeom prst="rect">
            <a:avLst/>
          </a:prstGeom>
        </p:spPr>
      </p:pic>
      <p:sp>
        <p:nvSpPr>
          <p:cNvPr id="7" name="Content Placeholder 2">
            <a:extLst>
              <a:ext uri="{FF2B5EF4-FFF2-40B4-BE49-F238E27FC236}">
                <a16:creationId xmlns:a16="http://schemas.microsoft.com/office/drawing/2014/main" id="{6CE40378-7C0F-4940-A2C3-35DBB2DAD9F1}"/>
              </a:ext>
            </a:extLst>
          </p:cNvPr>
          <p:cNvSpPr txBox="1">
            <a:spLocks/>
          </p:cNvSpPr>
          <p:nvPr/>
        </p:nvSpPr>
        <p:spPr>
          <a:xfrm>
            <a:off x="7570381" y="884992"/>
            <a:ext cx="2478080" cy="466642"/>
          </a:xfrm>
          <a:prstGeom prst="rect">
            <a:avLst/>
          </a:prstGeom>
          <a:solidFill>
            <a:schemeClr val="accent4">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250" b="1" dirty="0">
                <a:solidFill>
                  <a:srgbClr val="C00000"/>
                </a:solidFill>
              </a:rPr>
              <a:t>No funding – no AI</a:t>
            </a:r>
            <a:endParaRPr lang="en-US" sz="1406" b="1" dirty="0">
              <a:solidFill>
                <a:srgbClr val="C00000"/>
              </a:solidFill>
            </a:endParaRPr>
          </a:p>
        </p:txBody>
      </p:sp>
      <p:pic>
        <p:nvPicPr>
          <p:cNvPr id="8" name="Picture 7">
            <a:extLst>
              <a:ext uri="{FF2B5EF4-FFF2-40B4-BE49-F238E27FC236}">
                <a16:creationId xmlns:a16="http://schemas.microsoft.com/office/drawing/2014/main" id="{A46A94A4-FFC0-754F-99CD-038CB8AE7D79}"/>
              </a:ext>
            </a:extLst>
          </p:cNvPr>
          <p:cNvPicPr>
            <a:picLocks noChangeAspect="1"/>
          </p:cNvPicPr>
          <p:nvPr/>
        </p:nvPicPr>
        <p:blipFill>
          <a:blip r:embed="rId4"/>
          <a:stretch>
            <a:fillRect/>
          </a:stretch>
        </p:blipFill>
        <p:spPr>
          <a:xfrm>
            <a:off x="4997463" y="1683436"/>
            <a:ext cx="392236" cy="400241"/>
          </a:xfrm>
          <a:prstGeom prst="rect">
            <a:avLst/>
          </a:prstGeom>
        </p:spPr>
      </p:pic>
    </p:spTree>
    <p:extLst>
      <p:ext uri="{BB962C8B-B14F-4D97-AF65-F5344CB8AC3E}">
        <p14:creationId xmlns:p14="http://schemas.microsoft.com/office/powerpoint/2010/main" val="149753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Broad use cases analysis</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12</a:t>
            </a:fld>
            <a:endParaRPr lang="en-US"/>
          </a:p>
        </p:txBody>
      </p:sp>
      <p:pic>
        <p:nvPicPr>
          <p:cNvPr id="12289" name="Picture 1" descr="page8image21694288">
            <a:extLst>
              <a:ext uri="{FF2B5EF4-FFF2-40B4-BE49-F238E27FC236}">
                <a16:creationId xmlns:a16="http://schemas.microsoft.com/office/drawing/2014/main" id="{1CC1A1BA-C04D-0A4F-8A1D-D2DA73251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946" y="1202635"/>
            <a:ext cx="7023100" cy="353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F285B49-0D42-6C44-893C-075B778A130B}"/>
              </a:ext>
            </a:extLst>
          </p:cNvPr>
          <p:cNvSpPr txBox="1"/>
          <p:nvPr/>
        </p:nvSpPr>
        <p:spPr>
          <a:xfrm>
            <a:off x="345994" y="6356350"/>
            <a:ext cx="4345276" cy="307777"/>
          </a:xfrm>
          <a:prstGeom prst="rect">
            <a:avLst/>
          </a:prstGeom>
          <a:noFill/>
        </p:spPr>
        <p:txBody>
          <a:bodyPr wrap="square" rtlCol="0">
            <a:spAutoFit/>
          </a:bodyPr>
          <a:lstStyle/>
          <a:p>
            <a:r>
              <a:rPr lang="en-US" sz="1400" dirty="0"/>
              <a:t>Getting Started with Data Analytics Use Cases - WWT</a:t>
            </a:r>
          </a:p>
        </p:txBody>
      </p:sp>
    </p:spTree>
    <p:extLst>
      <p:ext uri="{BB962C8B-B14F-4D97-AF65-F5344CB8AC3E}">
        <p14:creationId xmlns:p14="http://schemas.microsoft.com/office/powerpoint/2010/main" val="5034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Detailed use cases analysis</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13</a:t>
            </a:fld>
            <a:endParaRPr lang="en-US"/>
          </a:p>
        </p:txBody>
      </p:sp>
      <p:pic>
        <p:nvPicPr>
          <p:cNvPr id="3" name="Picture 2">
            <a:extLst>
              <a:ext uri="{FF2B5EF4-FFF2-40B4-BE49-F238E27FC236}">
                <a16:creationId xmlns:a16="http://schemas.microsoft.com/office/drawing/2014/main" id="{BADDEF5A-5555-1644-8EFC-835A72A03B35}"/>
              </a:ext>
            </a:extLst>
          </p:cNvPr>
          <p:cNvPicPr>
            <a:picLocks noChangeAspect="1"/>
          </p:cNvPicPr>
          <p:nvPr/>
        </p:nvPicPr>
        <p:blipFill>
          <a:blip r:embed="rId3"/>
          <a:stretch>
            <a:fillRect/>
          </a:stretch>
        </p:blipFill>
        <p:spPr>
          <a:xfrm>
            <a:off x="1745716" y="1022074"/>
            <a:ext cx="8700567" cy="5334276"/>
          </a:xfrm>
          <a:prstGeom prst="rect">
            <a:avLst/>
          </a:prstGeom>
        </p:spPr>
      </p:pic>
      <p:sp>
        <p:nvSpPr>
          <p:cNvPr id="9" name="TextBox 8">
            <a:extLst>
              <a:ext uri="{FF2B5EF4-FFF2-40B4-BE49-F238E27FC236}">
                <a16:creationId xmlns:a16="http://schemas.microsoft.com/office/drawing/2014/main" id="{CECA9E71-F65B-D74E-8535-AF96E6AB6188}"/>
              </a:ext>
            </a:extLst>
          </p:cNvPr>
          <p:cNvSpPr txBox="1"/>
          <p:nvPr/>
        </p:nvSpPr>
        <p:spPr>
          <a:xfrm>
            <a:off x="345994" y="6356350"/>
            <a:ext cx="4345276" cy="307777"/>
          </a:xfrm>
          <a:prstGeom prst="rect">
            <a:avLst/>
          </a:prstGeom>
          <a:noFill/>
        </p:spPr>
        <p:txBody>
          <a:bodyPr wrap="square" rtlCol="0">
            <a:spAutoFit/>
          </a:bodyPr>
          <a:lstStyle/>
          <a:p>
            <a:r>
              <a:rPr lang="en-US" sz="1400" dirty="0"/>
              <a:t>Getting Started with Data Analytics Use Cases - WWT</a:t>
            </a:r>
          </a:p>
        </p:txBody>
      </p:sp>
    </p:spTree>
    <p:extLst>
      <p:ext uri="{BB962C8B-B14F-4D97-AF65-F5344CB8AC3E}">
        <p14:creationId xmlns:p14="http://schemas.microsoft.com/office/powerpoint/2010/main" val="332823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Estimating the readiness of a business for AI-based systems </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14</a:t>
            </a:fld>
            <a:endParaRPr lang="en-US"/>
          </a:p>
        </p:txBody>
      </p:sp>
      <p:pic>
        <p:nvPicPr>
          <p:cNvPr id="6" name="Picture 5">
            <a:extLst>
              <a:ext uri="{FF2B5EF4-FFF2-40B4-BE49-F238E27FC236}">
                <a16:creationId xmlns:a16="http://schemas.microsoft.com/office/drawing/2014/main" id="{995CDF81-5DB5-4C4B-A09C-F4616AD4074A}"/>
              </a:ext>
            </a:extLst>
          </p:cNvPr>
          <p:cNvPicPr/>
          <p:nvPr/>
        </p:nvPicPr>
        <p:blipFill>
          <a:blip r:embed="rId3"/>
          <a:stretch>
            <a:fillRect/>
          </a:stretch>
        </p:blipFill>
        <p:spPr>
          <a:xfrm>
            <a:off x="4239122" y="786130"/>
            <a:ext cx="3554730" cy="5570220"/>
          </a:xfrm>
          <a:prstGeom prst="rect">
            <a:avLst/>
          </a:prstGeom>
        </p:spPr>
      </p:pic>
      <p:sp>
        <p:nvSpPr>
          <p:cNvPr id="3" name="TextBox 2">
            <a:extLst>
              <a:ext uri="{FF2B5EF4-FFF2-40B4-BE49-F238E27FC236}">
                <a16:creationId xmlns:a16="http://schemas.microsoft.com/office/drawing/2014/main" id="{A0685673-2531-DE41-ADDC-D639A363FAEB}"/>
              </a:ext>
            </a:extLst>
          </p:cNvPr>
          <p:cNvSpPr txBox="1"/>
          <p:nvPr/>
        </p:nvSpPr>
        <p:spPr>
          <a:xfrm>
            <a:off x="8153400" y="2156791"/>
            <a:ext cx="3664226" cy="954107"/>
          </a:xfrm>
          <a:prstGeom prst="rect">
            <a:avLst/>
          </a:prstGeom>
          <a:noFill/>
        </p:spPr>
        <p:txBody>
          <a:bodyPr wrap="square" rtlCol="0">
            <a:spAutoFit/>
          </a:bodyPr>
          <a:lstStyle/>
          <a:p>
            <a:r>
              <a:rPr lang="en-US" sz="1400" dirty="0"/>
              <a:t>“For many companies, the problem is that they start with a need for technology, and not with an actual business need,” said Colin Priest, who is the VP of AI Strategy at </a:t>
            </a:r>
            <a:r>
              <a:rPr lang="en-US" sz="1400" dirty="0">
                <a:hlinkClick r:id="rId4" tooltip="https://www.datarobot.com/"/>
              </a:rPr>
              <a:t>DataRobot</a:t>
            </a:r>
            <a:endParaRPr lang="en-US" sz="1400" dirty="0"/>
          </a:p>
        </p:txBody>
      </p:sp>
    </p:spTree>
    <p:extLst>
      <p:ext uri="{BB962C8B-B14F-4D97-AF65-F5344CB8AC3E}">
        <p14:creationId xmlns:p14="http://schemas.microsoft.com/office/powerpoint/2010/main" val="121124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Universal use case: Importance of business forecasting</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15</a:t>
            </a:fld>
            <a:endParaRPr lang="en-US"/>
          </a:p>
        </p:txBody>
      </p:sp>
      <p:sp>
        <p:nvSpPr>
          <p:cNvPr id="4" name="TextBox 3">
            <a:extLst>
              <a:ext uri="{FF2B5EF4-FFF2-40B4-BE49-F238E27FC236}">
                <a16:creationId xmlns:a16="http://schemas.microsoft.com/office/drawing/2014/main" id="{49173799-7828-E84C-B1C7-136B5C027BB4}"/>
              </a:ext>
            </a:extLst>
          </p:cNvPr>
          <p:cNvSpPr txBox="1"/>
          <p:nvPr/>
        </p:nvSpPr>
        <p:spPr>
          <a:xfrm>
            <a:off x="186967" y="6117811"/>
            <a:ext cx="4623571" cy="523220"/>
          </a:xfrm>
          <a:prstGeom prst="rect">
            <a:avLst/>
          </a:prstGeom>
          <a:noFill/>
        </p:spPr>
        <p:txBody>
          <a:bodyPr wrap="square" rtlCol="0">
            <a:spAutoFit/>
          </a:bodyPr>
          <a:lstStyle/>
          <a:p>
            <a:r>
              <a:rPr lang="en-US" sz="1400" dirty="0"/>
              <a:t>How Prescriptive Analytics Provides a Roadmap to Your Revenue Target - Concentric</a:t>
            </a:r>
          </a:p>
        </p:txBody>
      </p:sp>
      <p:pic>
        <p:nvPicPr>
          <p:cNvPr id="6" name="Picture 5">
            <a:extLst>
              <a:ext uri="{FF2B5EF4-FFF2-40B4-BE49-F238E27FC236}">
                <a16:creationId xmlns:a16="http://schemas.microsoft.com/office/drawing/2014/main" id="{7D466F93-A269-BB45-AE49-D88DD870D6E0}"/>
              </a:ext>
            </a:extLst>
          </p:cNvPr>
          <p:cNvPicPr>
            <a:picLocks noChangeAspect="1"/>
          </p:cNvPicPr>
          <p:nvPr/>
        </p:nvPicPr>
        <p:blipFill>
          <a:blip r:embed="rId3"/>
          <a:stretch>
            <a:fillRect/>
          </a:stretch>
        </p:blipFill>
        <p:spPr>
          <a:xfrm>
            <a:off x="7726141" y="1156424"/>
            <a:ext cx="3627659" cy="3261625"/>
          </a:xfrm>
          <a:prstGeom prst="rect">
            <a:avLst/>
          </a:prstGeom>
        </p:spPr>
      </p:pic>
      <p:sp>
        <p:nvSpPr>
          <p:cNvPr id="8" name="Content Placeholder 2">
            <a:extLst>
              <a:ext uri="{FF2B5EF4-FFF2-40B4-BE49-F238E27FC236}">
                <a16:creationId xmlns:a16="http://schemas.microsoft.com/office/drawing/2014/main" id="{93AE0134-274E-124C-981C-4E319090D8E0}"/>
              </a:ext>
            </a:extLst>
          </p:cNvPr>
          <p:cNvSpPr txBox="1">
            <a:spLocks/>
          </p:cNvSpPr>
          <p:nvPr/>
        </p:nvSpPr>
        <p:spPr>
          <a:xfrm>
            <a:off x="7875504" y="4740965"/>
            <a:ext cx="3328932" cy="466642"/>
          </a:xfrm>
          <a:prstGeom prst="rect">
            <a:avLst/>
          </a:prstGeom>
          <a:solidFill>
            <a:schemeClr val="accent4">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250" b="1" dirty="0">
                <a:solidFill>
                  <a:srgbClr val="C00000"/>
                </a:solidFill>
              </a:rPr>
              <a:t>Based on 3000 companies</a:t>
            </a:r>
            <a:endParaRPr lang="en-US" sz="1406" b="1" dirty="0">
              <a:solidFill>
                <a:srgbClr val="C00000"/>
              </a:solidFill>
            </a:endParaRPr>
          </a:p>
        </p:txBody>
      </p:sp>
      <p:pic>
        <p:nvPicPr>
          <p:cNvPr id="9" name="Picture 2">
            <a:extLst>
              <a:ext uri="{FF2B5EF4-FFF2-40B4-BE49-F238E27FC236}">
                <a16:creationId xmlns:a16="http://schemas.microsoft.com/office/drawing/2014/main" id="{3CF2B510-528C-7840-BF05-341822F7EC82}"/>
              </a:ext>
            </a:extLst>
          </p:cNvPr>
          <p:cNvPicPr>
            <a:picLocks noChangeAspect="1" noChangeArrowheads="1"/>
          </p:cNvPicPr>
          <p:nvPr/>
        </p:nvPicPr>
        <p:blipFill>
          <a:blip r:embed="rId4" cstate="print"/>
          <a:srcRect/>
          <a:stretch>
            <a:fillRect/>
          </a:stretch>
        </p:blipFill>
        <p:spPr bwMode="auto">
          <a:xfrm>
            <a:off x="742286" y="1763582"/>
            <a:ext cx="6101748" cy="2877991"/>
          </a:xfrm>
          <a:prstGeom prst="rect">
            <a:avLst/>
          </a:prstGeom>
          <a:noFill/>
          <a:ln w="9525">
            <a:noFill/>
            <a:miter lim="800000"/>
            <a:headEnd/>
            <a:tailEnd/>
          </a:ln>
        </p:spPr>
      </p:pic>
      <p:sp>
        <p:nvSpPr>
          <p:cNvPr id="10" name="Content Placeholder 2">
            <a:extLst>
              <a:ext uri="{FF2B5EF4-FFF2-40B4-BE49-F238E27FC236}">
                <a16:creationId xmlns:a16="http://schemas.microsoft.com/office/drawing/2014/main" id="{3DDFAF07-F98D-AA4F-8D1B-F1F4BFFCB22C}"/>
              </a:ext>
            </a:extLst>
          </p:cNvPr>
          <p:cNvSpPr txBox="1">
            <a:spLocks/>
          </p:cNvSpPr>
          <p:nvPr/>
        </p:nvSpPr>
        <p:spPr>
          <a:xfrm>
            <a:off x="1368686" y="1296940"/>
            <a:ext cx="5022175" cy="466642"/>
          </a:xfrm>
          <a:prstGeom prst="rect">
            <a:avLst/>
          </a:prstGeom>
          <a:solidFill>
            <a:schemeClr val="accent6">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b="1" dirty="0"/>
              <a:t>Example with raw materials prices forecasting </a:t>
            </a:r>
          </a:p>
        </p:txBody>
      </p:sp>
      <p:cxnSp>
        <p:nvCxnSpPr>
          <p:cNvPr id="11" name="Straight Arrow Connector 10">
            <a:extLst>
              <a:ext uri="{FF2B5EF4-FFF2-40B4-BE49-F238E27FC236}">
                <a16:creationId xmlns:a16="http://schemas.microsoft.com/office/drawing/2014/main" id="{511F9BF7-B259-2B42-B708-34E39E609B69}"/>
              </a:ext>
            </a:extLst>
          </p:cNvPr>
          <p:cNvCxnSpPr/>
          <p:nvPr/>
        </p:nvCxnSpPr>
        <p:spPr>
          <a:xfrm flipH="1" flipV="1">
            <a:off x="6096000" y="2620970"/>
            <a:ext cx="205409" cy="808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6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Estimating the readiness of a business for AI-based systems </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16</a:t>
            </a:fld>
            <a:endParaRPr lang="en-US"/>
          </a:p>
        </p:txBody>
      </p:sp>
      <p:pic>
        <p:nvPicPr>
          <p:cNvPr id="4" name="Picture 3">
            <a:extLst>
              <a:ext uri="{FF2B5EF4-FFF2-40B4-BE49-F238E27FC236}">
                <a16:creationId xmlns:a16="http://schemas.microsoft.com/office/drawing/2014/main" id="{10DE2ADE-EDC8-E647-A9BA-D4AF8AC1A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81" y="774024"/>
            <a:ext cx="4753601" cy="5486633"/>
          </a:xfrm>
          <a:prstGeom prst="rect">
            <a:avLst/>
          </a:prstGeom>
        </p:spPr>
      </p:pic>
      <p:pic>
        <p:nvPicPr>
          <p:cNvPr id="6" name="Picture 5">
            <a:extLst>
              <a:ext uri="{FF2B5EF4-FFF2-40B4-BE49-F238E27FC236}">
                <a16:creationId xmlns:a16="http://schemas.microsoft.com/office/drawing/2014/main" id="{F9119299-BA88-994B-BAD3-461950D16F8D}"/>
              </a:ext>
            </a:extLst>
          </p:cNvPr>
          <p:cNvPicPr>
            <a:picLocks noChangeAspect="1"/>
          </p:cNvPicPr>
          <p:nvPr/>
        </p:nvPicPr>
        <p:blipFill>
          <a:blip r:embed="rId4"/>
          <a:stretch>
            <a:fillRect/>
          </a:stretch>
        </p:blipFill>
        <p:spPr>
          <a:xfrm>
            <a:off x="4997463" y="875053"/>
            <a:ext cx="392236" cy="400241"/>
          </a:xfrm>
          <a:prstGeom prst="rect">
            <a:avLst/>
          </a:prstGeom>
        </p:spPr>
      </p:pic>
      <p:sp>
        <p:nvSpPr>
          <p:cNvPr id="7" name="Content Placeholder 2">
            <a:extLst>
              <a:ext uri="{FF2B5EF4-FFF2-40B4-BE49-F238E27FC236}">
                <a16:creationId xmlns:a16="http://schemas.microsoft.com/office/drawing/2014/main" id="{6CE40378-7C0F-4940-A2C3-35DBB2DAD9F1}"/>
              </a:ext>
            </a:extLst>
          </p:cNvPr>
          <p:cNvSpPr txBox="1">
            <a:spLocks/>
          </p:cNvSpPr>
          <p:nvPr/>
        </p:nvSpPr>
        <p:spPr>
          <a:xfrm>
            <a:off x="7570381" y="884992"/>
            <a:ext cx="2478080" cy="466642"/>
          </a:xfrm>
          <a:prstGeom prst="rect">
            <a:avLst/>
          </a:prstGeom>
          <a:solidFill>
            <a:schemeClr val="accent4">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250" b="1" dirty="0">
                <a:solidFill>
                  <a:srgbClr val="C00000"/>
                </a:solidFill>
              </a:rPr>
              <a:t>No funding – no AI</a:t>
            </a:r>
            <a:endParaRPr lang="en-US" sz="1406" b="1" dirty="0">
              <a:solidFill>
                <a:srgbClr val="C00000"/>
              </a:solidFill>
            </a:endParaRPr>
          </a:p>
        </p:txBody>
      </p:sp>
      <p:pic>
        <p:nvPicPr>
          <p:cNvPr id="8" name="Picture 7">
            <a:extLst>
              <a:ext uri="{FF2B5EF4-FFF2-40B4-BE49-F238E27FC236}">
                <a16:creationId xmlns:a16="http://schemas.microsoft.com/office/drawing/2014/main" id="{A46A94A4-FFC0-754F-99CD-038CB8AE7D79}"/>
              </a:ext>
            </a:extLst>
          </p:cNvPr>
          <p:cNvPicPr>
            <a:picLocks noChangeAspect="1"/>
          </p:cNvPicPr>
          <p:nvPr/>
        </p:nvPicPr>
        <p:blipFill>
          <a:blip r:embed="rId4"/>
          <a:stretch>
            <a:fillRect/>
          </a:stretch>
        </p:blipFill>
        <p:spPr>
          <a:xfrm>
            <a:off x="4997463" y="1683436"/>
            <a:ext cx="392236" cy="400241"/>
          </a:xfrm>
          <a:prstGeom prst="rect">
            <a:avLst/>
          </a:prstGeom>
        </p:spPr>
      </p:pic>
      <p:pic>
        <p:nvPicPr>
          <p:cNvPr id="9" name="Picture 8">
            <a:extLst>
              <a:ext uri="{FF2B5EF4-FFF2-40B4-BE49-F238E27FC236}">
                <a16:creationId xmlns:a16="http://schemas.microsoft.com/office/drawing/2014/main" id="{62C16D36-4924-4A48-936D-EFE61140CFF1}"/>
              </a:ext>
            </a:extLst>
          </p:cNvPr>
          <p:cNvPicPr>
            <a:picLocks noChangeAspect="1"/>
          </p:cNvPicPr>
          <p:nvPr/>
        </p:nvPicPr>
        <p:blipFill>
          <a:blip r:embed="rId4"/>
          <a:stretch>
            <a:fillRect/>
          </a:stretch>
        </p:blipFill>
        <p:spPr>
          <a:xfrm>
            <a:off x="4980275" y="2491819"/>
            <a:ext cx="392236" cy="400241"/>
          </a:xfrm>
          <a:prstGeom prst="rect">
            <a:avLst/>
          </a:prstGeom>
        </p:spPr>
      </p:pic>
    </p:spTree>
    <p:extLst>
      <p:ext uri="{BB962C8B-B14F-4D97-AF65-F5344CB8AC3E}">
        <p14:creationId xmlns:p14="http://schemas.microsoft.com/office/powerpoint/2010/main" val="57514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1"/>
            <a:ext cx="8121105" cy="558796"/>
          </a:xfrm>
        </p:spPr>
        <p:txBody>
          <a:bodyPr/>
          <a:lstStyle/>
          <a:p>
            <a:r>
              <a:rPr lang="en-US" sz="2391" dirty="0"/>
              <a:t>Evaluating data issues</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17</a:t>
            </a:fld>
            <a:endParaRPr lang="en-US"/>
          </a:p>
        </p:txBody>
      </p:sp>
      <p:sp>
        <p:nvSpPr>
          <p:cNvPr id="4" name="TextBox 3">
            <a:extLst>
              <a:ext uri="{FF2B5EF4-FFF2-40B4-BE49-F238E27FC236}">
                <a16:creationId xmlns:a16="http://schemas.microsoft.com/office/drawing/2014/main" id="{49173799-7828-E84C-B1C7-136B5C027BB4}"/>
              </a:ext>
            </a:extLst>
          </p:cNvPr>
          <p:cNvSpPr txBox="1"/>
          <p:nvPr/>
        </p:nvSpPr>
        <p:spPr>
          <a:xfrm>
            <a:off x="186967" y="6117811"/>
            <a:ext cx="4623571" cy="307777"/>
          </a:xfrm>
          <a:prstGeom prst="rect">
            <a:avLst/>
          </a:prstGeom>
          <a:noFill/>
        </p:spPr>
        <p:txBody>
          <a:bodyPr wrap="square" rtlCol="0">
            <a:spAutoFit/>
          </a:bodyPr>
          <a:lstStyle/>
          <a:p>
            <a:r>
              <a:rPr lang="en-US" sz="1400" dirty="0" err="1"/>
              <a:t>O_Reilly_AI_Ladder_Book</a:t>
            </a:r>
            <a:r>
              <a:rPr lang="en-US" sz="1400" dirty="0"/>
              <a:t>_-_FINAL</a:t>
            </a:r>
          </a:p>
        </p:txBody>
      </p:sp>
      <p:pic>
        <p:nvPicPr>
          <p:cNvPr id="7" name="Picture 6" descr="Diagram, schematic&#10;&#10;Description automatically generated">
            <a:extLst>
              <a:ext uri="{FF2B5EF4-FFF2-40B4-BE49-F238E27FC236}">
                <a16:creationId xmlns:a16="http://schemas.microsoft.com/office/drawing/2014/main" id="{C24A06EA-149C-A540-816F-6CF05F637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407" y="710924"/>
            <a:ext cx="5354193" cy="5645426"/>
          </a:xfrm>
          <a:prstGeom prst="rect">
            <a:avLst/>
          </a:prstGeom>
        </p:spPr>
      </p:pic>
    </p:spTree>
    <p:extLst>
      <p:ext uri="{BB962C8B-B14F-4D97-AF65-F5344CB8AC3E}">
        <p14:creationId xmlns:p14="http://schemas.microsoft.com/office/powerpoint/2010/main" val="245945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Estimating the readiness of a business for AI-based systems </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18</a:t>
            </a:fld>
            <a:endParaRPr lang="en-US"/>
          </a:p>
        </p:txBody>
      </p:sp>
      <p:pic>
        <p:nvPicPr>
          <p:cNvPr id="4" name="Picture 3">
            <a:extLst>
              <a:ext uri="{FF2B5EF4-FFF2-40B4-BE49-F238E27FC236}">
                <a16:creationId xmlns:a16="http://schemas.microsoft.com/office/drawing/2014/main" id="{10DE2ADE-EDC8-E647-A9BA-D4AF8AC1A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81" y="774024"/>
            <a:ext cx="4753601" cy="5486633"/>
          </a:xfrm>
          <a:prstGeom prst="rect">
            <a:avLst/>
          </a:prstGeom>
        </p:spPr>
      </p:pic>
      <p:pic>
        <p:nvPicPr>
          <p:cNvPr id="6" name="Picture 5">
            <a:extLst>
              <a:ext uri="{FF2B5EF4-FFF2-40B4-BE49-F238E27FC236}">
                <a16:creationId xmlns:a16="http://schemas.microsoft.com/office/drawing/2014/main" id="{F9119299-BA88-994B-BAD3-461950D16F8D}"/>
              </a:ext>
            </a:extLst>
          </p:cNvPr>
          <p:cNvPicPr>
            <a:picLocks noChangeAspect="1"/>
          </p:cNvPicPr>
          <p:nvPr/>
        </p:nvPicPr>
        <p:blipFill>
          <a:blip r:embed="rId4"/>
          <a:stretch>
            <a:fillRect/>
          </a:stretch>
        </p:blipFill>
        <p:spPr>
          <a:xfrm>
            <a:off x="4997463" y="875053"/>
            <a:ext cx="392236" cy="400241"/>
          </a:xfrm>
          <a:prstGeom prst="rect">
            <a:avLst/>
          </a:prstGeom>
        </p:spPr>
      </p:pic>
      <p:sp>
        <p:nvSpPr>
          <p:cNvPr id="7" name="Content Placeholder 2">
            <a:extLst>
              <a:ext uri="{FF2B5EF4-FFF2-40B4-BE49-F238E27FC236}">
                <a16:creationId xmlns:a16="http://schemas.microsoft.com/office/drawing/2014/main" id="{6CE40378-7C0F-4940-A2C3-35DBB2DAD9F1}"/>
              </a:ext>
            </a:extLst>
          </p:cNvPr>
          <p:cNvSpPr txBox="1">
            <a:spLocks/>
          </p:cNvSpPr>
          <p:nvPr/>
        </p:nvSpPr>
        <p:spPr>
          <a:xfrm>
            <a:off x="7570381" y="884992"/>
            <a:ext cx="2478080" cy="466642"/>
          </a:xfrm>
          <a:prstGeom prst="rect">
            <a:avLst/>
          </a:prstGeom>
          <a:solidFill>
            <a:schemeClr val="accent4">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250" b="1" dirty="0">
                <a:solidFill>
                  <a:srgbClr val="C00000"/>
                </a:solidFill>
              </a:rPr>
              <a:t>No funding – no AI</a:t>
            </a:r>
            <a:endParaRPr lang="en-US" sz="1406" b="1" dirty="0">
              <a:solidFill>
                <a:srgbClr val="C00000"/>
              </a:solidFill>
            </a:endParaRPr>
          </a:p>
        </p:txBody>
      </p:sp>
      <p:pic>
        <p:nvPicPr>
          <p:cNvPr id="8" name="Picture 7">
            <a:extLst>
              <a:ext uri="{FF2B5EF4-FFF2-40B4-BE49-F238E27FC236}">
                <a16:creationId xmlns:a16="http://schemas.microsoft.com/office/drawing/2014/main" id="{A46A94A4-FFC0-754F-99CD-038CB8AE7D79}"/>
              </a:ext>
            </a:extLst>
          </p:cNvPr>
          <p:cNvPicPr>
            <a:picLocks noChangeAspect="1"/>
          </p:cNvPicPr>
          <p:nvPr/>
        </p:nvPicPr>
        <p:blipFill>
          <a:blip r:embed="rId4"/>
          <a:stretch>
            <a:fillRect/>
          </a:stretch>
        </p:blipFill>
        <p:spPr>
          <a:xfrm>
            <a:off x="4997463" y="1683436"/>
            <a:ext cx="392236" cy="400241"/>
          </a:xfrm>
          <a:prstGeom prst="rect">
            <a:avLst/>
          </a:prstGeom>
        </p:spPr>
      </p:pic>
      <p:pic>
        <p:nvPicPr>
          <p:cNvPr id="9" name="Picture 8">
            <a:extLst>
              <a:ext uri="{FF2B5EF4-FFF2-40B4-BE49-F238E27FC236}">
                <a16:creationId xmlns:a16="http://schemas.microsoft.com/office/drawing/2014/main" id="{62C16D36-4924-4A48-936D-EFE61140CFF1}"/>
              </a:ext>
            </a:extLst>
          </p:cNvPr>
          <p:cNvPicPr>
            <a:picLocks noChangeAspect="1"/>
          </p:cNvPicPr>
          <p:nvPr/>
        </p:nvPicPr>
        <p:blipFill>
          <a:blip r:embed="rId4"/>
          <a:stretch>
            <a:fillRect/>
          </a:stretch>
        </p:blipFill>
        <p:spPr>
          <a:xfrm>
            <a:off x="4980275" y="2491819"/>
            <a:ext cx="392236" cy="400241"/>
          </a:xfrm>
          <a:prstGeom prst="rect">
            <a:avLst/>
          </a:prstGeom>
        </p:spPr>
      </p:pic>
      <p:pic>
        <p:nvPicPr>
          <p:cNvPr id="10" name="Picture 9">
            <a:extLst>
              <a:ext uri="{FF2B5EF4-FFF2-40B4-BE49-F238E27FC236}">
                <a16:creationId xmlns:a16="http://schemas.microsoft.com/office/drawing/2014/main" id="{3C8C5168-AA37-BE4B-AD0E-0122FA9F329D}"/>
              </a:ext>
            </a:extLst>
          </p:cNvPr>
          <p:cNvPicPr>
            <a:picLocks noChangeAspect="1"/>
          </p:cNvPicPr>
          <p:nvPr/>
        </p:nvPicPr>
        <p:blipFill>
          <a:blip r:embed="rId4"/>
          <a:stretch>
            <a:fillRect/>
          </a:stretch>
        </p:blipFill>
        <p:spPr>
          <a:xfrm>
            <a:off x="4970336" y="3317219"/>
            <a:ext cx="392236" cy="400241"/>
          </a:xfrm>
          <a:prstGeom prst="rect">
            <a:avLst/>
          </a:prstGeom>
        </p:spPr>
      </p:pic>
    </p:spTree>
    <p:extLst>
      <p:ext uri="{BB962C8B-B14F-4D97-AF65-F5344CB8AC3E}">
        <p14:creationId xmlns:p14="http://schemas.microsoft.com/office/powerpoint/2010/main" val="172824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1"/>
            <a:ext cx="8121105" cy="558796"/>
          </a:xfrm>
        </p:spPr>
        <p:txBody>
          <a:bodyPr/>
          <a:lstStyle/>
          <a:p>
            <a:r>
              <a:rPr lang="en-US" sz="2391" dirty="0"/>
              <a:t>Evaluating skills gap issues</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19</a:t>
            </a:fld>
            <a:endParaRPr lang="en-US"/>
          </a:p>
        </p:txBody>
      </p:sp>
      <p:sp>
        <p:nvSpPr>
          <p:cNvPr id="4" name="TextBox 3">
            <a:extLst>
              <a:ext uri="{FF2B5EF4-FFF2-40B4-BE49-F238E27FC236}">
                <a16:creationId xmlns:a16="http://schemas.microsoft.com/office/drawing/2014/main" id="{49173799-7828-E84C-B1C7-136B5C027BB4}"/>
              </a:ext>
            </a:extLst>
          </p:cNvPr>
          <p:cNvSpPr txBox="1"/>
          <p:nvPr/>
        </p:nvSpPr>
        <p:spPr>
          <a:xfrm>
            <a:off x="186967" y="6117811"/>
            <a:ext cx="4623571" cy="307777"/>
          </a:xfrm>
          <a:prstGeom prst="rect">
            <a:avLst/>
          </a:prstGeom>
          <a:noFill/>
        </p:spPr>
        <p:txBody>
          <a:bodyPr wrap="square" rtlCol="0">
            <a:spAutoFit/>
          </a:bodyPr>
          <a:lstStyle/>
          <a:p>
            <a:r>
              <a:rPr lang="en-US" sz="1400" dirty="0" err="1"/>
              <a:t>O_Reilly_AI_Ladder_Book</a:t>
            </a:r>
            <a:r>
              <a:rPr lang="en-US" sz="1400" dirty="0"/>
              <a:t>_-_FINAL</a:t>
            </a:r>
          </a:p>
        </p:txBody>
      </p:sp>
      <p:pic>
        <p:nvPicPr>
          <p:cNvPr id="3" name="Picture 2">
            <a:extLst>
              <a:ext uri="{FF2B5EF4-FFF2-40B4-BE49-F238E27FC236}">
                <a16:creationId xmlns:a16="http://schemas.microsoft.com/office/drawing/2014/main" id="{4B636339-3035-704B-B4E3-BF1B6E609FF3}"/>
              </a:ext>
            </a:extLst>
          </p:cNvPr>
          <p:cNvPicPr>
            <a:picLocks noChangeAspect="1"/>
          </p:cNvPicPr>
          <p:nvPr/>
        </p:nvPicPr>
        <p:blipFill>
          <a:blip r:embed="rId3"/>
          <a:stretch>
            <a:fillRect/>
          </a:stretch>
        </p:blipFill>
        <p:spPr>
          <a:xfrm>
            <a:off x="2149945" y="1124502"/>
            <a:ext cx="7708403" cy="4361898"/>
          </a:xfrm>
          <a:prstGeom prst="rect">
            <a:avLst/>
          </a:prstGeom>
        </p:spPr>
      </p:pic>
    </p:spTree>
    <p:extLst>
      <p:ext uri="{BB962C8B-B14F-4D97-AF65-F5344CB8AC3E}">
        <p14:creationId xmlns:p14="http://schemas.microsoft.com/office/powerpoint/2010/main" val="148034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61F43246-42D5-C744-87BC-1EE53ECB4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129" y="329953"/>
            <a:ext cx="5862697" cy="6162921"/>
          </a:xfrm>
          <a:prstGeom prst="rect">
            <a:avLst/>
          </a:prstGeom>
        </p:spPr>
      </p:pic>
      <p:sp>
        <p:nvSpPr>
          <p:cNvPr id="2" name="Title 1"/>
          <p:cNvSpPr>
            <a:spLocks noGrp="1"/>
          </p:cNvSpPr>
          <p:nvPr>
            <p:ph type="title"/>
          </p:nvPr>
        </p:nvSpPr>
        <p:spPr>
          <a:xfrm>
            <a:off x="838200" y="365126"/>
            <a:ext cx="10515600" cy="398550"/>
          </a:xfrm>
        </p:spPr>
        <p:txBody>
          <a:bodyPr>
            <a:normAutofit fontScale="90000"/>
          </a:bodyPr>
          <a:lstStyle/>
          <a:p>
            <a:r>
              <a:rPr lang="en-US" sz="2800" dirty="0"/>
              <a:t>Lecture 28 agenda</a:t>
            </a:r>
          </a:p>
        </p:txBody>
      </p:sp>
      <p:pic>
        <p:nvPicPr>
          <p:cNvPr id="7" name="Picture 6"/>
          <p:cNvPicPr>
            <a:picLocks noChangeAspect="1"/>
          </p:cNvPicPr>
          <p:nvPr/>
        </p:nvPicPr>
        <p:blipFill>
          <a:blip r:embed="rId3"/>
          <a:stretch>
            <a:fillRect/>
          </a:stretch>
        </p:blipFill>
        <p:spPr>
          <a:xfrm>
            <a:off x="5129283" y="564401"/>
            <a:ext cx="392236" cy="400241"/>
          </a:xfrm>
          <a:prstGeom prst="rect">
            <a:avLst/>
          </a:prstGeom>
        </p:spPr>
      </p:pic>
      <p:sp>
        <p:nvSpPr>
          <p:cNvPr id="6" name="Slide Number Placeholder 5">
            <a:extLst>
              <a:ext uri="{FF2B5EF4-FFF2-40B4-BE49-F238E27FC236}">
                <a16:creationId xmlns:a16="http://schemas.microsoft.com/office/drawing/2014/main" id="{C8AA910F-19B9-EC40-8DF3-C4E1C76FC92A}"/>
              </a:ext>
            </a:extLst>
          </p:cNvPr>
          <p:cNvSpPr>
            <a:spLocks noGrp="1"/>
          </p:cNvSpPr>
          <p:nvPr>
            <p:ph type="sldNum" sz="quarter" idx="12"/>
          </p:nvPr>
        </p:nvSpPr>
        <p:spPr/>
        <p:txBody>
          <a:bodyPr/>
          <a:lstStyle/>
          <a:p>
            <a:fld id="{760C78C2-CDE4-4FEF-94FB-F11C578D031C}" type="slidenum">
              <a:rPr lang="en-US" smtClean="0"/>
              <a:t>2</a:t>
            </a:fld>
            <a:endParaRPr lang="en-US"/>
          </a:p>
        </p:txBody>
      </p:sp>
      <p:sp>
        <p:nvSpPr>
          <p:cNvPr id="9" name="Footer Placeholder 8">
            <a:extLst>
              <a:ext uri="{FF2B5EF4-FFF2-40B4-BE49-F238E27FC236}">
                <a16:creationId xmlns:a16="http://schemas.microsoft.com/office/drawing/2014/main" id="{80966D3E-C0EE-C143-9D21-F0A8033BCED5}"/>
              </a:ext>
            </a:extLst>
          </p:cNvPr>
          <p:cNvSpPr>
            <a:spLocks noGrp="1"/>
          </p:cNvSpPr>
          <p:nvPr>
            <p:ph type="ftr" sz="quarter" idx="11"/>
          </p:nvPr>
        </p:nvSpPr>
        <p:spPr/>
        <p:txBody>
          <a:bodyPr/>
          <a:lstStyle/>
          <a:p>
            <a:r>
              <a:rPr lang="en-US"/>
              <a:t>Kordon Consulting LLC</a:t>
            </a:r>
          </a:p>
        </p:txBody>
      </p:sp>
    </p:spTree>
    <p:extLst>
      <p:ext uri="{BB962C8B-B14F-4D97-AF65-F5344CB8AC3E}">
        <p14:creationId xmlns:p14="http://schemas.microsoft.com/office/powerpoint/2010/main" val="393165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1"/>
            <a:ext cx="8121105" cy="558796"/>
          </a:xfrm>
        </p:spPr>
        <p:txBody>
          <a:bodyPr/>
          <a:lstStyle/>
          <a:p>
            <a:r>
              <a:rPr lang="en-US" sz="2391" dirty="0"/>
              <a:t>Evaluating the main bottleneck for adopting applied AI</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20</a:t>
            </a:fld>
            <a:endParaRPr lang="en-US"/>
          </a:p>
        </p:txBody>
      </p:sp>
      <p:sp>
        <p:nvSpPr>
          <p:cNvPr id="4" name="TextBox 3">
            <a:extLst>
              <a:ext uri="{FF2B5EF4-FFF2-40B4-BE49-F238E27FC236}">
                <a16:creationId xmlns:a16="http://schemas.microsoft.com/office/drawing/2014/main" id="{49173799-7828-E84C-B1C7-136B5C027BB4}"/>
              </a:ext>
            </a:extLst>
          </p:cNvPr>
          <p:cNvSpPr txBox="1"/>
          <p:nvPr/>
        </p:nvSpPr>
        <p:spPr>
          <a:xfrm>
            <a:off x="186967" y="6117811"/>
            <a:ext cx="4623571" cy="307777"/>
          </a:xfrm>
          <a:prstGeom prst="rect">
            <a:avLst/>
          </a:prstGeom>
          <a:noFill/>
        </p:spPr>
        <p:txBody>
          <a:bodyPr wrap="square" rtlCol="0">
            <a:spAutoFit/>
          </a:bodyPr>
          <a:lstStyle/>
          <a:p>
            <a:r>
              <a:rPr lang="en-US" sz="1400" dirty="0" err="1"/>
              <a:t>O_Reilly_AI_Ladder_Book</a:t>
            </a:r>
            <a:r>
              <a:rPr lang="en-US" sz="1400" dirty="0"/>
              <a:t>_-_FINAL</a:t>
            </a:r>
          </a:p>
        </p:txBody>
      </p:sp>
      <p:pic>
        <p:nvPicPr>
          <p:cNvPr id="6" name="Picture 5">
            <a:extLst>
              <a:ext uri="{FF2B5EF4-FFF2-40B4-BE49-F238E27FC236}">
                <a16:creationId xmlns:a16="http://schemas.microsoft.com/office/drawing/2014/main" id="{F41D16EF-92A6-2B4C-A246-4889F9942CD3}"/>
              </a:ext>
            </a:extLst>
          </p:cNvPr>
          <p:cNvPicPr>
            <a:picLocks noChangeAspect="1"/>
          </p:cNvPicPr>
          <p:nvPr/>
        </p:nvPicPr>
        <p:blipFill>
          <a:blip r:embed="rId3"/>
          <a:stretch>
            <a:fillRect/>
          </a:stretch>
        </p:blipFill>
        <p:spPr>
          <a:xfrm>
            <a:off x="2149946" y="1022518"/>
            <a:ext cx="7886700" cy="4953000"/>
          </a:xfrm>
          <a:prstGeom prst="rect">
            <a:avLst/>
          </a:prstGeom>
        </p:spPr>
      </p:pic>
    </p:spTree>
    <p:extLst>
      <p:ext uri="{BB962C8B-B14F-4D97-AF65-F5344CB8AC3E}">
        <p14:creationId xmlns:p14="http://schemas.microsoft.com/office/powerpoint/2010/main" val="30047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CD9FCD2-E0AA-9A4D-A6BD-1D797E8F3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282" y="632939"/>
            <a:ext cx="5729435" cy="5854148"/>
          </a:xfrm>
          <a:prstGeom prst="rect">
            <a:avLst/>
          </a:prstGeom>
        </p:spPr>
      </p:pic>
      <p:sp>
        <p:nvSpPr>
          <p:cNvPr id="2" name="Title 1"/>
          <p:cNvSpPr>
            <a:spLocks noGrp="1"/>
          </p:cNvSpPr>
          <p:nvPr>
            <p:ph type="title"/>
          </p:nvPr>
        </p:nvSpPr>
        <p:spPr>
          <a:xfrm>
            <a:off x="838200" y="365126"/>
            <a:ext cx="10515600" cy="398550"/>
          </a:xfrm>
        </p:spPr>
        <p:txBody>
          <a:bodyPr>
            <a:normAutofit fontScale="90000"/>
          </a:bodyPr>
          <a:lstStyle/>
          <a:p>
            <a:r>
              <a:rPr lang="en-US" sz="2800" dirty="0"/>
              <a:t>Lecture 28 agenda</a:t>
            </a:r>
          </a:p>
        </p:txBody>
      </p:sp>
      <p:pic>
        <p:nvPicPr>
          <p:cNvPr id="7" name="Picture 6"/>
          <p:cNvPicPr>
            <a:picLocks noChangeAspect="1"/>
          </p:cNvPicPr>
          <p:nvPr/>
        </p:nvPicPr>
        <p:blipFill>
          <a:blip r:embed="rId3"/>
          <a:stretch>
            <a:fillRect/>
          </a:stretch>
        </p:blipFill>
        <p:spPr>
          <a:xfrm>
            <a:off x="4522996" y="4202123"/>
            <a:ext cx="392236" cy="400241"/>
          </a:xfrm>
          <a:prstGeom prst="rect">
            <a:avLst/>
          </a:prstGeom>
        </p:spPr>
      </p:pic>
      <p:sp>
        <p:nvSpPr>
          <p:cNvPr id="6" name="Slide Number Placeholder 5">
            <a:extLst>
              <a:ext uri="{FF2B5EF4-FFF2-40B4-BE49-F238E27FC236}">
                <a16:creationId xmlns:a16="http://schemas.microsoft.com/office/drawing/2014/main" id="{C8AA910F-19B9-EC40-8DF3-C4E1C76FC92A}"/>
              </a:ext>
            </a:extLst>
          </p:cNvPr>
          <p:cNvSpPr>
            <a:spLocks noGrp="1"/>
          </p:cNvSpPr>
          <p:nvPr>
            <p:ph type="sldNum" sz="quarter" idx="12"/>
          </p:nvPr>
        </p:nvSpPr>
        <p:spPr/>
        <p:txBody>
          <a:bodyPr/>
          <a:lstStyle/>
          <a:p>
            <a:fld id="{760C78C2-CDE4-4FEF-94FB-F11C578D031C}" type="slidenum">
              <a:rPr lang="en-US" smtClean="0"/>
              <a:t>21</a:t>
            </a:fld>
            <a:endParaRPr lang="en-US"/>
          </a:p>
        </p:txBody>
      </p:sp>
      <p:sp>
        <p:nvSpPr>
          <p:cNvPr id="9" name="Footer Placeholder 8">
            <a:extLst>
              <a:ext uri="{FF2B5EF4-FFF2-40B4-BE49-F238E27FC236}">
                <a16:creationId xmlns:a16="http://schemas.microsoft.com/office/drawing/2014/main" id="{80966D3E-C0EE-C143-9D21-F0A8033BCED5}"/>
              </a:ext>
            </a:extLst>
          </p:cNvPr>
          <p:cNvSpPr>
            <a:spLocks noGrp="1"/>
          </p:cNvSpPr>
          <p:nvPr>
            <p:ph type="ftr" sz="quarter" idx="11"/>
          </p:nvPr>
        </p:nvSpPr>
        <p:spPr/>
        <p:txBody>
          <a:bodyPr/>
          <a:lstStyle/>
          <a:p>
            <a:r>
              <a:rPr lang="en-US"/>
              <a:t>Kordon Consulting LLC</a:t>
            </a:r>
          </a:p>
        </p:txBody>
      </p:sp>
    </p:spTree>
    <p:extLst>
      <p:ext uri="{BB962C8B-B14F-4D97-AF65-F5344CB8AC3E}">
        <p14:creationId xmlns:p14="http://schemas.microsoft.com/office/powerpoint/2010/main" val="1979737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 AI-startups recommendations1</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22</a:t>
            </a:fld>
            <a:endParaRPr lang="en-US"/>
          </a:p>
        </p:txBody>
      </p:sp>
      <p:sp>
        <p:nvSpPr>
          <p:cNvPr id="3" name="TextBox 2">
            <a:extLst>
              <a:ext uri="{FF2B5EF4-FFF2-40B4-BE49-F238E27FC236}">
                <a16:creationId xmlns:a16="http://schemas.microsoft.com/office/drawing/2014/main" id="{7AADE8F3-8BA1-C94E-8169-5288D4D63C9D}"/>
              </a:ext>
            </a:extLst>
          </p:cNvPr>
          <p:cNvSpPr txBox="1"/>
          <p:nvPr/>
        </p:nvSpPr>
        <p:spPr>
          <a:xfrm>
            <a:off x="516835" y="715617"/>
            <a:ext cx="10836965" cy="5293757"/>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main challenge for AI startups is to prove to investors the </a:t>
            </a:r>
            <a:r>
              <a:rPr lang="en-US" sz="2000" b="1" dirty="0"/>
              <a:t>scalability</a:t>
            </a:r>
            <a:r>
              <a:rPr lang="en-US" sz="2000" dirty="0"/>
              <a:t> of their business model.</a:t>
            </a:r>
          </a:p>
          <a:p>
            <a:pPr marL="285750" indent="-285750">
              <a:buFont typeface="Arial" panose="020B0604020202020204" pitchFamily="34" charset="0"/>
              <a:buChar char="•"/>
            </a:pPr>
            <a:r>
              <a:rPr lang="en-US" sz="2000" b="1" dirty="0"/>
              <a:t>Building a fantastic AI solution is one thing but finding ways to monetize it efficiently is another.</a:t>
            </a:r>
          </a:p>
          <a:p>
            <a:pPr marL="285750" indent="-285750">
              <a:buFont typeface="Arial" panose="020B0604020202020204" pitchFamily="34" charset="0"/>
              <a:buChar char="•"/>
            </a:pPr>
            <a:r>
              <a:rPr lang="en-US" sz="2000" b="1" dirty="0"/>
              <a:t>Sales and marketing </a:t>
            </a:r>
            <a:r>
              <a:rPr lang="en-US" sz="2000" dirty="0"/>
              <a:t>are often overlooked in tech-heavy AI startups, yet sorely needed for success.</a:t>
            </a:r>
          </a:p>
          <a:p>
            <a:pPr marL="285750" indent="-285750">
              <a:buFont typeface="Arial" panose="020B0604020202020204" pitchFamily="34" charset="0"/>
              <a:buChar char="•"/>
            </a:pPr>
            <a:r>
              <a:rPr lang="en-US" sz="2000" b="1" dirty="0"/>
              <a:t>Homogenous startup teams</a:t>
            </a:r>
            <a:r>
              <a:rPr lang="en-US" sz="2000" dirty="0"/>
              <a:t>, especially when composed of </a:t>
            </a:r>
            <a:r>
              <a:rPr lang="en-US" sz="2000" b="1" dirty="0"/>
              <a:t>mainly AI specialists </a:t>
            </a:r>
            <a:r>
              <a:rPr lang="en-US" sz="2000" dirty="0"/>
              <a:t>with no industry-specific or startup experience, </a:t>
            </a:r>
            <a:r>
              <a:rPr lang="en-US" sz="2000" b="1" dirty="0">
                <a:solidFill>
                  <a:srgbClr val="FF0000"/>
                </a:solidFill>
              </a:rPr>
              <a:t>tend to fail relatively more often</a:t>
            </a:r>
            <a:r>
              <a:rPr lang="en-US" sz="2000" dirty="0"/>
              <a:t>. Building and successfully growing a company requires more than computer science skills.</a:t>
            </a:r>
          </a:p>
          <a:p>
            <a:pPr marL="285750" indent="-285750">
              <a:buFont typeface="Arial" panose="020B0604020202020204" pitchFamily="34" charset="0"/>
              <a:buChar char="•"/>
            </a:pPr>
            <a:r>
              <a:rPr lang="en-US" sz="2000" dirty="0"/>
              <a:t>Most of the time, </a:t>
            </a:r>
            <a:r>
              <a:rPr lang="en-US" sz="2000" b="1" dirty="0"/>
              <a:t>AI solutions cost more than “traditional” solutions</a:t>
            </a:r>
            <a:r>
              <a:rPr lang="en-US" sz="2000" dirty="0"/>
              <a:t>, so it is essential to justify the price difference with clear benefits for the customer.</a:t>
            </a:r>
          </a:p>
          <a:p>
            <a:pPr marL="285750" indent="-285750">
              <a:buFont typeface="Arial" panose="020B0604020202020204" pitchFamily="34" charset="0"/>
              <a:buChar char="•"/>
            </a:pPr>
            <a:r>
              <a:rPr lang="en-US" sz="2000" dirty="0"/>
              <a:t>Focus on </a:t>
            </a:r>
            <a:r>
              <a:rPr lang="en-US" sz="2000" b="1" dirty="0"/>
              <a:t>pain points </a:t>
            </a:r>
            <a:r>
              <a:rPr lang="en-US" sz="2000" dirty="0"/>
              <a:t>and use cases where artificial intelligence can address previously unsolved problems or tackle existing </a:t>
            </a:r>
            <a:r>
              <a:rPr lang="en-US" sz="2000" b="1" dirty="0"/>
              <a:t>ones 10 times better</a:t>
            </a:r>
            <a:r>
              <a:rPr lang="en-US" sz="2000" dirty="0"/>
              <a:t>.</a:t>
            </a:r>
          </a:p>
          <a:p>
            <a:pPr marL="285750" indent="-285750">
              <a:buFont typeface="Arial" panose="020B0604020202020204" pitchFamily="34" charset="0"/>
              <a:buChar char="•"/>
            </a:pPr>
            <a:r>
              <a:rPr lang="en-US" sz="2000" dirty="0"/>
              <a:t>In general, it is never a good sign when a startup brags too much about the AI aspect of its solution while the actual problem that it helps to solve remains unclear. Investors tend to </a:t>
            </a:r>
            <a:r>
              <a:rPr lang="en-US" sz="2000" b="1" dirty="0"/>
              <a:t>invest more </a:t>
            </a:r>
            <a:r>
              <a:rPr lang="en-US" sz="2000" dirty="0"/>
              <a:t>in startups that </a:t>
            </a:r>
            <a:r>
              <a:rPr lang="en-US" sz="2000" b="1" dirty="0"/>
              <a:t>can bring real outcomes </a:t>
            </a:r>
            <a:r>
              <a:rPr lang="en-US" sz="2000" dirty="0"/>
              <a:t>rather than in more science projects.</a:t>
            </a:r>
          </a:p>
          <a:p>
            <a:pPr marL="285750" indent="-285750">
              <a:buFont typeface="Arial" panose="020B0604020202020204" pitchFamily="34" charset="0"/>
              <a:buChar char="•"/>
            </a:pPr>
            <a:r>
              <a:rPr lang="en-US" sz="2000" dirty="0"/>
              <a:t>I noticed that an excellent approach to AI is to get </a:t>
            </a:r>
            <a:r>
              <a:rPr lang="en-US" sz="2000" b="1" dirty="0"/>
              <a:t>as many users to contribute with their dat</a:t>
            </a:r>
            <a:r>
              <a:rPr lang="en-US" sz="2000" dirty="0"/>
              <a:t>a to the product. The more you do so, the less they are likely to churn as they can witness that the product has improved and has been able to adapt to each of their specificities.</a:t>
            </a:r>
          </a:p>
          <a:p>
            <a:endParaRPr lang="en-US" dirty="0"/>
          </a:p>
        </p:txBody>
      </p:sp>
      <p:sp>
        <p:nvSpPr>
          <p:cNvPr id="7" name="TextBox 6">
            <a:extLst>
              <a:ext uri="{FF2B5EF4-FFF2-40B4-BE49-F238E27FC236}">
                <a16:creationId xmlns:a16="http://schemas.microsoft.com/office/drawing/2014/main" id="{ED67816B-4D73-E042-BFCD-20D607C43E32}"/>
              </a:ext>
            </a:extLst>
          </p:cNvPr>
          <p:cNvSpPr txBox="1"/>
          <p:nvPr/>
        </p:nvSpPr>
        <p:spPr>
          <a:xfrm>
            <a:off x="345994" y="6356350"/>
            <a:ext cx="3607904" cy="307777"/>
          </a:xfrm>
          <a:prstGeom prst="rect">
            <a:avLst/>
          </a:prstGeom>
          <a:noFill/>
        </p:spPr>
        <p:txBody>
          <a:bodyPr wrap="square" rtlCol="0">
            <a:spAutoFit/>
          </a:bodyPr>
          <a:lstStyle/>
          <a:p>
            <a:r>
              <a:rPr lang="en-US" sz="1400" dirty="0"/>
              <a:t>How To Get Funding For AI Startups</a:t>
            </a:r>
          </a:p>
        </p:txBody>
      </p:sp>
    </p:spTree>
    <p:extLst>
      <p:ext uri="{BB962C8B-B14F-4D97-AF65-F5344CB8AC3E}">
        <p14:creationId xmlns:p14="http://schemas.microsoft.com/office/powerpoint/2010/main" val="3554137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445545"/>
          </a:xfrm>
        </p:spPr>
        <p:txBody>
          <a:bodyPr/>
          <a:lstStyle/>
          <a:p>
            <a:r>
              <a:rPr lang="en-US" sz="2391" dirty="0"/>
              <a:t>Applied AI buy-in strategy</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23</a:t>
            </a:fld>
            <a:endParaRPr lang="en-US"/>
          </a:p>
        </p:txBody>
      </p:sp>
      <p:pic>
        <p:nvPicPr>
          <p:cNvPr id="7" name="Picture 6">
            <a:extLst>
              <a:ext uri="{FF2B5EF4-FFF2-40B4-BE49-F238E27FC236}">
                <a16:creationId xmlns:a16="http://schemas.microsoft.com/office/drawing/2014/main" id="{C3E0DD52-682E-4C44-B3CF-A2647885BB6C}"/>
              </a:ext>
            </a:extLst>
          </p:cNvPr>
          <p:cNvPicPr>
            <a:picLocks noChangeAspect="1"/>
          </p:cNvPicPr>
          <p:nvPr/>
        </p:nvPicPr>
        <p:blipFill>
          <a:blip r:embed="rId3"/>
          <a:stretch>
            <a:fillRect/>
          </a:stretch>
        </p:blipFill>
        <p:spPr>
          <a:xfrm>
            <a:off x="215802" y="1931402"/>
            <a:ext cx="3647395" cy="3888503"/>
          </a:xfrm>
          <a:prstGeom prst="rect">
            <a:avLst/>
          </a:prstGeom>
        </p:spPr>
      </p:pic>
      <p:pic>
        <p:nvPicPr>
          <p:cNvPr id="8" name="Picture 7">
            <a:extLst>
              <a:ext uri="{FF2B5EF4-FFF2-40B4-BE49-F238E27FC236}">
                <a16:creationId xmlns:a16="http://schemas.microsoft.com/office/drawing/2014/main" id="{A27591E9-2643-934D-8DCE-8F9FD626A62C}"/>
              </a:ext>
            </a:extLst>
          </p:cNvPr>
          <p:cNvPicPr>
            <a:picLocks noChangeAspect="1"/>
          </p:cNvPicPr>
          <p:nvPr/>
        </p:nvPicPr>
        <p:blipFill>
          <a:blip r:embed="rId4"/>
          <a:stretch>
            <a:fillRect/>
          </a:stretch>
        </p:blipFill>
        <p:spPr>
          <a:xfrm>
            <a:off x="274895" y="1332460"/>
            <a:ext cx="3588302" cy="598942"/>
          </a:xfrm>
          <a:prstGeom prst="rect">
            <a:avLst/>
          </a:prstGeom>
        </p:spPr>
      </p:pic>
      <p:sp>
        <p:nvSpPr>
          <p:cNvPr id="10" name="Content Placeholder 2">
            <a:extLst>
              <a:ext uri="{FF2B5EF4-FFF2-40B4-BE49-F238E27FC236}">
                <a16:creationId xmlns:a16="http://schemas.microsoft.com/office/drawing/2014/main" id="{DD068DE6-3D4A-1B44-86D6-84897E684194}"/>
              </a:ext>
            </a:extLst>
          </p:cNvPr>
          <p:cNvSpPr txBox="1">
            <a:spLocks/>
          </p:cNvSpPr>
          <p:nvPr/>
        </p:nvSpPr>
        <p:spPr>
          <a:xfrm>
            <a:off x="362289" y="787066"/>
            <a:ext cx="3762450" cy="466642"/>
          </a:xfrm>
          <a:prstGeom prst="rect">
            <a:avLst/>
          </a:prstGeom>
          <a:solidFill>
            <a:schemeClr val="accent6">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250" b="1" dirty="0"/>
              <a:t>Show AI technical advantages</a:t>
            </a:r>
            <a:endParaRPr lang="en-US" sz="1406" b="1" dirty="0"/>
          </a:p>
        </p:txBody>
      </p:sp>
      <p:sp>
        <p:nvSpPr>
          <p:cNvPr id="11" name="Content Placeholder 2">
            <a:extLst>
              <a:ext uri="{FF2B5EF4-FFF2-40B4-BE49-F238E27FC236}">
                <a16:creationId xmlns:a16="http://schemas.microsoft.com/office/drawing/2014/main" id="{98E0AAFD-DA38-F04F-A848-972583699631}"/>
              </a:ext>
            </a:extLst>
          </p:cNvPr>
          <p:cNvSpPr txBox="1">
            <a:spLocks/>
          </p:cNvSpPr>
          <p:nvPr/>
        </p:nvSpPr>
        <p:spPr>
          <a:xfrm>
            <a:off x="4490341" y="1631931"/>
            <a:ext cx="3838464" cy="466642"/>
          </a:xfrm>
          <a:prstGeom prst="rect">
            <a:avLst/>
          </a:prstGeom>
          <a:solidFill>
            <a:schemeClr val="accent4">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250" b="1" dirty="0"/>
              <a:t>Show AI business advantages</a:t>
            </a:r>
            <a:endParaRPr lang="en-US" sz="1406" b="1" dirty="0"/>
          </a:p>
        </p:txBody>
      </p:sp>
      <p:sp>
        <p:nvSpPr>
          <p:cNvPr id="12" name="Content Placeholder 2">
            <a:extLst>
              <a:ext uri="{FF2B5EF4-FFF2-40B4-BE49-F238E27FC236}">
                <a16:creationId xmlns:a16="http://schemas.microsoft.com/office/drawing/2014/main" id="{1F73DC6D-FCD7-8E40-B760-B93168FD5890}"/>
              </a:ext>
            </a:extLst>
          </p:cNvPr>
          <p:cNvSpPr txBox="1">
            <a:spLocks/>
          </p:cNvSpPr>
          <p:nvPr/>
        </p:nvSpPr>
        <p:spPr>
          <a:xfrm>
            <a:off x="8653129" y="2641446"/>
            <a:ext cx="3234071" cy="787554"/>
          </a:xfrm>
          <a:prstGeom prst="rect">
            <a:avLst/>
          </a:prstGeom>
          <a:solidFill>
            <a:srgbClr val="FFFF00"/>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250" b="1" dirty="0"/>
              <a:t>Show your understanding  of applied AI</a:t>
            </a:r>
            <a:endParaRPr lang="en-US" sz="1406" b="1" dirty="0"/>
          </a:p>
        </p:txBody>
      </p:sp>
      <p:pic>
        <p:nvPicPr>
          <p:cNvPr id="13" name="Picture 12" descr="AI_adapters_profit">
            <a:extLst>
              <a:ext uri="{FF2B5EF4-FFF2-40B4-BE49-F238E27FC236}">
                <a16:creationId xmlns:a16="http://schemas.microsoft.com/office/drawing/2014/main" id="{6ADA4343-1807-3048-A5B6-A34CEE9F27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4739" y="2422914"/>
            <a:ext cx="4384634" cy="3116475"/>
          </a:xfrm>
          <a:prstGeom prst="rect">
            <a:avLst/>
          </a:prstGeom>
          <a:noFill/>
          <a:ln>
            <a:noFill/>
          </a:ln>
        </p:spPr>
      </p:pic>
      <p:pic>
        <p:nvPicPr>
          <p:cNvPr id="18434" name="Picture 2">
            <a:extLst>
              <a:ext uri="{FF2B5EF4-FFF2-40B4-BE49-F238E27FC236}">
                <a16:creationId xmlns:a16="http://schemas.microsoft.com/office/drawing/2014/main" id="{6F28CC5A-E4A3-D143-8F29-108EA3D9B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3129" y="3804081"/>
            <a:ext cx="809372" cy="128214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Getting Started with Kaggle. The basics of Kaggle along with… | by Aidan  Wilson | Towards Data Science">
            <a:extLst>
              <a:ext uri="{FF2B5EF4-FFF2-40B4-BE49-F238E27FC236}">
                <a16:creationId xmlns:a16="http://schemas.microsoft.com/office/drawing/2014/main" id="{D9B8884D-85FA-414D-9C12-67B880489E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4152" y="3804081"/>
            <a:ext cx="1599648" cy="61422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Six of the Best Open Source Data Mining Tools – The New Stack">
            <a:extLst>
              <a:ext uri="{FF2B5EF4-FFF2-40B4-BE49-F238E27FC236}">
                <a16:creationId xmlns:a16="http://schemas.microsoft.com/office/drawing/2014/main" id="{A9BFAC52-33FE-5240-908E-696876DDD3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6257" y="4690432"/>
            <a:ext cx="1833682" cy="674002"/>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D9D452C3-B2D0-C146-85FD-A6A94C8F84D5}"/>
              </a:ext>
            </a:extLst>
          </p:cNvPr>
          <p:cNvSpPr txBox="1">
            <a:spLocks/>
          </p:cNvSpPr>
          <p:nvPr/>
        </p:nvSpPr>
        <p:spPr>
          <a:xfrm>
            <a:off x="1719478" y="5936784"/>
            <a:ext cx="9195155" cy="466642"/>
          </a:xfrm>
          <a:prstGeom prst="rect">
            <a:avLst/>
          </a:prstGeom>
          <a:solidFill>
            <a:schemeClr val="accent4">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b="1" dirty="0">
                <a:solidFill>
                  <a:srgbClr val="FF0000"/>
                </a:solidFill>
              </a:rPr>
              <a:t>Offer an evaluation of organizational readiness for applied AI</a:t>
            </a:r>
            <a:endParaRPr lang="en-US" sz="1800" b="1" dirty="0">
              <a:solidFill>
                <a:srgbClr val="FF0000"/>
              </a:solidFill>
            </a:endParaRPr>
          </a:p>
        </p:txBody>
      </p:sp>
    </p:spTree>
    <p:extLst>
      <p:ext uri="{BB962C8B-B14F-4D97-AF65-F5344CB8AC3E}">
        <p14:creationId xmlns:p14="http://schemas.microsoft.com/office/powerpoint/2010/main" val="394782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282C-5D2B-274A-B038-A8FA38958F4E}"/>
              </a:ext>
            </a:extLst>
          </p:cNvPr>
          <p:cNvSpPr>
            <a:spLocks noGrp="1"/>
          </p:cNvSpPr>
          <p:nvPr>
            <p:ph type="title"/>
          </p:nvPr>
        </p:nvSpPr>
        <p:spPr>
          <a:xfrm>
            <a:off x="158966" y="135240"/>
            <a:ext cx="10515600" cy="570057"/>
          </a:xfrm>
        </p:spPr>
        <p:txBody>
          <a:bodyPr>
            <a:normAutofit fontScale="90000"/>
          </a:bodyPr>
          <a:lstStyle/>
          <a:p>
            <a:r>
              <a:rPr lang="en-US" sz="2800" dirty="0"/>
              <a:t>Lecture 28 “Evaluation of organizational readiness for AI” </a:t>
            </a:r>
            <a:br>
              <a:rPr lang="en-US" sz="2800" dirty="0"/>
            </a:br>
            <a:r>
              <a:rPr lang="en-US" sz="2800" dirty="0"/>
              <a:t>Summary</a:t>
            </a:r>
          </a:p>
        </p:txBody>
      </p:sp>
      <p:sp>
        <p:nvSpPr>
          <p:cNvPr id="3" name="Content Placeholder 2">
            <a:extLst>
              <a:ext uri="{FF2B5EF4-FFF2-40B4-BE49-F238E27FC236}">
                <a16:creationId xmlns:a16="http://schemas.microsoft.com/office/drawing/2014/main" id="{B09D6F00-9AE7-3140-A438-4C979CDEA148}"/>
              </a:ext>
            </a:extLst>
          </p:cNvPr>
          <p:cNvSpPr>
            <a:spLocks noGrp="1"/>
          </p:cNvSpPr>
          <p:nvPr>
            <p:ph idx="1"/>
          </p:nvPr>
        </p:nvSpPr>
        <p:spPr>
          <a:xfrm>
            <a:off x="-16565" y="349325"/>
            <a:ext cx="11758108" cy="4520332"/>
          </a:xfrm>
        </p:spPr>
        <p:txBody>
          <a:bodyPr>
            <a:noAutofit/>
          </a:bodyPr>
          <a:lstStyle/>
          <a:p>
            <a:pPr marL="0" indent="0" hangingPunct="0">
              <a:buNone/>
            </a:pPr>
            <a:endParaRPr lang="en-US" sz="2400" b="1" dirty="0"/>
          </a:p>
          <a:p>
            <a:r>
              <a:rPr lang="en-US" sz="2400" b="1" dirty="0"/>
              <a:t>Clarifying when AI is the right technology is the first step in evaluating organizational readiness for AI </a:t>
            </a:r>
          </a:p>
          <a:p>
            <a:r>
              <a:rPr lang="en-US" sz="2400" b="1" dirty="0"/>
              <a:t>Avoiding failures from previous AI applications is strongly recommended </a:t>
            </a:r>
          </a:p>
          <a:p>
            <a:r>
              <a:rPr lang="en-US" sz="2400" b="1" dirty="0"/>
              <a:t>Estimating the preparedness of business for AI-based systems include management support, identified business needs, and data and talent availability</a:t>
            </a:r>
          </a:p>
          <a:p>
            <a:r>
              <a:rPr lang="en-US" sz="2400" b="1" dirty="0"/>
              <a:t>A list of well-defined business needs that can be solved by AI is the critical precondition to discuss future implementation efforts</a:t>
            </a:r>
          </a:p>
          <a:p>
            <a:r>
              <a:rPr lang="en-US" sz="2400" b="1" dirty="0"/>
              <a:t>Evaluating data quality and AI-related skills availability is an essential step in organizational preparedness assessment.</a:t>
            </a:r>
          </a:p>
          <a:p>
            <a:r>
              <a:rPr lang="en-US" sz="2400" b="1" dirty="0"/>
              <a:t>The key roles to start applying AI include startup initiative, consulting, and developing the AI technology inside the organization.</a:t>
            </a:r>
          </a:p>
        </p:txBody>
      </p:sp>
      <p:sp>
        <p:nvSpPr>
          <p:cNvPr id="5" name="Text Box 6">
            <a:extLst>
              <a:ext uri="{FF2B5EF4-FFF2-40B4-BE49-F238E27FC236}">
                <a16:creationId xmlns:a16="http://schemas.microsoft.com/office/drawing/2014/main" id="{DD6F1C41-E9FB-0E40-9F7E-72FED119AD16}"/>
              </a:ext>
            </a:extLst>
          </p:cNvPr>
          <p:cNvSpPr txBox="1">
            <a:spLocks noChangeArrowheads="1"/>
          </p:cNvSpPr>
          <p:nvPr/>
        </p:nvSpPr>
        <p:spPr bwMode="auto">
          <a:xfrm>
            <a:off x="0" y="5237406"/>
            <a:ext cx="12192000" cy="1200325"/>
          </a:xfrm>
          <a:prstGeom prst="rect">
            <a:avLst/>
          </a:prstGeom>
          <a:solidFill>
            <a:srgbClr val="FFFF00"/>
          </a:solidFill>
          <a:ln>
            <a:noFill/>
          </a:ln>
          <a:effectLst/>
        </p:spPr>
        <p:txBody>
          <a:bodyPr wrap="square" lIns="91435" tIns="45718" rIns="91435" bIns="45718">
            <a:spAutoFit/>
          </a:bodyPr>
          <a:lstStyle/>
          <a:p>
            <a:pPr algn="ctr">
              <a:buFontTx/>
              <a:buNone/>
            </a:pPr>
            <a:r>
              <a:rPr lang="en-US" sz="2400" b="1" dirty="0">
                <a:solidFill>
                  <a:srgbClr val="FF0000"/>
                </a:solidFill>
                <a:latin typeface="Times New Roman" charset="0"/>
              </a:rPr>
              <a:t>The Bottom Line</a:t>
            </a:r>
          </a:p>
          <a:p>
            <a:pPr algn="ctr" hangingPunct="0"/>
            <a:r>
              <a:rPr lang="en-US" sz="2400" b="1" dirty="0">
                <a:solidFill>
                  <a:srgbClr val="FF0000"/>
                </a:solidFill>
                <a:latin typeface="Times New Roman" panose="02020603050405020304" pitchFamily="18" charset="0"/>
                <a:cs typeface="Times New Roman" panose="02020603050405020304" pitchFamily="18" charset="0"/>
              </a:rPr>
              <a:t>Do NOT begin any attempts to implement applied AI without evaluation of organizational readiness for AI.</a:t>
            </a:r>
          </a:p>
        </p:txBody>
      </p:sp>
      <p:sp>
        <p:nvSpPr>
          <p:cNvPr id="7" name="Slide Number Placeholder 6">
            <a:extLst>
              <a:ext uri="{FF2B5EF4-FFF2-40B4-BE49-F238E27FC236}">
                <a16:creationId xmlns:a16="http://schemas.microsoft.com/office/drawing/2014/main" id="{9D08DBB4-53F0-544B-AB52-F2950E048052}"/>
              </a:ext>
            </a:extLst>
          </p:cNvPr>
          <p:cNvSpPr>
            <a:spLocks noGrp="1"/>
          </p:cNvSpPr>
          <p:nvPr>
            <p:ph type="sldNum" sz="quarter" idx="12"/>
          </p:nvPr>
        </p:nvSpPr>
        <p:spPr/>
        <p:txBody>
          <a:bodyPr/>
          <a:lstStyle/>
          <a:p>
            <a:r>
              <a:rPr lang="en-US" dirty="0"/>
              <a:t> </a:t>
            </a:r>
            <a:fld id="{760C78C2-CDE4-4FEF-94FB-F11C578D031C}" type="slidenum">
              <a:rPr lang="en-US" smtClean="0"/>
              <a:t>24</a:t>
            </a:fld>
            <a:endParaRPr lang="en-US" dirty="0"/>
          </a:p>
        </p:txBody>
      </p:sp>
      <p:sp>
        <p:nvSpPr>
          <p:cNvPr id="4" name="Footer Placeholder 3">
            <a:extLst>
              <a:ext uri="{FF2B5EF4-FFF2-40B4-BE49-F238E27FC236}">
                <a16:creationId xmlns:a16="http://schemas.microsoft.com/office/drawing/2014/main" id="{CD8A0AB3-2D99-E44E-9195-208383869D82}"/>
              </a:ext>
            </a:extLst>
          </p:cNvPr>
          <p:cNvSpPr>
            <a:spLocks noGrp="1"/>
          </p:cNvSpPr>
          <p:nvPr>
            <p:ph type="ftr" sz="quarter" idx="11"/>
          </p:nvPr>
        </p:nvSpPr>
        <p:spPr/>
        <p:txBody>
          <a:bodyPr/>
          <a:lstStyle/>
          <a:p>
            <a:r>
              <a:rPr lang="en-US" dirty="0"/>
              <a:t>Kordon Consulting LLC</a:t>
            </a:r>
          </a:p>
        </p:txBody>
      </p:sp>
    </p:spTree>
    <p:extLst>
      <p:ext uri="{BB962C8B-B14F-4D97-AF65-F5344CB8AC3E}">
        <p14:creationId xmlns:p14="http://schemas.microsoft.com/office/powerpoint/2010/main" val="169115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0450"/>
            <a:ext cx="10515600" cy="398550"/>
          </a:xfrm>
        </p:spPr>
        <p:txBody>
          <a:bodyPr>
            <a:normAutofit fontScale="90000"/>
          </a:bodyPr>
          <a:lstStyle/>
          <a:p>
            <a:r>
              <a:rPr lang="en-US" sz="2800" dirty="0"/>
              <a:t>Details on this topic are given in the following chapters of “Applying Data Science” book:</a:t>
            </a:r>
            <a:br>
              <a:rPr lang="en-US" sz="2700" dirty="0"/>
            </a:br>
            <a:r>
              <a:rPr lang="en-US" sz="2700" dirty="0"/>
              <a:t>Chapter 16, Section 16.1</a:t>
            </a:r>
            <a:br>
              <a:rPr lang="en-US" dirty="0"/>
            </a:br>
            <a:endParaRPr lang="en-US" sz="2800" dirty="0"/>
          </a:p>
        </p:txBody>
      </p:sp>
      <p:sp>
        <p:nvSpPr>
          <p:cNvPr id="5" name="Slide Number Placeholder 4">
            <a:extLst>
              <a:ext uri="{FF2B5EF4-FFF2-40B4-BE49-F238E27FC236}">
                <a16:creationId xmlns:a16="http://schemas.microsoft.com/office/drawing/2014/main" id="{6B564B5B-5031-3049-9D31-80098B3F0DCC}"/>
              </a:ext>
            </a:extLst>
          </p:cNvPr>
          <p:cNvSpPr>
            <a:spLocks noGrp="1"/>
          </p:cNvSpPr>
          <p:nvPr>
            <p:ph type="sldNum" sz="quarter" idx="12"/>
          </p:nvPr>
        </p:nvSpPr>
        <p:spPr/>
        <p:txBody>
          <a:bodyPr/>
          <a:lstStyle/>
          <a:p>
            <a:fld id="{760C78C2-CDE4-4FEF-94FB-F11C578D031C}" type="slidenum">
              <a:rPr lang="en-US" smtClean="0"/>
              <a:t>25</a:t>
            </a:fld>
            <a:endParaRPr lang="en-US"/>
          </a:p>
        </p:txBody>
      </p:sp>
      <p:sp>
        <p:nvSpPr>
          <p:cNvPr id="3" name="Footer Placeholder 2">
            <a:extLst>
              <a:ext uri="{FF2B5EF4-FFF2-40B4-BE49-F238E27FC236}">
                <a16:creationId xmlns:a16="http://schemas.microsoft.com/office/drawing/2014/main" id="{660217C4-D60D-9440-9B8A-A417EE279204}"/>
              </a:ext>
            </a:extLst>
          </p:cNvPr>
          <p:cNvSpPr>
            <a:spLocks noGrp="1"/>
          </p:cNvSpPr>
          <p:nvPr>
            <p:ph type="ftr" sz="quarter" idx="11"/>
          </p:nvPr>
        </p:nvSpPr>
        <p:spPr/>
        <p:txBody>
          <a:bodyPr/>
          <a:lstStyle/>
          <a:p>
            <a:r>
              <a:rPr lang="en-US"/>
              <a:t>Kordon Consulting LLC</a:t>
            </a:r>
          </a:p>
        </p:txBody>
      </p:sp>
    </p:spTree>
    <p:extLst>
      <p:ext uri="{BB962C8B-B14F-4D97-AF65-F5344CB8AC3E}">
        <p14:creationId xmlns:p14="http://schemas.microsoft.com/office/powerpoint/2010/main" val="210090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628411" y="114788"/>
            <a:ext cx="6425921" cy="792163"/>
          </a:xfrm>
        </p:spPr>
        <p:txBody>
          <a:bodyPr/>
          <a:lstStyle/>
          <a:p>
            <a:r>
              <a:rPr lang="en-US" sz="2391" dirty="0"/>
              <a:t>When is AI the right technology</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3</a:t>
            </a:fld>
            <a:endParaRPr lang="en-US"/>
          </a:p>
        </p:txBody>
      </p:sp>
      <p:pic>
        <p:nvPicPr>
          <p:cNvPr id="7" name="Picture 6">
            <a:extLst>
              <a:ext uri="{FF2B5EF4-FFF2-40B4-BE49-F238E27FC236}">
                <a16:creationId xmlns:a16="http://schemas.microsoft.com/office/drawing/2014/main" id="{60FA6858-A7A6-E24C-9581-3EB2DE047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589" y="881739"/>
            <a:ext cx="6367811" cy="5499823"/>
          </a:xfrm>
          <a:prstGeom prst="rect">
            <a:avLst/>
          </a:prstGeom>
        </p:spPr>
      </p:pic>
      <p:sp>
        <p:nvSpPr>
          <p:cNvPr id="6" name="Content Placeholder 2">
            <a:extLst>
              <a:ext uri="{FF2B5EF4-FFF2-40B4-BE49-F238E27FC236}">
                <a16:creationId xmlns:a16="http://schemas.microsoft.com/office/drawing/2014/main" id="{B7CF592C-2FA1-4247-892C-5BC6535B8D7E}"/>
              </a:ext>
            </a:extLst>
          </p:cNvPr>
          <p:cNvSpPr txBox="1">
            <a:spLocks/>
          </p:cNvSpPr>
          <p:nvPr/>
        </p:nvSpPr>
        <p:spPr>
          <a:xfrm>
            <a:off x="7792955" y="1926276"/>
            <a:ext cx="3984915" cy="466642"/>
          </a:xfrm>
          <a:prstGeom prst="rect">
            <a:avLst/>
          </a:prstGeom>
          <a:solidFill>
            <a:schemeClr val="accent4">
              <a:lumMod val="20000"/>
              <a:lumOff val="80000"/>
            </a:schemeClr>
          </a:solidFill>
        </p:spPr>
        <p:txBody>
          <a:bodyPr vert="horz" lIns="91439" tIns="45719" rIns="91439"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250" b="1" dirty="0">
                <a:solidFill>
                  <a:srgbClr val="C00000"/>
                </a:solidFill>
              </a:rPr>
              <a:t>Are your competitors using AI?</a:t>
            </a:r>
            <a:endParaRPr lang="en-US" sz="1406" b="1" dirty="0">
              <a:solidFill>
                <a:srgbClr val="C00000"/>
              </a:solidFill>
            </a:endParaRPr>
          </a:p>
        </p:txBody>
      </p:sp>
    </p:spTree>
    <p:extLst>
      <p:ext uri="{BB962C8B-B14F-4D97-AF65-F5344CB8AC3E}">
        <p14:creationId xmlns:p14="http://schemas.microsoft.com/office/powerpoint/2010/main" val="85698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628411" y="114788"/>
            <a:ext cx="6425921" cy="792163"/>
          </a:xfrm>
        </p:spPr>
        <p:txBody>
          <a:bodyPr/>
          <a:lstStyle/>
          <a:p>
            <a:r>
              <a:rPr lang="en-US" sz="2391" dirty="0"/>
              <a:t>When is AI the right technology in manufacturing</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4</a:t>
            </a:fld>
            <a:endParaRPr lang="en-US"/>
          </a:p>
        </p:txBody>
      </p:sp>
      <p:pic>
        <p:nvPicPr>
          <p:cNvPr id="6" name="Picture 5">
            <a:extLst>
              <a:ext uri="{FF2B5EF4-FFF2-40B4-BE49-F238E27FC236}">
                <a16:creationId xmlns:a16="http://schemas.microsoft.com/office/drawing/2014/main" id="{84EE4086-2648-E242-AF15-27A405C7E917}"/>
              </a:ext>
            </a:extLst>
          </p:cNvPr>
          <p:cNvPicPr/>
          <p:nvPr/>
        </p:nvPicPr>
        <p:blipFill>
          <a:blip r:embed="rId3"/>
          <a:stretch>
            <a:fillRect/>
          </a:stretch>
        </p:blipFill>
        <p:spPr>
          <a:xfrm>
            <a:off x="3346739" y="1172734"/>
            <a:ext cx="5031948" cy="4562144"/>
          </a:xfrm>
          <a:prstGeom prst="rect">
            <a:avLst/>
          </a:prstGeom>
        </p:spPr>
      </p:pic>
    </p:spTree>
    <p:extLst>
      <p:ext uri="{BB962C8B-B14F-4D97-AF65-F5344CB8AC3E}">
        <p14:creationId xmlns:p14="http://schemas.microsoft.com/office/powerpoint/2010/main" val="66430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628411" y="114788"/>
            <a:ext cx="6425921" cy="792163"/>
          </a:xfrm>
        </p:spPr>
        <p:txBody>
          <a:bodyPr/>
          <a:lstStyle/>
          <a:p>
            <a:r>
              <a:rPr lang="en-US" sz="2391" dirty="0"/>
              <a:t>When is AI the right technology in business</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5</a:t>
            </a:fld>
            <a:endParaRPr lang="en-US"/>
          </a:p>
        </p:txBody>
      </p:sp>
      <p:pic>
        <p:nvPicPr>
          <p:cNvPr id="7" name="Picture 6">
            <a:extLst>
              <a:ext uri="{FF2B5EF4-FFF2-40B4-BE49-F238E27FC236}">
                <a16:creationId xmlns:a16="http://schemas.microsoft.com/office/drawing/2014/main" id="{C1DCA9DE-2E19-664A-A725-66ADCE40263A}"/>
              </a:ext>
            </a:extLst>
          </p:cNvPr>
          <p:cNvPicPr/>
          <p:nvPr/>
        </p:nvPicPr>
        <p:blipFill>
          <a:blip r:embed="rId3"/>
          <a:stretch>
            <a:fillRect/>
          </a:stretch>
        </p:blipFill>
        <p:spPr>
          <a:xfrm>
            <a:off x="3838409" y="1122791"/>
            <a:ext cx="4421007" cy="4512696"/>
          </a:xfrm>
          <a:prstGeom prst="rect">
            <a:avLst/>
          </a:prstGeom>
        </p:spPr>
      </p:pic>
    </p:spTree>
    <p:extLst>
      <p:ext uri="{BB962C8B-B14F-4D97-AF65-F5344CB8AC3E}">
        <p14:creationId xmlns:p14="http://schemas.microsoft.com/office/powerpoint/2010/main" val="47848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008288" y="136525"/>
            <a:ext cx="8175424" cy="792163"/>
          </a:xfrm>
        </p:spPr>
        <p:txBody>
          <a:bodyPr/>
          <a:lstStyle/>
          <a:p>
            <a:r>
              <a:rPr lang="en-US" sz="2391" dirty="0"/>
              <a:t>When is AI the right technology for small-to-medium businesses</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6</a:t>
            </a:fld>
            <a:endParaRPr lang="en-US"/>
          </a:p>
        </p:txBody>
      </p:sp>
      <p:sp>
        <p:nvSpPr>
          <p:cNvPr id="3" name="TextBox 2">
            <a:extLst>
              <a:ext uri="{FF2B5EF4-FFF2-40B4-BE49-F238E27FC236}">
                <a16:creationId xmlns:a16="http://schemas.microsoft.com/office/drawing/2014/main" id="{209A7AA6-3AF1-9D4C-A532-035FC7F2E0AB}"/>
              </a:ext>
            </a:extLst>
          </p:cNvPr>
          <p:cNvSpPr txBox="1"/>
          <p:nvPr/>
        </p:nvSpPr>
        <p:spPr>
          <a:xfrm>
            <a:off x="336274" y="805069"/>
            <a:ext cx="11519452" cy="646331"/>
          </a:xfrm>
          <a:prstGeom prst="rect">
            <a:avLst/>
          </a:prstGeom>
          <a:noFill/>
        </p:spPr>
        <p:txBody>
          <a:bodyPr wrap="square" rtlCol="0">
            <a:spAutoFit/>
          </a:bodyPr>
          <a:lstStyle/>
          <a:p>
            <a:r>
              <a:rPr lang="en-US" dirty="0"/>
              <a:t>A 2018 survey conducted by Vistage regarding the role of AI for small business revealed that 13.6% of small-to- medium businesses (or SMBs) are currently using AI technologies to improve their business operations and customer engagement. </a:t>
            </a:r>
          </a:p>
        </p:txBody>
      </p:sp>
      <p:sp>
        <p:nvSpPr>
          <p:cNvPr id="4" name="TextBox 3">
            <a:extLst>
              <a:ext uri="{FF2B5EF4-FFF2-40B4-BE49-F238E27FC236}">
                <a16:creationId xmlns:a16="http://schemas.microsoft.com/office/drawing/2014/main" id="{F3142A27-F365-6144-8DB4-137D4A56D2D1}"/>
              </a:ext>
            </a:extLst>
          </p:cNvPr>
          <p:cNvSpPr txBox="1"/>
          <p:nvPr/>
        </p:nvSpPr>
        <p:spPr>
          <a:xfrm>
            <a:off x="1630016" y="1451400"/>
            <a:ext cx="8070574"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Provide valuable insights into customer behavior </a:t>
            </a:r>
            <a:r>
              <a:rPr lang="en-US" dirty="0"/>
              <a:t>based on customer data such as online interactions, online purchase history, types of online transactions made by the individual, and their digital footprint. This can boost business relationship with customers and elevate conversions. </a:t>
            </a:r>
          </a:p>
          <a:p>
            <a:pPr marL="285750" indent="-285750">
              <a:buFont typeface="Arial" panose="020B0604020202020204" pitchFamily="34" charset="0"/>
              <a:buChar char="•"/>
            </a:pPr>
            <a:r>
              <a:rPr lang="en-US" b="1" dirty="0"/>
              <a:t>Personalize customer service </a:t>
            </a:r>
            <a:r>
              <a:rPr lang="en-US" dirty="0"/>
              <a:t>through the deployment of natural language processing (or NLP) capabilities of the machine learning tool.</a:t>
            </a:r>
          </a:p>
          <a:p>
            <a:pPr marL="285750" indent="-285750">
              <a:buFont typeface="Arial" panose="020B0604020202020204" pitchFamily="34" charset="0"/>
              <a:buChar char="•"/>
            </a:pPr>
            <a:r>
              <a:rPr lang="en-US" b="1" dirty="0"/>
              <a:t>Provide relevant product recommendations </a:t>
            </a:r>
            <a:r>
              <a:rPr lang="en-US" dirty="0"/>
              <a:t>for small E-commerce stores based on ML tools learning from previous customer purchases and choices. </a:t>
            </a:r>
          </a:p>
          <a:p>
            <a:pPr marL="285750" indent="-285750">
              <a:buFont typeface="Arial" panose="020B0604020202020204" pitchFamily="34" charset="0"/>
              <a:buChar char="•"/>
            </a:pPr>
            <a:r>
              <a:rPr lang="en-US" b="1" dirty="0"/>
              <a:t>Improve business security</a:t>
            </a:r>
            <a:r>
              <a:rPr lang="en-US" dirty="0"/>
              <a:t> by tracking user and data patterns and using various security algorithms in identifying risks and potential threats. For instance, machine learning tools can monitor financial transactions and observe any irregularities in transactions. </a:t>
            </a:r>
          </a:p>
          <a:p>
            <a:pPr marL="285750" indent="-285750">
              <a:buFont typeface="Arial" panose="020B0604020202020204" pitchFamily="34" charset="0"/>
              <a:buChar char="•"/>
            </a:pPr>
            <a:r>
              <a:rPr lang="en-US" b="1" dirty="0"/>
              <a:t>Improve Search  Engine Optimization (SEO) results </a:t>
            </a:r>
            <a:r>
              <a:rPr lang="en-US" dirty="0"/>
              <a:t>using machine learning algorithms by Google to produce a more accurate search results to its users, along with driving better search engine rankings for business websites. </a:t>
            </a:r>
          </a:p>
        </p:txBody>
      </p:sp>
      <p:sp>
        <p:nvSpPr>
          <p:cNvPr id="6" name="TextBox 5">
            <a:extLst>
              <a:ext uri="{FF2B5EF4-FFF2-40B4-BE49-F238E27FC236}">
                <a16:creationId xmlns:a16="http://schemas.microsoft.com/office/drawing/2014/main" id="{DE36EA30-163A-0149-B978-ED357687E2A1}"/>
              </a:ext>
            </a:extLst>
          </p:cNvPr>
          <p:cNvSpPr txBox="1"/>
          <p:nvPr/>
        </p:nvSpPr>
        <p:spPr>
          <a:xfrm>
            <a:off x="139148" y="6172033"/>
            <a:ext cx="5039139" cy="523220"/>
          </a:xfrm>
          <a:prstGeom prst="rect">
            <a:avLst/>
          </a:prstGeom>
          <a:noFill/>
        </p:spPr>
        <p:txBody>
          <a:bodyPr wrap="square" rtlCol="0">
            <a:spAutoFit/>
          </a:bodyPr>
          <a:lstStyle/>
          <a:p>
            <a:r>
              <a:rPr lang="en-US" sz="1400" b="1" dirty="0"/>
              <a:t>Can Artificial Intelligence and Machine Learning Transform Small Businesses? </a:t>
            </a:r>
            <a:endParaRPr lang="en-US" sz="1400" dirty="0"/>
          </a:p>
        </p:txBody>
      </p:sp>
    </p:spTree>
    <p:extLst>
      <p:ext uri="{BB962C8B-B14F-4D97-AF65-F5344CB8AC3E}">
        <p14:creationId xmlns:p14="http://schemas.microsoft.com/office/powerpoint/2010/main" val="49101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61F43246-42D5-C744-87BC-1EE53ECB4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129" y="329953"/>
            <a:ext cx="5862697" cy="6162921"/>
          </a:xfrm>
          <a:prstGeom prst="rect">
            <a:avLst/>
          </a:prstGeom>
        </p:spPr>
      </p:pic>
      <p:sp>
        <p:nvSpPr>
          <p:cNvPr id="2" name="Title 1"/>
          <p:cNvSpPr>
            <a:spLocks noGrp="1"/>
          </p:cNvSpPr>
          <p:nvPr>
            <p:ph type="title"/>
          </p:nvPr>
        </p:nvSpPr>
        <p:spPr>
          <a:xfrm>
            <a:off x="838200" y="365126"/>
            <a:ext cx="10515600" cy="398550"/>
          </a:xfrm>
        </p:spPr>
        <p:txBody>
          <a:bodyPr>
            <a:normAutofit fontScale="90000"/>
          </a:bodyPr>
          <a:lstStyle/>
          <a:p>
            <a:r>
              <a:rPr lang="en-US" sz="2800" dirty="0"/>
              <a:t>Lecture 28 agenda</a:t>
            </a:r>
          </a:p>
        </p:txBody>
      </p:sp>
      <p:pic>
        <p:nvPicPr>
          <p:cNvPr id="7" name="Picture 6"/>
          <p:cNvPicPr>
            <a:picLocks noChangeAspect="1"/>
          </p:cNvPicPr>
          <p:nvPr/>
        </p:nvPicPr>
        <p:blipFill>
          <a:blip r:embed="rId3"/>
          <a:stretch>
            <a:fillRect/>
          </a:stretch>
        </p:blipFill>
        <p:spPr>
          <a:xfrm>
            <a:off x="5069648" y="1667645"/>
            <a:ext cx="392236" cy="400241"/>
          </a:xfrm>
          <a:prstGeom prst="rect">
            <a:avLst/>
          </a:prstGeom>
        </p:spPr>
      </p:pic>
      <p:sp>
        <p:nvSpPr>
          <p:cNvPr id="6" name="Slide Number Placeholder 5">
            <a:extLst>
              <a:ext uri="{FF2B5EF4-FFF2-40B4-BE49-F238E27FC236}">
                <a16:creationId xmlns:a16="http://schemas.microsoft.com/office/drawing/2014/main" id="{C8AA910F-19B9-EC40-8DF3-C4E1C76FC92A}"/>
              </a:ext>
            </a:extLst>
          </p:cNvPr>
          <p:cNvSpPr>
            <a:spLocks noGrp="1"/>
          </p:cNvSpPr>
          <p:nvPr>
            <p:ph type="sldNum" sz="quarter" idx="12"/>
          </p:nvPr>
        </p:nvSpPr>
        <p:spPr/>
        <p:txBody>
          <a:bodyPr/>
          <a:lstStyle/>
          <a:p>
            <a:fld id="{760C78C2-CDE4-4FEF-94FB-F11C578D031C}" type="slidenum">
              <a:rPr lang="en-US" smtClean="0"/>
              <a:t>7</a:t>
            </a:fld>
            <a:endParaRPr lang="en-US"/>
          </a:p>
        </p:txBody>
      </p:sp>
      <p:sp>
        <p:nvSpPr>
          <p:cNvPr id="9" name="Footer Placeholder 8">
            <a:extLst>
              <a:ext uri="{FF2B5EF4-FFF2-40B4-BE49-F238E27FC236}">
                <a16:creationId xmlns:a16="http://schemas.microsoft.com/office/drawing/2014/main" id="{80966D3E-C0EE-C143-9D21-F0A8033BCED5}"/>
              </a:ext>
            </a:extLst>
          </p:cNvPr>
          <p:cNvSpPr>
            <a:spLocks noGrp="1"/>
          </p:cNvSpPr>
          <p:nvPr>
            <p:ph type="ftr" sz="quarter" idx="11"/>
          </p:nvPr>
        </p:nvSpPr>
        <p:spPr/>
        <p:txBody>
          <a:bodyPr/>
          <a:lstStyle/>
          <a:p>
            <a:r>
              <a:rPr lang="en-US"/>
              <a:t>Kordon Consulting LLC</a:t>
            </a:r>
          </a:p>
        </p:txBody>
      </p:sp>
    </p:spTree>
    <p:extLst>
      <p:ext uri="{BB962C8B-B14F-4D97-AF65-F5344CB8AC3E}">
        <p14:creationId xmlns:p14="http://schemas.microsoft.com/office/powerpoint/2010/main" val="62278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149946" y="82890"/>
            <a:ext cx="8121105" cy="792163"/>
          </a:xfrm>
        </p:spPr>
        <p:txBody>
          <a:bodyPr/>
          <a:lstStyle/>
          <a:p>
            <a:r>
              <a:rPr lang="en-US" sz="2391" dirty="0"/>
              <a:t>Avoiding failures in applying AI</a:t>
            </a:r>
          </a:p>
        </p:txBody>
      </p:sp>
      <p:sp>
        <p:nvSpPr>
          <p:cNvPr id="2" name="Footer Placeholder 1">
            <a:extLst>
              <a:ext uri="{FF2B5EF4-FFF2-40B4-BE49-F238E27FC236}">
                <a16:creationId xmlns:a16="http://schemas.microsoft.com/office/drawing/2014/main" id="{1D3177C7-F491-BD42-B1B7-4D33FF0F8FCB}"/>
              </a:ext>
            </a:extLst>
          </p:cNvPr>
          <p:cNvSpPr>
            <a:spLocks noGrp="1"/>
          </p:cNvSpPr>
          <p:nvPr>
            <p:ph type="ftr" sz="quarter" idx="11"/>
          </p:nvPr>
        </p:nvSpPr>
        <p:spPr/>
        <p:txBody>
          <a:bodyPr/>
          <a:lstStyle/>
          <a:p>
            <a:r>
              <a:rPr lang="en-US"/>
              <a:t>Kordon Consulting LLC</a:t>
            </a:r>
          </a:p>
        </p:txBody>
      </p:sp>
      <p:sp>
        <p:nvSpPr>
          <p:cNvPr id="5" name="Slide Number Placeholder 4">
            <a:extLst>
              <a:ext uri="{FF2B5EF4-FFF2-40B4-BE49-F238E27FC236}">
                <a16:creationId xmlns:a16="http://schemas.microsoft.com/office/drawing/2014/main" id="{329F685E-6557-7844-8B94-3E20A339037A}"/>
              </a:ext>
            </a:extLst>
          </p:cNvPr>
          <p:cNvSpPr>
            <a:spLocks noGrp="1"/>
          </p:cNvSpPr>
          <p:nvPr>
            <p:ph type="sldNum" sz="quarter" idx="12"/>
          </p:nvPr>
        </p:nvSpPr>
        <p:spPr/>
        <p:txBody>
          <a:bodyPr/>
          <a:lstStyle/>
          <a:p>
            <a:fld id="{C2D5B2D8-D77D-4E8C-95DB-7CD2E53E8200}" type="slidenum">
              <a:rPr lang="en-US" smtClean="0"/>
              <a:pPr/>
              <a:t>8</a:t>
            </a:fld>
            <a:endParaRPr lang="en-US"/>
          </a:p>
        </p:txBody>
      </p:sp>
      <p:sp>
        <p:nvSpPr>
          <p:cNvPr id="4" name="TextBox 3">
            <a:extLst>
              <a:ext uri="{FF2B5EF4-FFF2-40B4-BE49-F238E27FC236}">
                <a16:creationId xmlns:a16="http://schemas.microsoft.com/office/drawing/2014/main" id="{49173799-7828-E84C-B1C7-136B5C027BB4}"/>
              </a:ext>
            </a:extLst>
          </p:cNvPr>
          <p:cNvSpPr txBox="1"/>
          <p:nvPr/>
        </p:nvSpPr>
        <p:spPr>
          <a:xfrm>
            <a:off x="186967" y="6117811"/>
            <a:ext cx="4623571" cy="523220"/>
          </a:xfrm>
          <a:prstGeom prst="rect">
            <a:avLst/>
          </a:prstGeom>
          <a:noFill/>
        </p:spPr>
        <p:txBody>
          <a:bodyPr wrap="square" rtlCol="0">
            <a:spAutoFit/>
          </a:bodyPr>
          <a:lstStyle/>
          <a:p>
            <a:r>
              <a:rPr lang="en-US" sz="1400" dirty="0"/>
              <a:t>Getting your organization's advanced analytics program right | McKinsey</a:t>
            </a:r>
          </a:p>
        </p:txBody>
      </p:sp>
      <p:sp>
        <p:nvSpPr>
          <p:cNvPr id="3" name="TextBox 2">
            <a:extLst>
              <a:ext uri="{FF2B5EF4-FFF2-40B4-BE49-F238E27FC236}">
                <a16:creationId xmlns:a16="http://schemas.microsoft.com/office/drawing/2014/main" id="{3C9C72E3-136D-1448-BABA-A55EAC77F1B4}"/>
              </a:ext>
            </a:extLst>
          </p:cNvPr>
          <p:cNvSpPr txBox="1"/>
          <p:nvPr/>
        </p:nvSpPr>
        <p:spPr>
          <a:xfrm>
            <a:off x="838200" y="755784"/>
            <a:ext cx="9316894" cy="664797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t>
            </a:r>
            <a:r>
              <a:rPr lang="en-US" sz="2400" b="1" dirty="0"/>
              <a:t>executive team </a:t>
            </a:r>
            <a:r>
              <a:rPr lang="en-US" sz="2400" dirty="0"/>
              <a:t>doesn’t have a </a:t>
            </a:r>
            <a:r>
              <a:rPr lang="en-US" sz="2400" b="1" dirty="0"/>
              <a:t>clear vision </a:t>
            </a:r>
            <a:r>
              <a:rPr lang="en-US" sz="2400" dirty="0"/>
              <a:t>for its applied AI programs</a:t>
            </a:r>
          </a:p>
          <a:p>
            <a:pPr marL="285750" indent="-285750">
              <a:buFont typeface="Arial" panose="020B0604020202020204" pitchFamily="34" charset="0"/>
              <a:buChar char="•"/>
            </a:pPr>
            <a:r>
              <a:rPr lang="en-US" sz="2400" dirty="0"/>
              <a:t>No one has determined the </a:t>
            </a:r>
            <a:r>
              <a:rPr lang="en-US" sz="2400" b="1" dirty="0"/>
              <a:t>value</a:t>
            </a:r>
            <a:r>
              <a:rPr lang="en-US" sz="2400" dirty="0"/>
              <a:t> that the initial use cases can deliver in the first year</a:t>
            </a:r>
          </a:p>
          <a:p>
            <a:pPr marL="742950" lvl="1" indent="-285750">
              <a:buFont typeface="Arial" panose="020B0604020202020204" pitchFamily="34" charset="0"/>
              <a:buChar char="•"/>
            </a:pPr>
            <a:r>
              <a:rPr lang="en-US" sz="2400" dirty="0"/>
              <a:t>Is the </a:t>
            </a:r>
            <a:r>
              <a:rPr lang="en-US" sz="2400" b="1" dirty="0"/>
              <a:t>data</a:t>
            </a:r>
            <a:r>
              <a:rPr lang="en-US" sz="2400" dirty="0"/>
              <a:t> needed for the use case </a:t>
            </a:r>
            <a:r>
              <a:rPr lang="en-US" sz="2400" b="1" dirty="0"/>
              <a:t>accessible</a:t>
            </a:r>
            <a:r>
              <a:rPr lang="en-US" sz="2400" dirty="0"/>
              <a:t> and of sufficient </a:t>
            </a:r>
            <a:r>
              <a:rPr lang="en-US" sz="2400" b="1" dirty="0"/>
              <a:t>quality </a:t>
            </a:r>
            <a:r>
              <a:rPr lang="en-US" sz="2400" dirty="0"/>
              <a:t>and time horizon? </a:t>
            </a:r>
          </a:p>
          <a:p>
            <a:pPr marL="742950" lvl="1" indent="-285750">
              <a:buFont typeface="Arial" panose="020B0604020202020204" pitchFamily="34" charset="0"/>
              <a:buChar char="•"/>
            </a:pPr>
            <a:r>
              <a:rPr lang="en-US" sz="2400" dirty="0"/>
              <a:t>What specific process </a:t>
            </a:r>
            <a:r>
              <a:rPr lang="en-US" sz="2400" b="1" dirty="0"/>
              <a:t>steps</a:t>
            </a:r>
            <a:r>
              <a:rPr lang="en-US" sz="2400" dirty="0"/>
              <a:t> would need to </a:t>
            </a:r>
            <a:r>
              <a:rPr lang="en-US" sz="2400" b="1" dirty="0"/>
              <a:t>change</a:t>
            </a:r>
            <a:r>
              <a:rPr lang="en-US" sz="2400" dirty="0"/>
              <a:t> for a particular use case? </a:t>
            </a:r>
          </a:p>
          <a:p>
            <a:pPr marL="742950" lvl="1" indent="-285750">
              <a:buFont typeface="Arial" panose="020B0604020202020204" pitchFamily="34" charset="0"/>
              <a:buChar char="•"/>
            </a:pPr>
            <a:r>
              <a:rPr lang="en-US" sz="2400" dirty="0"/>
              <a:t>Would the </a:t>
            </a:r>
            <a:r>
              <a:rPr lang="en-US" sz="2400" b="1" dirty="0"/>
              <a:t>team </a:t>
            </a:r>
            <a:r>
              <a:rPr lang="en-US" sz="2400" dirty="0"/>
              <a:t>involved in that process have to </a:t>
            </a:r>
            <a:r>
              <a:rPr lang="en-US" sz="2400" b="1" dirty="0"/>
              <a:t>change</a:t>
            </a:r>
            <a:r>
              <a:rPr lang="en-US" sz="2400" dirty="0"/>
              <a:t>?</a:t>
            </a:r>
          </a:p>
          <a:p>
            <a:pPr marL="742950" lvl="1" indent="-285750">
              <a:buFont typeface="Arial" panose="020B0604020202020204" pitchFamily="34" charset="0"/>
              <a:buChar char="•"/>
            </a:pPr>
            <a:r>
              <a:rPr lang="en-US" sz="2400" dirty="0"/>
              <a:t>What could be changed with minimal disruption, and what would require parallel processes until the </a:t>
            </a:r>
            <a:r>
              <a:rPr lang="en-US" sz="2400" b="1" dirty="0"/>
              <a:t>new AI approach </a:t>
            </a:r>
            <a:r>
              <a:rPr lang="en-US" sz="2400" dirty="0"/>
              <a:t>was </a:t>
            </a:r>
            <a:r>
              <a:rPr lang="en-US" sz="2400" b="1" dirty="0"/>
              <a:t>proven</a:t>
            </a:r>
            <a:r>
              <a:rPr lang="en-US" sz="2400" dirty="0"/>
              <a:t>?</a:t>
            </a:r>
          </a:p>
          <a:p>
            <a:pPr marL="285750" indent="-285750">
              <a:buFont typeface="Arial" panose="020B0604020202020204" pitchFamily="34" charset="0"/>
              <a:buChar char="•"/>
            </a:pPr>
            <a:r>
              <a:rPr lang="en-US" sz="2400" dirty="0"/>
              <a:t> There’s </a:t>
            </a:r>
            <a:r>
              <a:rPr lang="en-US" sz="2400" b="1" dirty="0"/>
              <a:t>no</a:t>
            </a:r>
            <a:r>
              <a:rPr lang="en-US" sz="2400" dirty="0"/>
              <a:t> applied </a:t>
            </a:r>
            <a:r>
              <a:rPr lang="en-US" sz="2400" b="1" dirty="0"/>
              <a:t>AI strategy </a:t>
            </a:r>
            <a:r>
              <a:rPr lang="en-US" sz="2400" dirty="0"/>
              <a:t>beyond a few use cases</a:t>
            </a:r>
          </a:p>
          <a:p>
            <a:pPr marL="285750" indent="-285750">
              <a:buFont typeface="Arial" panose="020B0604020202020204" pitchFamily="34" charset="0"/>
              <a:buChar char="•"/>
            </a:pPr>
            <a:r>
              <a:rPr lang="en-US" sz="2400" dirty="0"/>
              <a:t>Nobody knows the </a:t>
            </a:r>
            <a:r>
              <a:rPr lang="en-US" sz="2400" b="1" dirty="0"/>
              <a:t>quantitative impact </a:t>
            </a:r>
            <a:r>
              <a:rPr lang="en-US" sz="2400" dirty="0"/>
              <a:t>that applied AI is providing </a:t>
            </a:r>
          </a:p>
          <a:p>
            <a:endParaRPr lang="en-US" sz="2400" dirty="0"/>
          </a:p>
          <a:p>
            <a:pPr marL="285750" indent="-285750">
              <a:buFont typeface="Arial" panose="020B0604020202020204" pitchFamily="34" charset="0"/>
              <a:buChar char="•"/>
            </a:pPr>
            <a:endParaRPr lang="en-US" dirty="0"/>
          </a:p>
          <a:p>
            <a:pPr lvl="1"/>
            <a:r>
              <a:rPr lang="en-US" dirty="0"/>
              <a:t> </a:t>
            </a:r>
          </a:p>
          <a:p>
            <a:pPr lvl="1"/>
            <a:endParaRPr lang="en-US" dirty="0"/>
          </a:p>
          <a:p>
            <a:r>
              <a:rPr lang="en-US" dirty="0"/>
              <a:t> </a:t>
            </a:r>
          </a:p>
          <a:p>
            <a:endParaRPr lang="en-US" dirty="0"/>
          </a:p>
        </p:txBody>
      </p:sp>
    </p:spTree>
    <p:extLst>
      <p:ext uri="{BB962C8B-B14F-4D97-AF65-F5344CB8AC3E}">
        <p14:creationId xmlns:p14="http://schemas.microsoft.com/office/powerpoint/2010/main" val="363717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61F43246-42D5-C744-87BC-1EE53ECB4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129" y="329953"/>
            <a:ext cx="5862697" cy="6162921"/>
          </a:xfrm>
          <a:prstGeom prst="rect">
            <a:avLst/>
          </a:prstGeom>
        </p:spPr>
      </p:pic>
      <p:sp>
        <p:nvSpPr>
          <p:cNvPr id="2" name="Title 1"/>
          <p:cNvSpPr>
            <a:spLocks noGrp="1"/>
          </p:cNvSpPr>
          <p:nvPr>
            <p:ph type="title"/>
          </p:nvPr>
        </p:nvSpPr>
        <p:spPr>
          <a:xfrm>
            <a:off x="838200" y="365126"/>
            <a:ext cx="10515600" cy="398550"/>
          </a:xfrm>
        </p:spPr>
        <p:txBody>
          <a:bodyPr>
            <a:normAutofit fontScale="90000"/>
          </a:bodyPr>
          <a:lstStyle/>
          <a:p>
            <a:r>
              <a:rPr lang="en-US" sz="2800" dirty="0"/>
              <a:t>Lecture 28 agenda</a:t>
            </a:r>
          </a:p>
        </p:txBody>
      </p:sp>
      <p:pic>
        <p:nvPicPr>
          <p:cNvPr id="7" name="Picture 6"/>
          <p:cNvPicPr>
            <a:picLocks noChangeAspect="1"/>
          </p:cNvPicPr>
          <p:nvPr/>
        </p:nvPicPr>
        <p:blipFill>
          <a:blip r:embed="rId3"/>
          <a:stretch>
            <a:fillRect/>
          </a:stretch>
        </p:blipFill>
        <p:spPr>
          <a:xfrm>
            <a:off x="5169040" y="2880220"/>
            <a:ext cx="392236" cy="400241"/>
          </a:xfrm>
          <a:prstGeom prst="rect">
            <a:avLst/>
          </a:prstGeom>
        </p:spPr>
      </p:pic>
      <p:sp>
        <p:nvSpPr>
          <p:cNvPr id="6" name="Slide Number Placeholder 5">
            <a:extLst>
              <a:ext uri="{FF2B5EF4-FFF2-40B4-BE49-F238E27FC236}">
                <a16:creationId xmlns:a16="http://schemas.microsoft.com/office/drawing/2014/main" id="{C8AA910F-19B9-EC40-8DF3-C4E1C76FC92A}"/>
              </a:ext>
            </a:extLst>
          </p:cNvPr>
          <p:cNvSpPr>
            <a:spLocks noGrp="1"/>
          </p:cNvSpPr>
          <p:nvPr>
            <p:ph type="sldNum" sz="quarter" idx="12"/>
          </p:nvPr>
        </p:nvSpPr>
        <p:spPr/>
        <p:txBody>
          <a:bodyPr/>
          <a:lstStyle/>
          <a:p>
            <a:fld id="{760C78C2-CDE4-4FEF-94FB-F11C578D031C}" type="slidenum">
              <a:rPr lang="en-US" smtClean="0"/>
              <a:t>9</a:t>
            </a:fld>
            <a:endParaRPr lang="en-US"/>
          </a:p>
        </p:txBody>
      </p:sp>
      <p:sp>
        <p:nvSpPr>
          <p:cNvPr id="9" name="Footer Placeholder 8">
            <a:extLst>
              <a:ext uri="{FF2B5EF4-FFF2-40B4-BE49-F238E27FC236}">
                <a16:creationId xmlns:a16="http://schemas.microsoft.com/office/drawing/2014/main" id="{80966D3E-C0EE-C143-9D21-F0A8033BCED5}"/>
              </a:ext>
            </a:extLst>
          </p:cNvPr>
          <p:cNvSpPr>
            <a:spLocks noGrp="1"/>
          </p:cNvSpPr>
          <p:nvPr>
            <p:ph type="ftr" sz="quarter" idx="11"/>
          </p:nvPr>
        </p:nvSpPr>
        <p:spPr/>
        <p:txBody>
          <a:bodyPr/>
          <a:lstStyle/>
          <a:p>
            <a:r>
              <a:rPr lang="en-US"/>
              <a:t>Kordon Consulting LLC</a:t>
            </a:r>
          </a:p>
        </p:txBody>
      </p:sp>
    </p:spTree>
    <p:extLst>
      <p:ext uri="{BB962C8B-B14F-4D97-AF65-F5344CB8AC3E}">
        <p14:creationId xmlns:p14="http://schemas.microsoft.com/office/powerpoint/2010/main" val="3074442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208594</TotalTime>
  <Words>1185</Words>
  <Application>Microsoft Macintosh PowerPoint</Application>
  <PresentationFormat>Widescreen</PresentationFormat>
  <Paragraphs>150</Paragraphs>
  <Slides>25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Applied Artificial Intelligence  Lecture 28  Evaluation of Organizational Readiness for AI</vt:lpstr>
      <vt:lpstr>Lecture 28 agenda</vt:lpstr>
      <vt:lpstr>When is AI the right technology</vt:lpstr>
      <vt:lpstr>When is AI the right technology in manufacturing</vt:lpstr>
      <vt:lpstr>When is AI the right technology in business</vt:lpstr>
      <vt:lpstr>When is AI the right technology for small-to-medium businesses</vt:lpstr>
      <vt:lpstr>Lecture 28 agenda</vt:lpstr>
      <vt:lpstr>Avoiding failures in applying AI</vt:lpstr>
      <vt:lpstr>Lecture 28 agenda</vt:lpstr>
      <vt:lpstr>Estimating the preparedness of business for AI-based systems </vt:lpstr>
      <vt:lpstr>Estimating the readiness of a business for AI-based systems </vt:lpstr>
      <vt:lpstr>Broad use cases analysis</vt:lpstr>
      <vt:lpstr>Detailed use cases analysis</vt:lpstr>
      <vt:lpstr>Estimating the readiness of a business for AI-based systems </vt:lpstr>
      <vt:lpstr>Universal use case: Importance of business forecasting</vt:lpstr>
      <vt:lpstr>Estimating the readiness of a business for AI-based systems </vt:lpstr>
      <vt:lpstr>Evaluating data issues</vt:lpstr>
      <vt:lpstr>Estimating the readiness of a business for AI-based systems </vt:lpstr>
      <vt:lpstr>Evaluating skills gap issues</vt:lpstr>
      <vt:lpstr>Evaluating the main bottleneck for adopting applied AI</vt:lpstr>
      <vt:lpstr>Lecture 28 agenda</vt:lpstr>
      <vt:lpstr> AI-startups recommendations1</vt:lpstr>
      <vt:lpstr>Applied AI buy-in strategy</vt:lpstr>
      <vt:lpstr>Lecture 28 “Evaluation of organizational readiness for AI”  Summary</vt:lpstr>
      <vt:lpstr>Details on this topic are given in the following chapters of “Applying Data Science” book: Chapter 16, Section 16.1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Analytics Work Process</dc:title>
  <dc:creator>Kordon, Arthur (Non-Employee)</dc:creator>
  <cp:lastModifiedBy>Arthur Kordon</cp:lastModifiedBy>
  <cp:revision>1344</cp:revision>
  <cp:lastPrinted>2020-05-15T22:07:03Z</cp:lastPrinted>
  <dcterms:created xsi:type="dcterms:W3CDTF">2017-01-12T15:32:32Z</dcterms:created>
  <dcterms:modified xsi:type="dcterms:W3CDTF">2020-11-10T20:21:41Z</dcterms:modified>
</cp:coreProperties>
</file>