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5" r:id="rId12"/>
    <p:sldId id="268" r:id="rId13"/>
    <p:sldId id="269" r:id="rId14"/>
    <p:sldId id="270" r:id="rId15"/>
    <p:sldId id="266" r:id="rId16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96" y="-9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B1872D2-2767-45D8-9446-3198F3469D06}" type="datetimeFigureOut">
              <a:rPr lang="bg-BG" smtClean="0"/>
              <a:t>28.6.2011 г.</a:t>
            </a:fld>
            <a:endParaRPr lang="bg-BG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bg-BG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B0B0573-2147-44F4-AB64-22BFB93BE0CE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1872D2-2767-45D8-9446-3198F3469D06}" type="datetimeFigureOut">
              <a:rPr lang="bg-BG" smtClean="0"/>
              <a:t>28.6.2011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0B0573-2147-44F4-AB64-22BFB93BE0CE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1872D2-2767-45D8-9446-3198F3469D06}" type="datetimeFigureOut">
              <a:rPr lang="bg-BG" smtClean="0"/>
              <a:t>28.6.2011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0B0573-2147-44F4-AB64-22BFB93BE0CE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1872D2-2767-45D8-9446-3198F3469D06}" type="datetimeFigureOut">
              <a:rPr lang="bg-BG" smtClean="0"/>
              <a:t>28.6.2011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0B0573-2147-44F4-AB64-22BFB93BE0CE}" type="slidenum">
              <a:rPr lang="bg-BG" smtClean="0"/>
              <a:t>‹#›</a:t>
            </a:fld>
            <a:endParaRPr lang="bg-BG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1872D2-2767-45D8-9446-3198F3469D06}" type="datetimeFigureOut">
              <a:rPr lang="bg-BG" smtClean="0"/>
              <a:t>28.6.2011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0B0573-2147-44F4-AB64-22BFB93BE0CE}" type="slidenum">
              <a:rPr lang="bg-BG" smtClean="0"/>
              <a:t>‹#›</a:t>
            </a:fld>
            <a:endParaRPr lang="bg-BG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1872D2-2767-45D8-9446-3198F3469D06}" type="datetimeFigureOut">
              <a:rPr lang="bg-BG" smtClean="0"/>
              <a:t>28.6.2011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0B0573-2147-44F4-AB64-22BFB93BE0CE}" type="slidenum">
              <a:rPr lang="bg-BG" smtClean="0"/>
              <a:t>‹#›</a:t>
            </a:fld>
            <a:endParaRPr lang="bg-BG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1872D2-2767-45D8-9446-3198F3469D06}" type="datetimeFigureOut">
              <a:rPr lang="bg-BG" smtClean="0"/>
              <a:t>28.6.2011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0B0573-2147-44F4-AB64-22BFB93BE0CE}" type="slidenum">
              <a:rPr lang="bg-BG" smtClean="0"/>
              <a:t>‹#›</a:t>
            </a:fld>
            <a:endParaRPr lang="bg-BG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1872D2-2767-45D8-9446-3198F3469D06}" type="datetimeFigureOut">
              <a:rPr lang="bg-BG" smtClean="0"/>
              <a:t>28.6.2011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0B0573-2147-44F4-AB64-22BFB93BE0CE}" type="slidenum">
              <a:rPr lang="bg-BG" smtClean="0"/>
              <a:t>‹#›</a:t>
            </a:fld>
            <a:endParaRPr lang="bg-BG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1872D2-2767-45D8-9446-3198F3469D06}" type="datetimeFigureOut">
              <a:rPr lang="bg-BG" smtClean="0"/>
              <a:t>28.6.2011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0B0573-2147-44F4-AB64-22BFB93BE0CE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B1872D2-2767-45D8-9446-3198F3469D06}" type="datetimeFigureOut">
              <a:rPr lang="bg-BG" smtClean="0"/>
              <a:t>28.6.2011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0B0573-2147-44F4-AB64-22BFB93BE0CE}" type="slidenum">
              <a:rPr lang="bg-BG" smtClean="0"/>
              <a:t>‹#›</a:t>
            </a:fld>
            <a:endParaRPr lang="bg-BG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B1872D2-2767-45D8-9446-3198F3469D06}" type="datetimeFigureOut">
              <a:rPr lang="bg-BG" smtClean="0"/>
              <a:t>28.6.2011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B0B0573-2147-44F4-AB64-22BFB93BE0CE}" type="slidenum">
              <a:rPr lang="bg-BG" smtClean="0"/>
              <a:t>‹#›</a:t>
            </a:fld>
            <a:endParaRPr lang="bg-BG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B1872D2-2767-45D8-9446-3198F3469D06}" type="datetimeFigureOut">
              <a:rPr lang="bg-BG" smtClean="0"/>
              <a:t>28.6.2011 г.</a:t>
            </a:fld>
            <a:endParaRPr lang="bg-BG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bg-BG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B0B0573-2147-44F4-AB64-22BFB93BE0CE}" type="slidenum">
              <a:rPr lang="bg-BG" smtClean="0"/>
              <a:t>‹#›</a:t>
            </a:fld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g-BG" dirty="0" smtClean="0"/>
              <a:t>Оценка на ресурси</a:t>
            </a:r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bg-BG" dirty="0" smtClean="0"/>
              <a:t>Лекция 3 </a:t>
            </a:r>
          </a:p>
          <a:p>
            <a:r>
              <a:rPr lang="bg-BG" dirty="0" smtClean="0"/>
              <a:t>продължение</a:t>
            </a:r>
            <a:endParaRPr lang="bg-BG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000496" y="1481328"/>
            <a:ext cx="4686304" cy="4525963"/>
          </a:xfrm>
        </p:spPr>
        <p:txBody>
          <a:bodyPr/>
          <a:lstStyle/>
          <a:p>
            <a:r>
              <a:rPr lang="bg-BG" dirty="0" smtClean="0"/>
              <a:t>Помагат за определяне на:</a:t>
            </a:r>
          </a:p>
          <a:p>
            <a:pPr lvl="1"/>
            <a:r>
              <a:rPr lang="bg-BG" dirty="0" smtClean="0"/>
              <a:t>Разходите за единица ресурс</a:t>
            </a:r>
          </a:p>
          <a:p>
            <a:pPr lvl="1"/>
            <a:r>
              <a:rPr lang="bg-BG" dirty="0" smtClean="0"/>
              <a:t>Темповете на производство</a:t>
            </a:r>
            <a:endParaRPr lang="bg-BG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Публикувани оценки на данни</a:t>
            </a:r>
            <a:endParaRPr lang="bg-BG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1571612"/>
            <a:ext cx="3555364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 smtClean="0"/>
              <a:t>“</a:t>
            </a:r>
            <a:r>
              <a:rPr lang="en-US" dirty="0" smtClean="0"/>
              <a:t>Top-Down</a:t>
            </a:r>
            <a:r>
              <a:rPr lang="bg-BG" dirty="0" smtClean="0"/>
              <a:t>”</a:t>
            </a:r>
            <a:r>
              <a:rPr lang="bg-BG" dirty="0" smtClean="0"/>
              <a:t> </a:t>
            </a:r>
            <a:r>
              <a:rPr lang="bg-BG" dirty="0" smtClean="0"/>
              <a:t>и </a:t>
            </a:r>
            <a:r>
              <a:rPr lang="en-US" dirty="0" smtClean="0"/>
              <a:t>“Bottom-Up”</a:t>
            </a:r>
            <a:r>
              <a:rPr lang="bg-BG" dirty="0" smtClean="0"/>
              <a:t> оценки</a:t>
            </a:r>
            <a:endParaRPr lang="bg-BG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Оценка “отгоре надолу”</a:t>
            </a:r>
          </a:p>
          <a:p>
            <a:r>
              <a:rPr lang="bg-BG" dirty="0" smtClean="0"/>
              <a:t>Много популярна в съвременното управление на проекти</a:t>
            </a:r>
          </a:p>
          <a:p>
            <a:r>
              <a:rPr lang="bg-BG" dirty="0" smtClean="0"/>
              <a:t>Насоките идват отгоре:</a:t>
            </a:r>
          </a:p>
          <a:p>
            <a:pPr lvl="1"/>
            <a:r>
              <a:rPr lang="bg-BG" dirty="0" smtClean="0"/>
              <a:t>Главните мениджъри дават насоки, планове, информация</a:t>
            </a:r>
          </a:p>
          <a:p>
            <a:pPr lvl="1"/>
            <a:r>
              <a:rPr lang="bg-BG" dirty="0" smtClean="0"/>
              <a:t>Всички очаквания на мениджърите трябва да са ясно комуникирани с всички участници в проекта</a:t>
            </a:r>
          </a:p>
          <a:p>
            <a:r>
              <a:rPr lang="bg-BG" dirty="0" smtClean="0"/>
              <a:t>Екипите/отделните участници имат по-голяма свобода на действие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“</a:t>
            </a:r>
            <a:r>
              <a:rPr lang="en-US" dirty="0" smtClean="0"/>
              <a:t>Top-Down”</a:t>
            </a:r>
            <a:r>
              <a:rPr lang="bg-BG" dirty="0" smtClean="0"/>
              <a:t> оценка</a:t>
            </a:r>
            <a:endParaRPr lang="bg-BG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Оценка “отдолу нагоре”</a:t>
            </a:r>
          </a:p>
          <a:p>
            <a:r>
              <a:rPr lang="bg-BG" dirty="0" smtClean="0"/>
              <a:t>Всяка задача се разбива на по-малки компоненти</a:t>
            </a:r>
          </a:p>
          <a:p>
            <a:r>
              <a:rPr lang="bg-BG" dirty="0" smtClean="0"/>
              <a:t>Сумират се оценките за отделните компоненти и така се получава общата оценка</a:t>
            </a:r>
          </a:p>
          <a:p>
            <a:r>
              <a:rPr lang="bg-BG" dirty="0" smtClean="0"/>
              <a:t>Отделните участници в проекта са поканени да вземат участие във всички стъпки на проекта</a:t>
            </a:r>
            <a:endParaRPr lang="bg-BG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“</a:t>
            </a:r>
            <a:r>
              <a:rPr lang="en-US" dirty="0" smtClean="0"/>
              <a:t>Bottom-Up”</a:t>
            </a:r>
            <a:r>
              <a:rPr lang="bg-BG" dirty="0" smtClean="0"/>
              <a:t> оценка</a:t>
            </a:r>
            <a:endParaRPr lang="bg-BG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Взимат се предимствата на </a:t>
            </a:r>
            <a:r>
              <a:rPr lang="en-US" dirty="0" smtClean="0"/>
              <a:t>“Top-Down” </a:t>
            </a:r>
            <a:r>
              <a:rPr lang="bg-BG" dirty="0" smtClean="0"/>
              <a:t>и </a:t>
            </a:r>
            <a:r>
              <a:rPr lang="en-US" dirty="0" smtClean="0"/>
              <a:t>“Bottom-Up”</a:t>
            </a:r>
            <a:r>
              <a:rPr lang="bg-BG" dirty="0" smtClean="0"/>
              <a:t> оценките</a:t>
            </a:r>
            <a:endParaRPr lang="bg-BG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Смесени оценки</a:t>
            </a:r>
            <a:endParaRPr lang="bg-BG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Въпроси?</a:t>
            </a:r>
            <a:endParaRPr lang="bg-BG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Експертна оценка</a:t>
            </a:r>
          </a:p>
          <a:p>
            <a:r>
              <a:rPr lang="bg-BG" dirty="0" smtClean="0"/>
              <a:t>Анализ на алтернативите</a:t>
            </a:r>
          </a:p>
          <a:p>
            <a:r>
              <a:rPr lang="bg-BG" dirty="0" smtClean="0"/>
              <a:t>Публикувани оценки на данни</a:t>
            </a:r>
          </a:p>
          <a:p>
            <a:r>
              <a:rPr lang="bg-BG" dirty="0" smtClean="0"/>
              <a:t>“</a:t>
            </a:r>
            <a:r>
              <a:rPr lang="en-US" dirty="0" smtClean="0"/>
              <a:t>Top-Down</a:t>
            </a:r>
            <a:r>
              <a:rPr lang="bg-BG" dirty="0" smtClean="0"/>
              <a:t>”</a:t>
            </a:r>
            <a:r>
              <a:rPr lang="en-US" dirty="0" smtClean="0"/>
              <a:t> </a:t>
            </a:r>
            <a:r>
              <a:rPr lang="bg-BG" dirty="0" smtClean="0"/>
              <a:t>и “</a:t>
            </a:r>
            <a:r>
              <a:rPr lang="en-US" dirty="0" smtClean="0"/>
              <a:t>Bottom-Up” </a:t>
            </a:r>
            <a:r>
              <a:rPr lang="bg-BG" dirty="0" smtClean="0"/>
              <a:t>оценки</a:t>
            </a:r>
            <a:endParaRPr lang="bg-BG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Съдържание</a:t>
            </a:r>
            <a:endParaRPr lang="bg-BG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Експертна оценка</a:t>
            </a:r>
            <a:endParaRPr lang="bg-BG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143372" y="1481328"/>
            <a:ext cx="4543428" cy="4525963"/>
          </a:xfrm>
        </p:spPr>
        <p:txBody>
          <a:bodyPr>
            <a:normAutofit lnSpcReduction="10000"/>
          </a:bodyPr>
          <a:lstStyle/>
          <a:p>
            <a:r>
              <a:rPr lang="bg-BG" dirty="0" smtClean="0"/>
              <a:t>Становище въз основа на опита на един или повече експерти в областта на определена дейност или проект</a:t>
            </a:r>
          </a:p>
          <a:p>
            <a:endParaRPr lang="bg-BG" dirty="0" smtClean="0"/>
          </a:p>
          <a:p>
            <a:r>
              <a:rPr lang="bg-BG" dirty="0" smtClean="0"/>
              <a:t>Обикновено експертните знания се предоставят от външен човек или екип</a:t>
            </a:r>
            <a:endParaRPr lang="bg-BG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Експертна оценка</a:t>
            </a:r>
            <a:endParaRPr lang="bg-BG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1785926"/>
            <a:ext cx="3474350" cy="3643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Резултатът от оценката предтавлява доклад, включващ:</a:t>
            </a:r>
          </a:p>
          <a:p>
            <a:pPr lvl="1"/>
            <a:r>
              <a:rPr lang="bg-BG" dirty="0" smtClean="0"/>
              <a:t>Списък с откритите/евентуалните проблеми</a:t>
            </a:r>
          </a:p>
          <a:p>
            <a:pPr lvl="1"/>
            <a:r>
              <a:rPr lang="bg-BG" dirty="0" smtClean="0"/>
              <a:t>Препоръки за остраняване на проблемите</a:t>
            </a:r>
          </a:p>
          <a:p>
            <a:pPr lvl="1"/>
            <a:r>
              <a:rPr lang="bg-BG" dirty="0" smtClean="0"/>
              <a:t>Срокове за изпълнение на проекта</a:t>
            </a:r>
          </a:p>
          <a:p>
            <a:pPr lvl="1"/>
            <a:r>
              <a:rPr lang="bg-BG" dirty="0" smtClean="0"/>
              <a:t>други</a:t>
            </a:r>
            <a:endParaRPr lang="bg-BG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 smtClean="0"/>
              <a:t>Експертна оценка (продължение)</a:t>
            </a:r>
            <a:endParaRPr lang="bg-BG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Анализ на алтернативите</a:t>
            </a:r>
            <a:endParaRPr lang="bg-BG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bg-BG" dirty="0" smtClean="0"/>
              <a:t>Една от основите, изполвани при вземането на финансови решения</a:t>
            </a:r>
          </a:p>
          <a:p>
            <a:endParaRPr lang="bg-BG" dirty="0" smtClean="0"/>
          </a:p>
          <a:p>
            <a:r>
              <a:rPr lang="bg-BG" dirty="0" smtClean="0"/>
              <a:t>Възможни приложения:</a:t>
            </a:r>
          </a:p>
          <a:p>
            <a:pPr lvl="1"/>
            <a:r>
              <a:rPr lang="bg-BG" dirty="0" smtClean="0"/>
              <a:t>Трябва да се вземе решение дали да затворите предприятието по Коледа и Нова година. </a:t>
            </a:r>
          </a:p>
          <a:p>
            <a:pPr lvl="2"/>
            <a:r>
              <a:rPr lang="bg-BG" dirty="0" smtClean="0"/>
              <a:t>Ако решите да работите, примерно ще спечелите 2000 лева.</a:t>
            </a:r>
          </a:p>
          <a:p>
            <a:pPr lvl="2"/>
            <a:r>
              <a:rPr lang="bg-BG" dirty="0" smtClean="0"/>
              <a:t>Заради религиозните вярвания и състраданието ви към служителите и за да спечелите лоялността на служителите, вие решавате да затворите</a:t>
            </a:r>
          </a:p>
          <a:p>
            <a:pPr lvl="2"/>
            <a:r>
              <a:rPr lang="bg-BG" dirty="0" smtClean="0"/>
              <a:t>В описания пример загубите са 4000 лева и за двата дни, но те са пожертвани за сметка на други придобивки</a:t>
            </a:r>
            <a:endParaRPr lang="bg-BG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dirty="0" smtClean="0"/>
              <a:t>Анализ на алтернативите</a:t>
            </a:r>
            <a:endParaRPr lang="bg-BG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Качествени фактори</a:t>
            </a:r>
          </a:p>
          <a:p>
            <a:pPr lvl="1"/>
            <a:r>
              <a:rPr lang="bg-BG" dirty="0" smtClean="0"/>
              <a:t>Сигурност</a:t>
            </a:r>
          </a:p>
          <a:p>
            <a:pPr lvl="1"/>
            <a:r>
              <a:rPr lang="bg-BG" dirty="0" smtClean="0"/>
              <a:t>Стандарти</a:t>
            </a:r>
          </a:p>
          <a:p>
            <a:pPr lvl="1"/>
            <a:endParaRPr lang="bg-BG" dirty="0" smtClean="0"/>
          </a:p>
          <a:p>
            <a:r>
              <a:rPr lang="bg-BG" dirty="0" smtClean="0"/>
              <a:t>Количествени фактори</a:t>
            </a:r>
          </a:p>
          <a:p>
            <a:pPr lvl="1"/>
            <a:r>
              <a:rPr lang="bg-BG" dirty="0" smtClean="0"/>
              <a:t>Разходи</a:t>
            </a:r>
          </a:p>
          <a:p>
            <a:pPr lvl="1"/>
            <a:r>
              <a:rPr lang="bg-BG" dirty="0" smtClean="0"/>
              <a:t>срокове</a:t>
            </a:r>
            <a:endParaRPr lang="bg-BG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 smtClean="0"/>
              <a:t>Анализ на алтернативите - Фактори</a:t>
            </a:r>
            <a:endParaRPr lang="bg-BG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Публикувани оценки на данни</a:t>
            </a:r>
            <a:endParaRPr lang="bg-BG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54</TotalTime>
  <Words>317</Words>
  <Application>Microsoft Office PowerPoint</Application>
  <PresentationFormat>On-screen Show (4:3)</PresentationFormat>
  <Paragraphs>57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Concourse</vt:lpstr>
      <vt:lpstr>Оценка на ресурси</vt:lpstr>
      <vt:lpstr>Съдържание</vt:lpstr>
      <vt:lpstr>Експертна оценка</vt:lpstr>
      <vt:lpstr>Експертна оценка</vt:lpstr>
      <vt:lpstr>Експертна оценка (продължение)</vt:lpstr>
      <vt:lpstr>Анализ на алтернативите</vt:lpstr>
      <vt:lpstr>Анализ на алтернативите</vt:lpstr>
      <vt:lpstr>Анализ на алтернативите - Фактори</vt:lpstr>
      <vt:lpstr>Публикувани оценки на данни</vt:lpstr>
      <vt:lpstr>Публикувани оценки на данни</vt:lpstr>
      <vt:lpstr>“Top-Down” и “Bottom-Up” оценки</vt:lpstr>
      <vt:lpstr>“Top-Down” оценка</vt:lpstr>
      <vt:lpstr>“Bottom-Up” оценка</vt:lpstr>
      <vt:lpstr>Смесени оценки</vt:lpstr>
      <vt:lpstr>Въпроси?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Оценка на ресурси</dc:title>
  <dc:creator>Stani</dc:creator>
  <cp:lastModifiedBy>Stani</cp:lastModifiedBy>
  <cp:revision>10</cp:revision>
  <dcterms:created xsi:type="dcterms:W3CDTF">2011-06-28T17:31:42Z</dcterms:created>
  <dcterms:modified xsi:type="dcterms:W3CDTF">2011-06-28T18:25:43Z</dcterms:modified>
</cp:coreProperties>
</file>