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256" r:id="rId2"/>
    <p:sldId id="776" r:id="rId3"/>
    <p:sldId id="859" r:id="rId4"/>
    <p:sldId id="1044" r:id="rId5"/>
    <p:sldId id="1052" r:id="rId6"/>
    <p:sldId id="1053" r:id="rId7"/>
    <p:sldId id="1029" r:id="rId8"/>
    <p:sldId id="1065" r:id="rId9"/>
    <p:sldId id="1054" r:id="rId10"/>
    <p:sldId id="1060" r:id="rId11"/>
    <p:sldId id="1062" r:id="rId12"/>
    <p:sldId id="1055" r:id="rId13"/>
    <p:sldId id="1056" r:id="rId14"/>
    <p:sldId id="287" r:id="rId15"/>
    <p:sldId id="588" r:id="rId16"/>
    <p:sldId id="583" r:id="rId17"/>
    <p:sldId id="1030" r:id="rId18"/>
    <p:sldId id="1050" r:id="rId19"/>
    <p:sldId id="1057" r:id="rId20"/>
    <p:sldId id="1058" r:id="rId21"/>
    <p:sldId id="1064" r:id="rId22"/>
    <p:sldId id="779" r:id="rId23"/>
    <p:sldId id="1063" r:id="rId24"/>
    <p:sldId id="1051" r:id="rId25"/>
    <p:sldId id="731" r:id="rId26"/>
    <p:sldId id="795" r:id="rId27"/>
    <p:sldId id="1059" r:id="rId28"/>
    <p:sldId id="497" r:id="rId29"/>
    <p:sldId id="849" r:id="rId30"/>
    <p:sldId id="983" r:id="rId31"/>
    <p:sldId id="1066" r:id="rId32"/>
    <p:sldId id="1067" r:id="rId33"/>
    <p:sldId id="71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0" autoAdjust="0"/>
    <p:restoredTop sz="94660"/>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1C07C-78B5-4680-B4BC-058769CB653C}" type="datetimeFigureOut">
              <a:rPr lang="en-US" smtClean="0"/>
              <a:t>10/13/20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52829-99BF-40A8-84FB-6F60A3237202}" type="slidenum">
              <a:rPr lang="en-US" smtClean="0"/>
              <a:t>‹#›</a:t>
            </a:fld>
            <a:endParaRPr lang="en-US"/>
          </a:p>
        </p:txBody>
      </p:sp>
    </p:spTree>
    <p:extLst>
      <p:ext uri="{BB962C8B-B14F-4D97-AF65-F5344CB8AC3E}">
        <p14:creationId xmlns:p14="http://schemas.microsoft.com/office/powerpoint/2010/main" val="4120931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FBFC7A-A8A8-2C4F-B486-EF1439C9279C}"/>
              </a:ext>
            </a:extLst>
          </p:cNvPr>
          <p:cNvSpPr>
            <a:spLocks noGrp="1" noChangeArrowheads="1"/>
          </p:cNvSpPr>
          <p:nvPr>
            <p:ph type="sldNum" sz="quarter" idx="5"/>
          </p:nvPr>
        </p:nvSpPr>
        <p:spPr>
          <a:ln/>
        </p:spPr>
        <p:txBody>
          <a:bodyPr/>
          <a:lstStyle/>
          <a:p>
            <a:fld id="{662FADA8-B14D-DC4B-A1A2-B80224C18645}" type="slidenum">
              <a:rPr lang="en-US" altLang="en-US"/>
              <a:pPr/>
              <a:t>15</a:t>
            </a:fld>
            <a:endParaRPr lang="en-US" altLang="en-US"/>
          </a:p>
        </p:txBody>
      </p:sp>
      <p:sp>
        <p:nvSpPr>
          <p:cNvPr id="596994" name="Rectangle 2">
            <a:extLst>
              <a:ext uri="{FF2B5EF4-FFF2-40B4-BE49-F238E27FC236}">
                <a16:creationId xmlns:a16="http://schemas.microsoft.com/office/drawing/2014/main" id="{236ADEB0-8192-614E-B1A3-F7FB43FCB9F5}"/>
              </a:ext>
            </a:extLst>
          </p:cNvPr>
          <p:cNvSpPr>
            <a:spLocks noGrp="1" noRot="1" noChangeAspect="1" noChangeArrowheads="1" noTextEdit="1"/>
          </p:cNvSpPr>
          <p:nvPr>
            <p:ph type="sldImg"/>
          </p:nvPr>
        </p:nvSpPr>
        <p:spPr>
          <a:xfrm>
            <a:off x="2298700" y="519113"/>
            <a:ext cx="4622800" cy="2600325"/>
          </a:xfrm>
          <a:ln/>
        </p:spPr>
      </p:sp>
      <p:sp>
        <p:nvSpPr>
          <p:cNvPr id="596995" name="Rectangle 3">
            <a:extLst>
              <a:ext uri="{FF2B5EF4-FFF2-40B4-BE49-F238E27FC236}">
                <a16:creationId xmlns:a16="http://schemas.microsoft.com/office/drawing/2014/main" id="{EFC4513C-7595-6440-954A-DE2758075230}"/>
              </a:ext>
            </a:extLst>
          </p:cNvPr>
          <p:cNvSpPr>
            <a:spLocks noGrp="1" noChangeArrowheads="1"/>
          </p:cNvSpPr>
          <p:nvPr>
            <p:ph type="body" idx="1"/>
          </p:nvPr>
        </p:nvSpPr>
        <p:spPr>
          <a:xfrm>
            <a:off x="922338" y="3294063"/>
            <a:ext cx="7375525" cy="3121025"/>
          </a:xfrm>
        </p:spPr>
        <p:txBody>
          <a:bodyPr/>
          <a:lstStyle/>
          <a:p>
            <a:endParaRPr lang="en-US" altLang="en-US"/>
          </a:p>
        </p:txBody>
      </p:sp>
    </p:spTree>
    <p:extLst>
      <p:ext uri="{BB962C8B-B14F-4D97-AF65-F5344CB8AC3E}">
        <p14:creationId xmlns:p14="http://schemas.microsoft.com/office/powerpoint/2010/main" val="3200483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247ADB-8CA2-D542-934D-9D292EC5ADE5}"/>
              </a:ext>
            </a:extLst>
          </p:cNvPr>
          <p:cNvSpPr>
            <a:spLocks noGrp="1" noChangeArrowheads="1"/>
          </p:cNvSpPr>
          <p:nvPr>
            <p:ph type="sldNum" sz="quarter" idx="5"/>
          </p:nvPr>
        </p:nvSpPr>
        <p:spPr>
          <a:ln/>
        </p:spPr>
        <p:txBody>
          <a:bodyPr/>
          <a:lstStyle/>
          <a:p>
            <a:fld id="{C876DC40-09B1-8D44-9D2E-A75A8477487B}" type="slidenum">
              <a:rPr lang="en-US" altLang="en-US"/>
              <a:pPr/>
              <a:t>16</a:t>
            </a:fld>
            <a:endParaRPr lang="en-US" altLang="en-US"/>
          </a:p>
        </p:txBody>
      </p:sp>
      <p:sp>
        <p:nvSpPr>
          <p:cNvPr id="588802" name="Rectangle 2">
            <a:extLst>
              <a:ext uri="{FF2B5EF4-FFF2-40B4-BE49-F238E27FC236}">
                <a16:creationId xmlns:a16="http://schemas.microsoft.com/office/drawing/2014/main" id="{E552065B-7E39-334B-BA28-ACB6A3DD6A72}"/>
              </a:ext>
            </a:extLst>
          </p:cNvPr>
          <p:cNvSpPr>
            <a:spLocks noGrp="1" noRot="1" noChangeAspect="1" noChangeArrowheads="1" noTextEdit="1"/>
          </p:cNvSpPr>
          <p:nvPr>
            <p:ph type="sldImg"/>
          </p:nvPr>
        </p:nvSpPr>
        <p:spPr>
          <a:xfrm>
            <a:off x="2298700" y="519113"/>
            <a:ext cx="4622800" cy="2600325"/>
          </a:xfrm>
          <a:ln/>
        </p:spPr>
      </p:sp>
      <p:sp>
        <p:nvSpPr>
          <p:cNvPr id="588803" name="Rectangle 3">
            <a:extLst>
              <a:ext uri="{FF2B5EF4-FFF2-40B4-BE49-F238E27FC236}">
                <a16:creationId xmlns:a16="http://schemas.microsoft.com/office/drawing/2014/main" id="{3A74C7DC-6D14-614B-BCD7-D215818AFC42}"/>
              </a:ext>
            </a:extLst>
          </p:cNvPr>
          <p:cNvSpPr>
            <a:spLocks noGrp="1" noChangeArrowheads="1"/>
          </p:cNvSpPr>
          <p:nvPr>
            <p:ph type="body" idx="1"/>
          </p:nvPr>
        </p:nvSpPr>
        <p:spPr>
          <a:xfrm>
            <a:off x="1230313" y="3294063"/>
            <a:ext cx="6759575" cy="3121025"/>
          </a:xfrm>
        </p:spPr>
        <p:txBody>
          <a:bodyPr/>
          <a:lstStyle/>
          <a:p>
            <a:endParaRPr lang="en-US" altLang="en-US"/>
          </a:p>
        </p:txBody>
      </p:sp>
    </p:spTree>
    <p:extLst>
      <p:ext uri="{BB962C8B-B14F-4D97-AF65-F5344CB8AC3E}">
        <p14:creationId xmlns:p14="http://schemas.microsoft.com/office/powerpoint/2010/main" val="3739430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a:xfrm>
            <a:off x="685800" y="4343400"/>
            <a:ext cx="5486400" cy="1828800"/>
          </a:xfrm>
        </p:spPr>
        <p:txBody>
          <a:bodyPr/>
          <a:lstStyle/>
          <a:p>
            <a:endParaRPr lang="en-US" dirty="0"/>
          </a:p>
        </p:txBody>
      </p:sp>
    </p:spTree>
    <p:extLst>
      <p:ext uri="{BB962C8B-B14F-4D97-AF65-F5344CB8AC3E}">
        <p14:creationId xmlns:p14="http://schemas.microsoft.com/office/powerpoint/2010/main" val="15246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AB0F87-0288-2D41-8DCD-D73271A53DCE}" type="datetime1">
              <a:rPr lang="en-US" smtClean="0"/>
              <a:t>10/13/20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360186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7DBDF1-64B5-D54F-A2CC-5B65528D021D}" type="datetime1">
              <a:rPr lang="en-US" smtClean="0"/>
              <a:t>10/13/20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247165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039C93-3B51-274D-A241-801FF8187FE1}" type="datetime1">
              <a:rPr lang="en-US" smtClean="0"/>
              <a:t>10/13/20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87805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D95E9D-B6A2-F84B-8FD5-B57E9F5235D6}" type="datetime1">
              <a:rPr lang="en-US" smtClean="0"/>
              <a:t>10/13/20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009642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B6A9B2-C2C9-7A48-AB6C-6255C9528D58}" type="datetime1">
              <a:rPr lang="en-US" smtClean="0"/>
              <a:t>10/13/20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118052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CA2331-2009-DD48-A160-873B7C975A3D}" type="datetime1">
              <a:rPr lang="en-US" smtClean="0"/>
              <a:t>10/13/20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72777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4D9DFB-71B4-FA40-8FCA-F80D57CC7774}" type="datetime1">
              <a:rPr lang="en-US" smtClean="0"/>
              <a:t>10/13/20</a:t>
            </a:fld>
            <a:endParaRPr lang="en-US"/>
          </a:p>
        </p:txBody>
      </p:sp>
      <p:sp>
        <p:nvSpPr>
          <p:cNvPr id="8" name="Footer Placeholder 7"/>
          <p:cNvSpPr>
            <a:spLocks noGrp="1"/>
          </p:cNvSpPr>
          <p:nvPr>
            <p:ph type="ftr" sz="quarter" idx="11"/>
          </p:nvPr>
        </p:nvSpPr>
        <p:spPr/>
        <p:txBody>
          <a:bodyPr/>
          <a:lstStyle/>
          <a:p>
            <a:r>
              <a:rPr lang="en-US"/>
              <a:t>Kordon Consulting LLC</a:t>
            </a:r>
          </a:p>
        </p:txBody>
      </p:sp>
      <p:sp>
        <p:nvSpPr>
          <p:cNvPr id="9" name="Slide Number Placeholder 8"/>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32009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1DB0EF-FD0E-9C48-AA1D-1A337D3F1B99}" type="datetime1">
              <a:rPr lang="en-US" smtClean="0"/>
              <a:t>10/13/20</a:t>
            </a:fld>
            <a:endParaRPr lang="en-US"/>
          </a:p>
        </p:txBody>
      </p:sp>
      <p:sp>
        <p:nvSpPr>
          <p:cNvPr id="4" name="Footer Placeholder 3"/>
          <p:cNvSpPr>
            <a:spLocks noGrp="1"/>
          </p:cNvSpPr>
          <p:nvPr>
            <p:ph type="ftr" sz="quarter" idx="11"/>
          </p:nvPr>
        </p:nvSpPr>
        <p:spPr/>
        <p:txBody>
          <a:bodyPr/>
          <a:lstStyle/>
          <a:p>
            <a:r>
              <a:rPr lang="en-US"/>
              <a:t>Kordon Consulting LLC</a:t>
            </a:r>
          </a:p>
        </p:txBody>
      </p:sp>
      <p:sp>
        <p:nvSpPr>
          <p:cNvPr id="5" name="Slide Number Placeholder 4"/>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4775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B6BABB-0F83-464A-8B54-451F6234E1ED}" type="datetime1">
              <a:rPr lang="en-US" smtClean="0"/>
              <a:t>10/13/20</a:t>
            </a:fld>
            <a:endParaRPr lang="en-US"/>
          </a:p>
        </p:txBody>
      </p:sp>
      <p:sp>
        <p:nvSpPr>
          <p:cNvPr id="3" name="Footer Placeholder 2"/>
          <p:cNvSpPr>
            <a:spLocks noGrp="1"/>
          </p:cNvSpPr>
          <p:nvPr>
            <p:ph type="ftr" sz="quarter" idx="11"/>
          </p:nvPr>
        </p:nvSpPr>
        <p:spPr/>
        <p:txBody>
          <a:bodyPr/>
          <a:lstStyle/>
          <a:p>
            <a:r>
              <a:rPr lang="en-US"/>
              <a:t>Kordon Consulting LLC</a:t>
            </a:r>
          </a:p>
        </p:txBody>
      </p:sp>
      <p:sp>
        <p:nvSpPr>
          <p:cNvPr id="4" name="Slide Number Placeholder 3"/>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4310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CCCE06-3FD6-D844-B0E9-EC89769623D6}" type="datetime1">
              <a:rPr lang="en-US" smtClean="0"/>
              <a:t>10/13/20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48521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0558DD-AEA5-CE4F-A4FB-FEF7E74A03FE}" type="datetime1">
              <a:rPr lang="en-US" smtClean="0"/>
              <a:t>10/13/20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68934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572A4D-BE4C-9545-AF3C-ACCB5C1AF4D9}" type="datetime1">
              <a:rPr lang="en-US" smtClean="0"/>
              <a:t>10/13/20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Kordon Consulting LLC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C78C2-CDE4-4FEF-94FB-F11C578D031C}" type="slidenum">
              <a:rPr lang="en-US" smtClean="0"/>
              <a:t>‹#›</a:t>
            </a:fld>
            <a:endParaRPr lang="en-US"/>
          </a:p>
        </p:txBody>
      </p:sp>
    </p:spTree>
    <p:extLst>
      <p:ext uri="{BB962C8B-B14F-4D97-AF65-F5344CB8AC3E}">
        <p14:creationId xmlns:p14="http://schemas.microsoft.com/office/powerpoint/2010/main" val="1589081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9.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xml"/><Relationship Id="rId7" Type="http://schemas.openxmlformats.org/officeDocument/2006/relationships/image" Target="../media/image42.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1.emf"/><Relationship Id="rId4" Type="http://schemas.openxmlformats.org/officeDocument/2006/relationships/oleObject" Target="../embeddings/oleObject2.bin"/><Relationship Id="rId9" Type="http://schemas.openxmlformats.org/officeDocument/2006/relationships/image" Target="../media/image43.emf"/></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44.emf"/><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3.tiff"/></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3.tiff"/><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jpeg"/><Relationship Id="rId3" Type="http://schemas.openxmlformats.org/officeDocument/2006/relationships/image" Target="../media/image56.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image" Target="../media/image55.png"/><Relationship Id="rId16" Type="http://schemas.openxmlformats.org/officeDocument/2006/relationships/image" Target="../media/image71.tiff"/><Relationship Id="rId20"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jpeg"/><Relationship Id="rId15" Type="http://schemas.openxmlformats.org/officeDocument/2006/relationships/image" Target="../media/image70.png"/><Relationship Id="rId23" Type="http://schemas.openxmlformats.org/officeDocument/2006/relationships/image" Target="../media/image53.tiff"/><Relationship Id="rId10" Type="http://schemas.openxmlformats.org/officeDocument/2006/relationships/image" Target="../media/image65.jpe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tiff"/></Relationships>
</file>

<file path=ppt/slides/_rels/slide28.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png"/><Relationship Id="rId7" Type="http://schemas.openxmlformats.org/officeDocument/2006/relationships/image" Target="../media/image65.jpeg"/><Relationship Id="rId12" Type="http://schemas.openxmlformats.org/officeDocument/2006/relationships/image" Target="../media/image16.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53.tiff"/><Relationship Id="rId5" Type="http://schemas.openxmlformats.org/officeDocument/2006/relationships/image" Target="../media/image60.jpeg"/><Relationship Id="rId10" Type="http://schemas.openxmlformats.org/officeDocument/2006/relationships/image" Target="../media/image84.png"/><Relationship Id="rId4" Type="http://schemas.openxmlformats.org/officeDocument/2006/relationships/image" Target="../media/image80.jpeg"/><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53.tiff"/><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tiff"/><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tiff"/><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tiff"/><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tiff"/><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4514" y="447447"/>
            <a:ext cx="9383485" cy="2850923"/>
          </a:xfrm>
        </p:spPr>
        <p:txBody>
          <a:bodyPr>
            <a:normAutofit/>
          </a:bodyPr>
          <a:lstStyle/>
          <a:p>
            <a:r>
              <a:rPr lang="en-US" sz="4000" b="1" dirty="0"/>
              <a:t>Applied Artificial Intelligence</a:t>
            </a:r>
            <a:br>
              <a:rPr lang="en-US" sz="3600" dirty="0"/>
            </a:br>
            <a:br>
              <a:rPr lang="en-US" sz="3600" dirty="0"/>
            </a:br>
            <a:r>
              <a:rPr lang="en-US" sz="3600" b="1" dirty="0">
                <a:solidFill>
                  <a:srgbClr val="C00000"/>
                </a:solidFill>
              </a:rPr>
              <a:t>Lecture 11</a:t>
            </a:r>
            <a:br>
              <a:rPr lang="en-US" sz="3600" dirty="0"/>
            </a:br>
            <a:r>
              <a:rPr lang="en-US" sz="3600" b="1" dirty="0"/>
              <a:t>Integrate &amp; Conquer</a:t>
            </a:r>
            <a:endParaRPr lang="en-US" sz="3600" b="1" dirty="0">
              <a:solidFill>
                <a:srgbClr val="002060"/>
              </a:solidFill>
            </a:endParaRPr>
          </a:p>
        </p:txBody>
      </p:sp>
      <p:sp>
        <p:nvSpPr>
          <p:cNvPr id="3" name="Subtitle 2"/>
          <p:cNvSpPr>
            <a:spLocks noGrp="1"/>
          </p:cNvSpPr>
          <p:nvPr>
            <p:ph type="subTitle" idx="1"/>
          </p:nvPr>
        </p:nvSpPr>
        <p:spPr/>
        <p:txBody>
          <a:bodyPr/>
          <a:lstStyle/>
          <a:p>
            <a:r>
              <a:rPr lang="en-US" dirty="0"/>
              <a:t>Arthur Kordon</a:t>
            </a:r>
          </a:p>
          <a:p>
            <a:r>
              <a:rPr lang="en-US" dirty="0"/>
              <a:t>Kordon Consulting LLC</a:t>
            </a:r>
          </a:p>
        </p:txBody>
      </p:sp>
    </p:spTree>
    <p:extLst>
      <p:ext uri="{BB962C8B-B14F-4D97-AF65-F5344CB8AC3E}">
        <p14:creationId xmlns:p14="http://schemas.microsoft.com/office/powerpoint/2010/main" val="2889504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err="1"/>
              <a:t>Neuroevolution</a:t>
            </a:r>
            <a:r>
              <a:rPr lang="en-US" sz="2800" dirty="0"/>
              <a:t> principles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10</a:t>
            </a:fld>
            <a:endParaRPr lang="en-US"/>
          </a:p>
        </p:txBody>
      </p:sp>
      <p:sp>
        <p:nvSpPr>
          <p:cNvPr id="9" name="Footer Placeholder 8">
            <a:extLst>
              <a:ext uri="{FF2B5EF4-FFF2-40B4-BE49-F238E27FC236}">
                <a16:creationId xmlns:a16="http://schemas.microsoft.com/office/drawing/2014/main" id="{7C273D5F-19EE-CD4A-9657-C4AB1405AD3A}"/>
              </a:ext>
            </a:extLst>
          </p:cNvPr>
          <p:cNvSpPr>
            <a:spLocks noGrp="1"/>
          </p:cNvSpPr>
          <p:nvPr>
            <p:ph type="ftr" sz="quarter" idx="11"/>
          </p:nvPr>
        </p:nvSpPr>
        <p:spPr/>
        <p:txBody>
          <a:bodyPr/>
          <a:lstStyle/>
          <a:p>
            <a:r>
              <a:rPr lang="en-US" dirty="0"/>
              <a:t>Kordon Consulting LLC</a:t>
            </a:r>
          </a:p>
        </p:txBody>
      </p:sp>
      <p:pic>
        <p:nvPicPr>
          <p:cNvPr id="3" name="Picture 2">
            <a:extLst>
              <a:ext uri="{FF2B5EF4-FFF2-40B4-BE49-F238E27FC236}">
                <a16:creationId xmlns:a16="http://schemas.microsoft.com/office/drawing/2014/main" id="{1140E489-FC14-3444-960B-3CE60C5D9D7F}"/>
              </a:ext>
            </a:extLst>
          </p:cNvPr>
          <p:cNvPicPr>
            <a:picLocks noChangeAspect="1"/>
          </p:cNvPicPr>
          <p:nvPr/>
        </p:nvPicPr>
        <p:blipFill>
          <a:blip r:embed="rId2"/>
          <a:stretch>
            <a:fillRect/>
          </a:stretch>
        </p:blipFill>
        <p:spPr>
          <a:xfrm>
            <a:off x="1494352" y="961514"/>
            <a:ext cx="8730927" cy="5146189"/>
          </a:xfrm>
          <a:prstGeom prst="rect">
            <a:avLst/>
          </a:prstGeom>
        </p:spPr>
      </p:pic>
      <p:sp>
        <p:nvSpPr>
          <p:cNvPr id="7" name="Rectangle 6">
            <a:extLst>
              <a:ext uri="{FF2B5EF4-FFF2-40B4-BE49-F238E27FC236}">
                <a16:creationId xmlns:a16="http://schemas.microsoft.com/office/drawing/2014/main" id="{FD52933D-41DD-B940-8D50-562334F0AF94}"/>
              </a:ext>
            </a:extLst>
          </p:cNvPr>
          <p:cNvSpPr/>
          <p:nvPr/>
        </p:nvSpPr>
        <p:spPr>
          <a:xfrm>
            <a:off x="328007" y="6330945"/>
            <a:ext cx="2332690" cy="307777"/>
          </a:xfrm>
          <a:prstGeom prst="rect">
            <a:avLst/>
          </a:prstGeom>
        </p:spPr>
        <p:txBody>
          <a:bodyPr wrap="none">
            <a:spAutoFit/>
          </a:bodyPr>
          <a:lstStyle/>
          <a:p>
            <a:r>
              <a:rPr lang="en-US" sz="1400" b="1" dirty="0"/>
              <a:t>Evolution of neural networks</a:t>
            </a:r>
            <a:endParaRPr lang="en-US" sz="1400" dirty="0"/>
          </a:p>
        </p:txBody>
      </p:sp>
    </p:spTree>
    <p:extLst>
      <p:ext uri="{BB962C8B-B14F-4D97-AF65-F5344CB8AC3E}">
        <p14:creationId xmlns:p14="http://schemas.microsoft.com/office/powerpoint/2010/main" val="879348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err="1"/>
              <a:t>Neuroevolution</a:t>
            </a:r>
            <a:r>
              <a:rPr lang="en-US" sz="2800" dirty="0"/>
              <a:t> (</a:t>
            </a:r>
            <a:r>
              <a:rPr lang="en-US" sz="2800" dirty="0" err="1"/>
              <a:t>EvoAI</a:t>
            </a:r>
            <a:r>
              <a:rPr lang="en-US" sz="2800" dirty="0"/>
              <a:t>) for automatic deep neural networks design</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11</a:t>
            </a:fld>
            <a:endParaRPr lang="en-US"/>
          </a:p>
        </p:txBody>
      </p:sp>
      <p:sp>
        <p:nvSpPr>
          <p:cNvPr id="9" name="Footer Placeholder 8">
            <a:extLst>
              <a:ext uri="{FF2B5EF4-FFF2-40B4-BE49-F238E27FC236}">
                <a16:creationId xmlns:a16="http://schemas.microsoft.com/office/drawing/2014/main" id="{7C273D5F-19EE-CD4A-9657-C4AB1405AD3A}"/>
              </a:ext>
            </a:extLst>
          </p:cNvPr>
          <p:cNvSpPr>
            <a:spLocks noGrp="1"/>
          </p:cNvSpPr>
          <p:nvPr>
            <p:ph type="ftr" sz="quarter" idx="11"/>
          </p:nvPr>
        </p:nvSpPr>
        <p:spPr/>
        <p:txBody>
          <a:bodyPr/>
          <a:lstStyle/>
          <a:p>
            <a:r>
              <a:rPr lang="en-US" dirty="0"/>
              <a:t>Kordon Consulting LLC</a:t>
            </a:r>
          </a:p>
        </p:txBody>
      </p:sp>
      <p:sp>
        <p:nvSpPr>
          <p:cNvPr id="7" name="Rectangle 6">
            <a:extLst>
              <a:ext uri="{FF2B5EF4-FFF2-40B4-BE49-F238E27FC236}">
                <a16:creationId xmlns:a16="http://schemas.microsoft.com/office/drawing/2014/main" id="{FD52933D-41DD-B940-8D50-562334F0AF94}"/>
              </a:ext>
            </a:extLst>
          </p:cNvPr>
          <p:cNvSpPr/>
          <p:nvPr/>
        </p:nvSpPr>
        <p:spPr>
          <a:xfrm>
            <a:off x="328007" y="6330945"/>
            <a:ext cx="2332690" cy="307777"/>
          </a:xfrm>
          <a:prstGeom prst="rect">
            <a:avLst/>
          </a:prstGeom>
        </p:spPr>
        <p:txBody>
          <a:bodyPr wrap="none">
            <a:spAutoFit/>
          </a:bodyPr>
          <a:lstStyle/>
          <a:p>
            <a:r>
              <a:rPr lang="en-US" sz="1400" b="1" dirty="0"/>
              <a:t>Evolution of neural networks</a:t>
            </a:r>
            <a:endParaRPr lang="en-US" sz="1400" dirty="0"/>
          </a:p>
        </p:txBody>
      </p:sp>
      <p:pic>
        <p:nvPicPr>
          <p:cNvPr id="4" name="Picture 3">
            <a:extLst>
              <a:ext uri="{FF2B5EF4-FFF2-40B4-BE49-F238E27FC236}">
                <a16:creationId xmlns:a16="http://schemas.microsoft.com/office/drawing/2014/main" id="{DCE596B1-DC3A-FD43-9ABE-D47D3D5583FC}"/>
              </a:ext>
            </a:extLst>
          </p:cNvPr>
          <p:cNvPicPr>
            <a:picLocks noChangeAspect="1"/>
          </p:cNvPicPr>
          <p:nvPr/>
        </p:nvPicPr>
        <p:blipFill>
          <a:blip r:embed="rId2"/>
          <a:stretch>
            <a:fillRect/>
          </a:stretch>
        </p:blipFill>
        <p:spPr>
          <a:xfrm>
            <a:off x="455705" y="763676"/>
            <a:ext cx="11011303" cy="5432729"/>
          </a:xfrm>
          <a:prstGeom prst="rect">
            <a:avLst/>
          </a:prstGeom>
        </p:spPr>
      </p:pic>
    </p:spTree>
    <p:extLst>
      <p:ext uri="{BB962C8B-B14F-4D97-AF65-F5344CB8AC3E}">
        <p14:creationId xmlns:p14="http://schemas.microsoft.com/office/powerpoint/2010/main" val="978827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Integration between AI methods and first-principles models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12</a:t>
            </a:fld>
            <a:endParaRPr lang="en-US"/>
          </a:p>
        </p:txBody>
      </p:sp>
      <p:sp>
        <p:nvSpPr>
          <p:cNvPr id="9" name="Footer Placeholder 8">
            <a:extLst>
              <a:ext uri="{FF2B5EF4-FFF2-40B4-BE49-F238E27FC236}">
                <a16:creationId xmlns:a16="http://schemas.microsoft.com/office/drawing/2014/main" id="{7C273D5F-19EE-CD4A-9657-C4AB1405AD3A}"/>
              </a:ext>
            </a:extLst>
          </p:cNvPr>
          <p:cNvSpPr>
            <a:spLocks noGrp="1"/>
          </p:cNvSpPr>
          <p:nvPr>
            <p:ph type="ftr" sz="quarter" idx="11"/>
          </p:nvPr>
        </p:nvSpPr>
        <p:spPr/>
        <p:txBody>
          <a:bodyPr/>
          <a:lstStyle/>
          <a:p>
            <a:r>
              <a:rPr lang="en-US"/>
              <a:t>Kordon Consulting LLC</a:t>
            </a:r>
          </a:p>
        </p:txBody>
      </p:sp>
      <p:pic>
        <p:nvPicPr>
          <p:cNvPr id="10" name="Picture 9">
            <a:extLst>
              <a:ext uri="{FF2B5EF4-FFF2-40B4-BE49-F238E27FC236}">
                <a16:creationId xmlns:a16="http://schemas.microsoft.com/office/drawing/2014/main" id="{FDB0C9B1-D926-F241-B3B5-B3EA1FEE5F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5319" y="1741202"/>
            <a:ext cx="3948954" cy="4423898"/>
          </a:xfrm>
          <a:prstGeom prst="rect">
            <a:avLst/>
          </a:prstGeom>
          <a:noFill/>
          <a:ln>
            <a:noFill/>
          </a:ln>
        </p:spPr>
      </p:pic>
      <p:pic>
        <p:nvPicPr>
          <p:cNvPr id="11" name="Picture 10">
            <a:extLst>
              <a:ext uri="{FF2B5EF4-FFF2-40B4-BE49-F238E27FC236}">
                <a16:creationId xmlns:a16="http://schemas.microsoft.com/office/drawing/2014/main" id="{9FCD2A43-F4C9-2044-A277-22C0D9A049F0}"/>
              </a:ext>
            </a:extLst>
          </p:cNvPr>
          <p:cNvPicPr/>
          <p:nvPr/>
        </p:nvPicPr>
        <p:blipFill>
          <a:blip r:embed="rId3"/>
          <a:stretch>
            <a:fillRect/>
          </a:stretch>
        </p:blipFill>
        <p:spPr>
          <a:xfrm>
            <a:off x="5864804" y="2368792"/>
            <a:ext cx="5004902" cy="2902455"/>
          </a:xfrm>
          <a:prstGeom prst="rect">
            <a:avLst/>
          </a:prstGeom>
        </p:spPr>
      </p:pic>
      <p:sp>
        <p:nvSpPr>
          <p:cNvPr id="12" name="Content Placeholder 2">
            <a:extLst>
              <a:ext uri="{FF2B5EF4-FFF2-40B4-BE49-F238E27FC236}">
                <a16:creationId xmlns:a16="http://schemas.microsoft.com/office/drawing/2014/main" id="{44B97A5D-35F5-FB4C-9AA2-34F1C7E92ECC}"/>
              </a:ext>
            </a:extLst>
          </p:cNvPr>
          <p:cNvSpPr txBox="1">
            <a:spLocks/>
          </p:cNvSpPr>
          <p:nvPr/>
        </p:nvSpPr>
        <p:spPr>
          <a:xfrm>
            <a:off x="375621" y="1186136"/>
            <a:ext cx="4228652" cy="525480"/>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t>Accelerated first-principles model development by genetic programming</a:t>
            </a:r>
          </a:p>
        </p:txBody>
      </p:sp>
      <p:sp>
        <p:nvSpPr>
          <p:cNvPr id="13" name="Content Placeholder 2">
            <a:extLst>
              <a:ext uri="{FF2B5EF4-FFF2-40B4-BE49-F238E27FC236}">
                <a16:creationId xmlns:a16="http://schemas.microsoft.com/office/drawing/2014/main" id="{F04F86D2-A1A9-FD42-A6B9-C51CD0CE03B1}"/>
              </a:ext>
            </a:extLst>
          </p:cNvPr>
          <p:cNvSpPr txBox="1">
            <a:spLocks/>
          </p:cNvSpPr>
          <p:nvPr/>
        </p:nvSpPr>
        <p:spPr>
          <a:xfrm>
            <a:off x="6947648" y="1206511"/>
            <a:ext cx="3648635" cy="361228"/>
          </a:xfrm>
          <a:prstGeom prst="rect">
            <a:avLst/>
          </a:prstGeom>
          <a:solidFill>
            <a:schemeClr val="accent6">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t>Emulators of first principles models</a:t>
            </a:r>
          </a:p>
        </p:txBody>
      </p:sp>
      <p:pic>
        <p:nvPicPr>
          <p:cNvPr id="14" name="Picture 13">
            <a:extLst>
              <a:ext uri="{FF2B5EF4-FFF2-40B4-BE49-F238E27FC236}">
                <a16:creationId xmlns:a16="http://schemas.microsoft.com/office/drawing/2014/main" id="{0D6C98C8-2BB6-B44B-AA80-BA18563E5C20}"/>
              </a:ext>
            </a:extLst>
          </p:cNvPr>
          <p:cNvPicPr>
            <a:picLocks noChangeAspect="1"/>
          </p:cNvPicPr>
          <p:nvPr/>
        </p:nvPicPr>
        <p:blipFill>
          <a:blip r:embed="rId4"/>
          <a:stretch>
            <a:fillRect/>
          </a:stretch>
        </p:blipFill>
        <p:spPr>
          <a:xfrm>
            <a:off x="4604273" y="3689165"/>
            <a:ext cx="501553" cy="689636"/>
          </a:xfrm>
          <a:prstGeom prst="rect">
            <a:avLst/>
          </a:prstGeom>
        </p:spPr>
      </p:pic>
      <p:pic>
        <p:nvPicPr>
          <p:cNvPr id="15" name="Picture 14">
            <a:extLst>
              <a:ext uri="{FF2B5EF4-FFF2-40B4-BE49-F238E27FC236}">
                <a16:creationId xmlns:a16="http://schemas.microsoft.com/office/drawing/2014/main" id="{D23A1E1B-443C-6B45-BBFF-9EEEA9F82E47}"/>
              </a:ext>
            </a:extLst>
          </p:cNvPr>
          <p:cNvPicPr>
            <a:picLocks noChangeAspect="1"/>
          </p:cNvPicPr>
          <p:nvPr/>
        </p:nvPicPr>
        <p:blipFill>
          <a:blip r:embed="rId4"/>
          <a:stretch>
            <a:fillRect/>
          </a:stretch>
        </p:blipFill>
        <p:spPr>
          <a:xfrm>
            <a:off x="10852247" y="3608332"/>
            <a:ext cx="501553" cy="689636"/>
          </a:xfrm>
          <a:prstGeom prst="rect">
            <a:avLst/>
          </a:prstGeom>
        </p:spPr>
      </p:pic>
      <p:pic>
        <p:nvPicPr>
          <p:cNvPr id="16" name="Picture 15">
            <a:extLst>
              <a:ext uri="{FF2B5EF4-FFF2-40B4-BE49-F238E27FC236}">
                <a16:creationId xmlns:a16="http://schemas.microsoft.com/office/drawing/2014/main" id="{9617878A-11C4-6642-9ADB-8119949B1B69}"/>
              </a:ext>
            </a:extLst>
          </p:cNvPr>
          <p:cNvPicPr>
            <a:picLocks noChangeAspect="1"/>
          </p:cNvPicPr>
          <p:nvPr/>
        </p:nvPicPr>
        <p:blipFill>
          <a:blip r:embed="rId5"/>
          <a:stretch>
            <a:fillRect/>
          </a:stretch>
        </p:blipFill>
        <p:spPr>
          <a:xfrm>
            <a:off x="11378763" y="3753361"/>
            <a:ext cx="813237" cy="528185"/>
          </a:xfrm>
          <a:prstGeom prst="rect">
            <a:avLst/>
          </a:prstGeom>
        </p:spPr>
      </p:pic>
    </p:spTree>
    <p:extLst>
      <p:ext uri="{BB962C8B-B14F-4D97-AF65-F5344CB8AC3E}">
        <p14:creationId xmlns:p14="http://schemas.microsoft.com/office/powerpoint/2010/main" val="1044226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Integration between AI methods and statistical models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13</a:t>
            </a:fld>
            <a:endParaRPr lang="en-US"/>
          </a:p>
        </p:txBody>
      </p:sp>
      <p:sp>
        <p:nvSpPr>
          <p:cNvPr id="9" name="Footer Placeholder 8">
            <a:extLst>
              <a:ext uri="{FF2B5EF4-FFF2-40B4-BE49-F238E27FC236}">
                <a16:creationId xmlns:a16="http://schemas.microsoft.com/office/drawing/2014/main" id="{7C273D5F-19EE-CD4A-9657-C4AB1405AD3A}"/>
              </a:ext>
            </a:extLst>
          </p:cNvPr>
          <p:cNvSpPr>
            <a:spLocks noGrp="1"/>
          </p:cNvSpPr>
          <p:nvPr>
            <p:ph type="ftr" sz="quarter" idx="11"/>
          </p:nvPr>
        </p:nvSpPr>
        <p:spPr/>
        <p:txBody>
          <a:bodyPr/>
          <a:lstStyle/>
          <a:p>
            <a:r>
              <a:rPr lang="en-US"/>
              <a:t>Kordon Consulting LLC</a:t>
            </a:r>
          </a:p>
        </p:txBody>
      </p:sp>
      <p:pic>
        <p:nvPicPr>
          <p:cNvPr id="8" name="Picture 5" descr="GPFeatures">
            <a:extLst>
              <a:ext uri="{FF2B5EF4-FFF2-40B4-BE49-F238E27FC236}">
                <a16:creationId xmlns:a16="http://schemas.microsoft.com/office/drawing/2014/main" id="{8C208C1D-3D1C-D44E-BAEC-C098D17FD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09" y="2068158"/>
            <a:ext cx="5429026" cy="2289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StatFeaturesJ">
            <a:extLst>
              <a:ext uri="{FF2B5EF4-FFF2-40B4-BE49-F238E27FC236}">
                <a16:creationId xmlns:a16="http://schemas.microsoft.com/office/drawing/2014/main" id="{2E0D4807-B778-FC47-8273-8D94FCAFB7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983" y="1844974"/>
            <a:ext cx="5444528" cy="27360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B3F51E9-0EC6-2D41-9D27-B6F84E594959}"/>
              </a:ext>
            </a:extLst>
          </p:cNvPr>
          <p:cNvPicPr>
            <a:picLocks noChangeAspect="1"/>
          </p:cNvPicPr>
          <p:nvPr/>
        </p:nvPicPr>
        <p:blipFill>
          <a:blip r:embed="rId4"/>
          <a:stretch>
            <a:fillRect/>
          </a:stretch>
        </p:blipFill>
        <p:spPr>
          <a:xfrm>
            <a:off x="5604735" y="2633489"/>
            <a:ext cx="926523" cy="926523"/>
          </a:xfrm>
          <a:prstGeom prst="rect">
            <a:avLst/>
          </a:prstGeom>
        </p:spPr>
      </p:pic>
    </p:spTree>
    <p:extLst>
      <p:ext uri="{BB962C8B-B14F-4D97-AF65-F5344CB8AC3E}">
        <p14:creationId xmlns:p14="http://schemas.microsoft.com/office/powerpoint/2010/main" val="1541949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734DBFD0-868D-B844-A83D-289ADFF10DA2}"/>
              </a:ext>
            </a:extLst>
          </p:cNvPr>
          <p:cNvSpPr>
            <a:spLocks noGrp="1"/>
          </p:cNvSpPr>
          <p:nvPr>
            <p:ph type="sldNum" sz="quarter" idx="12"/>
          </p:nvPr>
        </p:nvSpPr>
        <p:spPr/>
        <p:txBody>
          <a:bodyPr/>
          <a:lstStyle/>
          <a:p>
            <a:fld id="{9CFDF35A-2F88-054B-9E03-1855A24AC9EC}" type="slidenum">
              <a:rPr lang="en-US" altLang="en-US"/>
              <a:pPr/>
              <a:t>14</a:t>
            </a:fld>
            <a:endParaRPr lang="en-US" altLang="en-US"/>
          </a:p>
        </p:txBody>
      </p:sp>
      <p:sp>
        <p:nvSpPr>
          <p:cNvPr id="443394" name="Rectangle 2">
            <a:extLst>
              <a:ext uri="{FF2B5EF4-FFF2-40B4-BE49-F238E27FC236}">
                <a16:creationId xmlns:a16="http://schemas.microsoft.com/office/drawing/2014/main" id="{80B15A50-0524-084A-92E0-337EA99D8B16}"/>
              </a:ext>
            </a:extLst>
          </p:cNvPr>
          <p:cNvSpPr>
            <a:spLocks noGrp="1" noChangeArrowheads="1"/>
          </p:cNvSpPr>
          <p:nvPr>
            <p:ph type="title"/>
          </p:nvPr>
        </p:nvSpPr>
        <p:spPr/>
        <p:txBody>
          <a:bodyPr/>
          <a:lstStyle/>
          <a:p>
            <a:r>
              <a:rPr lang="en-US" altLang="en-US" sz="3200"/>
              <a:t>Synergetic benefits</a:t>
            </a:r>
          </a:p>
        </p:txBody>
      </p:sp>
      <p:grpSp>
        <p:nvGrpSpPr>
          <p:cNvPr id="443400" name="Group 8">
            <a:extLst>
              <a:ext uri="{FF2B5EF4-FFF2-40B4-BE49-F238E27FC236}">
                <a16:creationId xmlns:a16="http://schemas.microsoft.com/office/drawing/2014/main" id="{768C3901-4C25-0644-BC1F-2F7E222B3BB3}"/>
              </a:ext>
            </a:extLst>
          </p:cNvPr>
          <p:cNvGrpSpPr>
            <a:grpSpLocks/>
          </p:cNvGrpSpPr>
          <p:nvPr/>
        </p:nvGrpSpPr>
        <p:grpSpPr bwMode="auto">
          <a:xfrm>
            <a:off x="1524000" y="1776470"/>
            <a:ext cx="8915400" cy="3800475"/>
            <a:chOff x="792" y="2016"/>
            <a:chExt cx="4176" cy="1716"/>
          </a:xfrm>
        </p:grpSpPr>
        <p:pic>
          <p:nvPicPr>
            <p:cNvPr id="443399" name="Picture 7" descr="BenefitsJ">
              <a:extLst>
                <a:ext uri="{FF2B5EF4-FFF2-40B4-BE49-F238E27FC236}">
                  <a16:creationId xmlns:a16="http://schemas.microsoft.com/office/drawing/2014/main" id="{770B99B0-F5C1-7B43-9E42-367377AD9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 y="2016"/>
              <a:ext cx="4176" cy="17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43396" name="Object 4">
              <a:extLst>
                <a:ext uri="{FF2B5EF4-FFF2-40B4-BE49-F238E27FC236}">
                  <a16:creationId xmlns:a16="http://schemas.microsoft.com/office/drawing/2014/main" id="{5BA38130-A7B7-5A4F-8966-DF223BDDE71E}"/>
                </a:ext>
              </a:extLst>
            </p:cNvPr>
            <p:cNvGraphicFramePr>
              <a:graphicFrameLocks noChangeAspect="1"/>
            </p:cNvGraphicFramePr>
            <p:nvPr/>
          </p:nvGraphicFramePr>
          <p:xfrm>
            <a:off x="816" y="2400"/>
            <a:ext cx="909" cy="909"/>
          </p:xfrm>
          <a:graphic>
            <a:graphicData uri="http://schemas.openxmlformats.org/presentationml/2006/ole">
              <mc:AlternateContent xmlns:mc="http://schemas.openxmlformats.org/markup-compatibility/2006">
                <mc:Choice xmlns:v="urn:schemas-microsoft-com:vml" Requires="v">
                  <p:oleObj spid="_x0000_s2073" name="Clip" r:id="rId4" imgW="27736800" imgH="27736800" progId="MS_ClipArt_Gallery.5">
                    <p:embed/>
                  </p:oleObj>
                </mc:Choice>
                <mc:Fallback>
                  <p:oleObj name="Clip" r:id="rId4" imgW="27736800" imgH="27736800" progId="MS_ClipArt_Gallery.5">
                    <p:embed/>
                    <p:pic>
                      <p:nvPicPr>
                        <p:cNvPr id="443396" name="Object 4">
                          <a:extLst>
                            <a:ext uri="{FF2B5EF4-FFF2-40B4-BE49-F238E27FC236}">
                              <a16:creationId xmlns:a16="http://schemas.microsoft.com/office/drawing/2014/main" id="{5BA38130-A7B7-5A4F-8966-DF223BDDE7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 y="2400"/>
                          <a:ext cx="909" cy="9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3336032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Text Box 2">
            <a:extLst>
              <a:ext uri="{FF2B5EF4-FFF2-40B4-BE49-F238E27FC236}">
                <a16:creationId xmlns:a16="http://schemas.microsoft.com/office/drawing/2014/main" id="{2FA419BE-823A-4344-87DE-1FF3ED5996A6}"/>
              </a:ext>
            </a:extLst>
          </p:cNvPr>
          <p:cNvSpPr txBox="1">
            <a:spLocks noChangeArrowheads="1"/>
          </p:cNvSpPr>
          <p:nvPr/>
        </p:nvSpPr>
        <p:spPr bwMode="auto">
          <a:xfrm>
            <a:off x="2819400" y="228600"/>
            <a:ext cx="7010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2800">
                <a:solidFill>
                  <a:schemeClr val="tx2"/>
                </a:solidFill>
                <a:latin typeface="Times New Roman" panose="02020603050405020304" pitchFamily="18" charset="0"/>
              </a:rPr>
              <a:t>GP and Design Of Experiments (DOE)</a:t>
            </a:r>
          </a:p>
          <a:p>
            <a:pPr>
              <a:buFontTx/>
              <a:buNone/>
            </a:pPr>
            <a:r>
              <a:rPr lang="en-US" altLang="en-US" sz="2800">
                <a:solidFill>
                  <a:schemeClr val="tx2"/>
                </a:solidFill>
                <a:latin typeface="Times New Roman" panose="02020603050405020304" pitchFamily="18" charset="0"/>
              </a:rPr>
              <a:t> Models Showing Lack of Fit</a:t>
            </a:r>
            <a:endParaRPr lang="en-US" altLang="en-US" sz="2800">
              <a:latin typeface="Times New Roman" panose="02020603050405020304" pitchFamily="18" charset="0"/>
            </a:endParaRPr>
          </a:p>
        </p:txBody>
      </p:sp>
      <p:sp>
        <p:nvSpPr>
          <p:cNvPr id="595971" name="Text Box 3">
            <a:extLst>
              <a:ext uri="{FF2B5EF4-FFF2-40B4-BE49-F238E27FC236}">
                <a16:creationId xmlns:a16="http://schemas.microsoft.com/office/drawing/2014/main" id="{3965296D-4B61-B248-889D-C993ECB27F73}"/>
              </a:ext>
            </a:extLst>
          </p:cNvPr>
          <p:cNvSpPr txBox="1">
            <a:spLocks noChangeArrowheads="1"/>
          </p:cNvSpPr>
          <p:nvPr/>
        </p:nvSpPr>
        <p:spPr bwMode="auto">
          <a:xfrm>
            <a:off x="4114800" y="12192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2400">
                <a:latin typeface="Times New Roman" panose="02020603050405020304" pitchFamily="18" charset="0"/>
              </a:rPr>
              <a:t>Situations of Lack  of Fit</a:t>
            </a:r>
          </a:p>
        </p:txBody>
      </p:sp>
      <p:graphicFrame>
        <p:nvGraphicFramePr>
          <p:cNvPr id="595972" name="Object 4">
            <a:extLst>
              <a:ext uri="{FF2B5EF4-FFF2-40B4-BE49-F238E27FC236}">
                <a16:creationId xmlns:a16="http://schemas.microsoft.com/office/drawing/2014/main" id="{E0065005-E66E-D644-9E07-CA434691B28E}"/>
              </a:ext>
            </a:extLst>
          </p:cNvPr>
          <p:cNvGraphicFramePr>
            <a:graphicFrameLocks noChangeAspect="1"/>
          </p:cNvGraphicFramePr>
          <p:nvPr>
            <p:extLst>
              <p:ext uri="{D42A27DB-BD31-4B8C-83A1-F6EECF244321}">
                <p14:modId xmlns:p14="http://schemas.microsoft.com/office/powerpoint/2010/main" val="3906602108"/>
              </p:ext>
            </p:extLst>
          </p:nvPr>
        </p:nvGraphicFramePr>
        <p:xfrm>
          <a:off x="2514600" y="2986088"/>
          <a:ext cx="2006600" cy="442912"/>
        </p:xfrm>
        <a:graphic>
          <a:graphicData uri="http://schemas.openxmlformats.org/presentationml/2006/ole">
            <mc:AlternateContent xmlns:mc="http://schemas.openxmlformats.org/markup-compatibility/2006">
              <mc:Choice xmlns:v="urn:schemas-microsoft-com:vml" Requires="v">
                <p:oleObj spid="_x0000_s4232" name="Equation" r:id="rId4" imgW="46228000" imgH="10236200" progId="Equation.3">
                  <p:embed/>
                </p:oleObj>
              </mc:Choice>
              <mc:Fallback>
                <p:oleObj name="Equation" r:id="rId4" imgW="46228000" imgH="10236200" progId="Equation.3">
                  <p:embed/>
                  <p:pic>
                    <p:nvPicPr>
                      <p:cNvPr id="595972" name="Object 4">
                        <a:extLst>
                          <a:ext uri="{FF2B5EF4-FFF2-40B4-BE49-F238E27FC236}">
                            <a16:creationId xmlns:a16="http://schemas.microsoft.com/office/drawing/2014/main" id="{E0065005-E66E-D644-9E07-CA434691B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986088"/>
                        <a:ext cx="2006600" cy="442912"/>
                      </a:xfrm>
                      <a:prstGeom prst="rect">
                        <a:avLst/>
                      </a:prstGeom>
                      <a:solidFill>
                        <a:srgbClr val="FFFF00"/>
                      </a:solidFill>
                      <a:ln>
                        <a:noFill/>
                      </a:ln>
                      <a:effectLst/>
                    </p:spPr>
                  </p:pic>
                </p:oleObj>
              </mc:Fallback>
            </mc:AlternateContent>
          </a:graphicData>
        </a:graphic>
      </p:graphicFrame>
      <p:sp>
        <p:nvSpPr>
          <p:cNvPr id="595973" name="Text Box 5">
            <a:extLst>
              <a:ext uri="{FF2B5EF4-FFF2-40B4-BE49-F238E27FC236}">
                <a16:creationId xmlns:a16="http://schemas.microsoft.com/office/drawing/2014/main" id="{C57CC0B5-4EB6-EA4A-ADE4-2114E61C0A8F}"/>
              </a:ext>
            </a:extLst>
          </p:cNvPr>
          <p:cNvSpPr txBox="1">
            <a:spLocks noChangeArrowheads="1"/>
          </p:cNvSpPr>
          <p:nvPr/>
        </p:nvSpPr>
        <p:spPr bwMode="auto">
          <a:xfrm>
            <a:off x="2193926" y="3429001"/>
            <a:ext cx="39020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2000">
                <a:latin typeface="Times New Roman" panose="02020603050405020304" pitchFamily="18" charset="0"/>
              </a:rPr>
              <a:t>Classical approach if LOF</a:t>
            </a:r>
          </a:p>
          <a:p>
            <a:pPr>
              <a:buFontTx/>
              <a:buNone/>
            </a:pPr>
            <a:r>
              <a:rPr lang="en-US" altLang="en-US" sz="2000">
                <a:latin typeface="Times New Roman" panose="02020603050405020304" pitchFamily="18" charset="0"/>
              </a:rPr>
              <a:t>add experiments to fit second order model</a:t>
            </a:r>
            <a:endParaRPr lang="en-US" altLang="en-US" sz="1200">
              <a:latin typeface="Times New Roman" panose="02020603050405020304" pitchFamily="18" charset="0"/>
            </a:endParaRPr>
          </a:p>
        </p:txBody>
      </p:sp>
      <p:graphicFrame>
        <p:nvGraphicFramePr>
          <p:cNvPr id="595974" name="Object 6">
            <a:extLst>
              <a:ext uri="{FF2B5EF4-FFF2-40B4-BE49-F238E27FC236}">
                <a16:creationId xmlns:a16="http://schemas.microsoft.com/office/drawing/2014/main" id="{670D0386-2EFA-1242-9FF1-DEC38423DD15}"/>
              </a:ext>
            </a:extLst>
          </p:cNvPr>
          <p:cNvGraphicFramePr>
            <a:graphicFrameLocks noChangeAspect="1"/>
          </p:cNvGraphicFramePr>
          <p:nvPr>
            <p:extLst>
              <p:ext uri="{D42A27DB-BD31-4B8C-83A1-F6EECF244321}">
                <p14:modId xmlns:p14="http://schemas.microsoft.com/office/powerpoint/2010/main" val="431055169"/>
              </p:ext>
            </p:extLst>
          </p:nvPr>
        </p:nvGraphicFramePr>
        <p:xfrm>
          <a:off x="2514600" y="4648200"/>
          <a:ext cx="2565400" cy="457200"/>
        </p:xfrm>
        <a:graphic>
          <a:graphicData uri="http://schemas.openxmlformats.org/presentationml/2006/ole">
            <mc:AlternateContent xmlns:mc="http://schemas.openxmlformats.org/markup-compatibility/2006">
              <mc:Choice xmlns:v="urn:schemas-microsoft-com:vml" Requires="v">
                <p:oleObj spid="_x0000_s4233" name="Equation" r:id="rId6" imgW="59105800" imgH="10528300" progId="Equation.3">
                  <p:embed/>
                </p:oleObj>
              </mc:Choice>
              <mc:Fallback>
                <p:oleObj name="Equation" r:id="rId6" imgW="59105800" imgH="10528300" progId="Equation.3">
                  <p:embed/>
                  <p:pic>
                    <p:nvPicPr>
                      <p:cNvPr id="595974" name="Object 6">
                        <a:extLst>
                          <a:ext uri="{FF2B5EF4-FFF2-40B4-BE49-F238E27FC236}">
                            <a16:creationId xmlns:a16="http://schemas.microsoft.com/office/drawing/2014/main" id="{670D0386-2EFA-1242-9FF1-DEC38423DD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4648200"/>
                        <a:ext cx="2565400" cy="457200"/>
                      </a:xfrm>
                      <a:prstGeom prst="rect">
                        <a:avLst/>
                      </a:prstGeom>
                      <a:solidFill>
                        <a:srgbClr val="FFFF00"/>
                      </a:solidFill>
                      <a:ln>
                        <a:noFill/>
                      </a:ln>
                      <a:effectLst/>
                    </p:spPr>
                  </p:pic>
                </p:oleObj>
              </mc:Fallback>
            </mc:AlternateContent>
          </a:graphicData>
        </a:graphic>
      </p:graphicFrame>
      <p:sp>
        <p:nvSpPr>
          <p:cNvPr id="595975" name="Text Box 7">
            <a:extLst>
              <a:ext uri="{FF2B5EF4-FFF2-40B4-BE49-F238E27FC236}">
                <a16:creationId xmlns:a16="http://schemas.microsoft.com/office/drawing/2014/main" id="{E38360A4-7D23-154F-9F9E-C1C01974F85D}"/>
              </a:ext>
            </a:extLst>
          </p:cNvPr>
          <p:cNvSpPr txBox="1">
            <a:spLocks noChangeArrowheads="1"/>
          </p:cNvSpPr>
          <p:nvPr/>
        </p:nvSpPr>
        <p:spPr bwMode="auto">
          <a:xfrm>
            <a:off x="6400801" y="5181601"/>
            <a:ext cx="3902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2000">
                <a:latin typeface="Times New Roman" panose="02020603050405020304" pitchFamily="18" charset="0"/>
              </a:rPr>
              <a:t>Suggested approach:</a:t>
            </a:r>
          </a:p>
          <a:p>
            <a:pPr>
              <a:buFontTx/>
              <a:buNone/>
            </a:pPr>
            <a:r>
              <a:rPr lang="en-US" altLang="en-US" sz="2000">
                <a:latin typeface="Times New Roman" panose="02020603050405020304" pitchFamily="18" charset="0"/>
              </a:rPr>
              <a:t>Use GP to transform inputs</a:t>
            </a:r>
            <a:endParaRPr lang="en-US" altLang="en-US" sz="1200">
              <a:latin typeface="Times New Roman" panose="02020603050405020304" pitchFamily="18" charset="0"/>
            </a:endParaRPr>
          </a:p>
        </p:txBody>
      </p:sp>
      <p:sp>
        <p:nvSpPr>
          <p:cNvPr id="595976" name="Rectangle 8">
            <a:extLst>
              <a:ext uri="{FF2B5EF4-FFF2-40B4-BE49-F238E27FC236}">
                <a16:creationId xmlns:a16="http://schemas.microsoft.com/office/drawing/2014/main" id="{B090AE91-1C18-824B-AEAC-C526422F92AC}"/>
              </a:ext>
            </a:extLst>
          </p:cNvPr>
          <p:cNvSpPr>
            <a:spLocks noChangeArrowheads="1"/>
          </p:cNvSpPr>
          <p:nvPr/>
        </p:nvSpPr>
        <p:spPr bwMode="auto">
          <a:xfrm>
            <a:off x="2057400" y="1752600"/>
            <a:ext cx="403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2400">
                <a:latin typeface="Times New Roman" panose="02020603050405020304" pitchFamily="18" charset="0"/>
              </a:rPr>
              <a:t>1. Simple factorial DOE</a:t>
            </a:r>
          </a:p>
          <a:p>
            <a:pPr>
              <a:buFontTx/>
              <a:buNone/>
            </a:pPr>
            <a:r>
              <a:rPr lang="en-US" altLang="en-US" sz="2000">
                <a:latin typeface="Times New Roman" panose="02020603050405020304" pitchFamily="18" charset="0"/>
              </a:rPr>
              <a:t>Enough experiments to fit first order model</a:t>
            </a:r>
          </a:p>
        </p:txBody>
      </p:sp>
      <p:sp>
        <p:nvSpPr>
          <p:cNvPr id="595977" name="Rectangle 9">
            <a:extLst>
              <a:ext uri="{FF2B5EF4-FFF2-40B4-BE49-F238E27FC236}">
                <a16:creationId xmlns:a16="http://schemas.microsoft.com/office/drawing/2014/main" id="{2D6AD584-C16C-0E46-B370-47C206469F22}"/>
              </a:ext>
            </a:extLst>
          </p:cNvPr>
          <p:cNvSpPr>
            <a:spLocks noChangeArrowheads="1"/>
          </p:cNvSpPr>
          <p:nvPr/>
        </p:nvSpPr>
        <p:spPr bwMode="auto">
          <a:xfrm>
            <a:off x="6324600" y="1676401"/>
            <a:ext cx="4191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2400">
                <a:latin typeface="Times New Roman" panose="02020603050405020304" pitchFamily="18" charset="0"/>
              </a:rPr>
              <a:t>2. A response surface DOE</a:t>
            </a:r>
          </a:p>
          <a:p>
            <a:pPr lvl="1">
              <a:buFontTx/>
              <a:buNone/>
            </a:pPr>
            <a:r>
              <a:rPr lang="en-US" altLang="en-US" sz="2000">
                <a:latin typeface="Times New Roman" panose="02020603050405020304" pitchFamily="18" charset="0"/>
              </a:rPr>
              <a:t>already had all experiments to fit second order model</a:t>
            </a:r>
            <a:r>
              <a:rPr lang="en-US" altLang="en-US" sz="2400">
                <a:latin typeface="Times New Roman" panose="02020603050405020304" pitchFamily="18" charset="0"/>
              </a:rPr>
              <a:t> </a:t>
            </a:r>
          </a:p>
        </p:txBody>
      </p:sp>
      <p:graphicFrame>
        <p:nvGraphicFramePr>
          <p:cNvPr id="595978" name="Object 10">
            <a:extLst>
              <a:ext uri="{FF2B5EF4-FFF2-40B4-BE49-F238E27FC236}">
                <a16:creationId xmlns:a16="http://schemas.microsoft.com/office/drawing/2014/main" id="{1D7F1D2E-D622-514E-97BE-5F3EBE813C6F}"/>
              </a:ext>
            </a:extLst>
          </p:cNvPr>
          <p:cNvGraphicFramePr>
            <a:graphicFrameLocks noChangeAspect="1"/>
          </p:cNvGraphicFramePr>
          <p:nvPr>
            <p:extLst>
              <p:ext uri="{D42A27DB-BD31-4B8C-83A1-F6EECF244321}">
                <p14:modId xmlns:p14="http://schemas.microsoft.com/office/powerpoint/2010/main" val="3487874079"/>
              </p:ext>
            </p:extLst>
          </p:nvPr>
        </p:nvGraphicFramePr>
        <p:xfrm>
          <a:off x="7010400" y="2971800"/>
          <a:ext cx="2565400" cy="457200"/>
        </p:xfrm>
        <a:graphic>
          <a:graphicData uri="http://schemas.openxmlformats.org/presentationml/2006/ole">
            <mc:AlternateContent xmlns:mc="http://schemas.openxmlformats.org/markup-compatibility/2006">
              <mc:Choice xmlns:v="urn:schemas-microsoft-com:vml" Requires="v">
                <p:oleObj spid="_x0000_s4234" name="Equation" r:id="rId8" imgW="59105800" imgH="10528300" progId="Equation.3">
                  <p:embed/>
                </p:oleObj>
              </mc:Choice>
              <mc:Fallback>
                <p:oleObj name="Equation" r:id="rId8" imgW="59105800" imgH="10528300" progId="Equation.3">
                  <p:embed/>
                  <p:pic>
                    <p:nvPicPr>
                      <p:cNvPr id="595978" name="Object 10">
                        <a:extLst>
                          <a:ext uri="{FF2B5EF4-FFF2-40B4-BE49-F238E27FC236}">
                            <a16:creationId xmlns:a16="http://schemas.microsoft.com/office/drawing/2014/main" id="{1D7F1D2E-D622-514E-97BE-5F3EBE813C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971800"/>
                        <a:ext cx="2565400" cy="457200"/>
                      </a:xfrm>
                      <a:prstGeom prst="rect">
                        <a:avLst/>
                      </a:prstGeom>
                      <a:solidFill>
                        <a:srgbClr val="FFFF00"/>
                      </a:solidFill>
                      <a:ln>
                        <a:noFill/>
                      </a:ln>
                      <a:effectLst/>
                    </p:spPr>
                  </p:pic>
                </p:oleObj>
              </mc:Fallback>
            </mc:AlternateContent>
          </a:graphicData>
        </a:graphic>
      </p:graphicFrame>
      <p:sp>
        <p:nvSpPr>
          <p:cNvPr id="595979" name="Text Box 11">
            <a:extLst>
              <a:ext uri="{FF2B5EF4-FFF2-40B4-BE49-F238E27FC236}">
                <a16:creationId xmlns:a16="http://schemas.microsoft.com/office/drawing/2014/main" id="{E0B90E4D-51C1-D64B-9A5B-2F9097A612B3}"/>
              </a:ext>
            </a:extLst>
          </p:cNvPr>
          <p:cNvSpPr txBox="1">
            <a:spLocks noChangeArrowheads="1"/>
          </p:cNvSpPr>
          <p:nvPr/>
        </p:nvSpPr>
        <p:spPr bwMode="auto">
          <a:xfrm>
            <a:off x="6324601" y="3429001"/>
            <a:ext cx="3902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2000">
                <a:latin typeface="Times New Roman" panose="02020603050405020304" pitchFamily="18" charset="0"/>
              </a:rPr>
              <a:t>Classical approach if LOF</a:t>
            </a:r>
          </a:p>
          <a:p>
            <a:pPr>
              <a:buFontTx/>
              <a:buNone/>
            </a:pPr>
            <a:r>
              <a:rPr lang="en-US" altLang="en-US" sz="2000">
                <a:latin typeface="Times New Roman" panose="02020603050405020304" pitchFamily="18" charset="0"/>
              </a:rPr>
              <a:t>no alternative (use model as it is)</a:t>
            </a:r>
            <a:endParaRPr lang="en-US" altLang="en-US" sz="1200">
              <a:latin typeface="Times New Roman" panose="02020603050405020304" pitchFamily="18" charset="0"/>
            </a:endParaRPr>
          </a:p>
        </p:txBody>
      </p:sp>
      <p:sp>
        <p:nvSpPr>
          <p:cNvPr id="595980" name="AutoShape 12">
            <a:extLst>
              <a:ext uri="{FF2B5EF4-FFF2-40B4-BE49-F238E27FC236}">
                <a16:creationId xmlns:a16="http://schemas.microsoft.com/office/drawing/2014/main" id="{3B01B620-00F7-FE4D-ACDC-7CF82D349DBD}"/>
              </a:ext>
            </a:extLst>
          </p:cNvPr>
          <p:cNvSpPr>
            <a:spLocks noChangeArrowheads="1"/>
          </p:cNvSpPr>
          <p:nvPr/>
        </p:nvSpPr>
        <p:spPr bwMode="auto">
          <a:xfrm>
            <a:off x="2286000" y="5406500"/>
            <a:ext cx="2895600" cy="583665"/>
          </a:xfrm>
          <a:prstGeom prst="rightArrow">
            <a:avLst>
              <a:gd name="adj1" fmla="val 50000"/>
              <a:gd name="adj2" fmla="val 125620"/>
            </a:avLst>
          </a:prstGeom>
          <a:solidFill>
            <a:srgbClr val="E9E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6660" tIns="8330" rIns="16660" bIns="8330" anchor="ctr">
            <a:spAutoFit/>
          </a:bodyPr>
          <a:lstStyle>
            <a:lvl1pPr defTabSz="166688">
              <a:defRPr sz="2400">
                <a:solidFill>
                  <a:schemeClr val="tx1"/>
                </a:solidFill>
                <a:latin typeface="Times New Roman" panose="02020603050405020304" pitchFamily="18" charset="0"/>
              </a:defRPr>
            </a:lvl1pPr>
            <a:lvl2pPr marL="82550" defTabSz="166688">
              <a:defRPr sz="2400">
                <a:solidFill>
                  <a:schemeClr val="tx1"/>
                </a:solidFill>
                <a:latin typeface="Times New Roman" panose="02020603050405020304" pitchFamily="18" charset="0"/>
              </a:defRPr>
            </a:lvl2pPr>
            <a:lvl3pPr marL="166688" defTabSz="166688">
              <a:defRPr sz="2400">
                <a:solidFill>
                  <a:schemeClr val="tx1"/>
                </a:solidFill>
                <a:latin typeface="Times New Roman" panose="02020603050405020304" pitchFamily="18" charset="0"/>
              </a:defRPr>
            </a:lvl3pPr>
            <a:lvl4pPr marL="249238" defTabSz="166688">
              <a:defRPr sz="2400">
                <a:solidFill>
                  <a:schemeClr val="tx1"/>
                </a:solidFill>
                <a:latin typeface="Times New Roman" panose="02020603050405020304" pitchFamily="18" charset="0"/>
              </a:defRPr>
            </a:lvl4pPr>
            <a:lvl5pPr marL="333375" defTabSz="166688">
              <a:defRPr sz="2400">
                <a:solidFill>
                  <a:schemeClr val="tx1"/>
                </a:solidFill>
                <a:latin typeface="Times New Roman" panose="02020603050405020304" pitchFamily="18" charset="0"/>
              </a:defRPr>
            </a:lvl5pPr>
            <a:lvl6pPr marL="790575" defTabSz="166688" eaLnBrk="0" fontAlgn="base" hangingPunct="0">
              <a:spcBef>
                <a:spcPct val="0"/>
              </a:spcBef>
              <a:spcAft>
                <a:spcPct val="0"/>
              </a:spcAft>
              <a:defRPr sz="2400">
                <a:solidFill>
                  <a:schemeClr val="tx1"/>
                </a:solidFill>
                <a:latin typeface="Times New Roman" panose="02020603050405020304" pitchFamily="18" charset="0"/>
              </a:defRPr>
            </a:lvl6pPr>
            <a:lvl7pPr marL="1247775" defTabSz="166688" eaLnBrk="0" fontAlgn="base" hangingPunct="0">
              <a:spcBef>
                <a:spcPct val="0"/>
              </a:spcBef>
              <a:spcAft>
                <a:spcPct val="0"/>
              </a:spcAft>
              <a:defRPr sz="2400">
                <a:solidFill>
                  <a:schemeClr val="tx1"/>
                </a:solidFill>
                <a:latin typeface="Times New Roman" panose="02020603050405020304" pitchFamily="18" charset="0"/>
              </a:defRPr>
            </a:lvl7pPr>
            <a:lvl8pPr marL="1704975" defTabSz="166688" eaLnBrk="0" fontAlgn="base" hangingPunct="0">
              <a:spcBef>
                <a:spcPct val="0"/>
              </a:spcBef>
              <a:spcAft>
                <a:spcPct val="0"/>
              </a:spcAft>
              <a:defRPr sz="2400">
                <a:solidFill>
                  <a:schemeClr val="tx1"/>
                </a:solidFill>
                <a:latin typeface="Times New Roman" panose="02020603050405020304" pitchFamily="18" charset="0"/>
              </a:defRPr>
            </a:lvl8pPr>
            <a:lvl9pPr marL="2162175" defTabSz="166688" eaLnBrk="0" fontAlgn="base" hangingPunct="0">
              <a:spcBef>
                <a:spcPct val="0"/>
              </a:spcBef>
              <a:spcAft>
                <a:spcPct val="0"/>
              </a:spcAft>
              <a:defRPr sz="2400">
                <a:solidFill>
                  <a:schemeClr val="tx1"/>
                </a:solidFill>
                <a:latin typeface="Times New Roman" panose="02020603050405020304" pitchFamily="18" charset="0"/>
              </a:defRPr>
            </a:lvl9pPr>
          </a:lstStyle>
          <a:p>
            <a:pPr algn="ctr">
              <a:buFontTx/>
              <a:buNone/>
            </a:pPr>
            <a:r>
              <a:rPr lang="en-US" altLang="en-US" sz="1800"/>
              <a:t>More costly experiments</a:t>
            </a:r>
          </a:p>
        </p:txBody>
      </p:sp>
      <p:pic>
        <p:nvPicPr>
          <p:cNvPr id="595981" name="Picture 13" descr="MCj03841700000[1]">
            <a:extLst>
              <a:ext uri="{FF2B5EF4-FFF2-40B4-BE49-F238E27FC236}">
                <a16:creationId xmlns:a16="http://schemas.microsoft.com/office/drawing/2014/main" id="{5650B464-B766-C244-9A8B-7E98C80EB0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1" y="4953000"/>
            <a:ext cx="758825"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79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7778" name="Group 2">
            <a:extLst>
              <a:ext uri="{FF2B5EF4-FFF2-40B4-BE49-F238E27FC236}">
                <a16:creationId xmlns:a16="http://schemas.microsoft.com/office/drawing/2014/main" id="{7B9E987B-9873-F74A-AA09-8F1ECD6C5DDF}"/>
              </a:ext>
            </a:extLst>
          </p:cNvPr>
          <p:cNvGraphicFramePr>
            <a:graphicFrameLocks noGrp="1"/>
          </p:cNvGraphicFramePr>
          <p:nvPr/>
        </p:nvGraphicFramePr>
        <p:xfrm>
          <a:off x="1905000" y="4572001"/>
          <a:ext cx="5334000" cy="1762951"/>
        </p:xfrm>
        <a:graphic>
          <a:graphicData uri="http://schemas.openxmlformats.org/drawingml/2006/table">
            <a:tbl>
              <a:tblPr/>
              <a:tblGrid>
                <a:gridCol w="1127125">
                  <a:extLst>
                    <a:ext uri="{9D8B030D-6E8A-4147-A177-3AD203B41FA5}">
                      <a16:colId xmlns:a16="http://schemas.microsoft.com/office/drawing/2014/main" val="2437365337"/>
                    </a:ext>
                  </a:extLst>
                </a:gridCol>
                <a:gridCol w="433388">
                  <a:extLst>
                    <a:ext uri="{9D8B030D-6E8A-4147-A177-3AD203B41FA5}">
                      <a16:colId xmlns:a16="http://schemas.microsoft.com/office/drawing/2014/main" val="139580403"/>
                    </a:ext>
                  </a:extLst>
                </a:gridCol>
                <a:gridCol w="1482725">
                  <a:extLst>
                    <a:ext uri="{9D8B030D-6E8A-4147-A177-3AD203B41FA5}">
                      <a16:colId xmlns:a16="http://schemas.microsoft.com/office/drawing/2014/main" val="3461388967"/>
                    </a:ext>
                  </a:extLst>
                </a:gridCol>
                <a:gridCol w="1327150">
                  <a:extLst>
                    <a:ext uri="{9D8B030D-6E8A-4147-A177-3AD203B41FA5}">
                      <a16:colId xmlns:a16="http://schemas.microsoft.com/office/drawing/2014/main" val="3173816576"/>
                    </a:ext>
                  </a:extLst>
                </a:gridCol>
                <a:gridCol w="963612">
                  <a:extLst>
                    <a:ext uri="{9D8B030D-6E8A-4147-A177-3AD203B41FA5}">
                      <a16:colId xmlns:a16="http://schemas.microsoft.com/office/drawing/2014/main" val="922868037"/>
                    </a:ext>
                  </a:extLst>
                </a:gridCol>
              </a:tblGrid>
              <a:tr h="228600">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1" i="0" u="none" strike="noStrike" cap="none" normalizeH="0" baseline="0">
                          <a:ln>
                            <a:noFill/>
                          </a:ln>
                          <a:solidFill>
                            <a:srgbClr val="000000"/>
                          </a:solidFill>
                          <a:effectLst/>
                          <a:latin typeface="Arial Narrow" panose="020B0604020202020204" pitchFamily="34" charset="0"/>
                        </a:rPr>
                        <a:t>Source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1" i="0" u="none" strike="noStrike" cap="none" normalizeH="0" baseline="0">
                          <a:ln>
                            <a:noFill/>
                          </a:ln>
                          <a:solidFill>
                            <a:srgbClr val="000000"/>
                          </a:solidFill>
                          <a:effectLst/>
                          <a:latin typeface="Arial Narrow" panose="020B0604020202020204" pitchFamily="34" charset="0"/>
                        </a:rPr>
                        <a:t>DF</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1" i="0" u="none" strike="noStrike" cap="none" normalizeH="0" baseline="0">
                          <a:ln>
                            <a:noFill/>
                          </a:ln>
                          <a:solidFill>
                            <a:srgbClr val="000000"/>
                          </a:solidFill>
                          <a:effectLst/>
                          <a:latin typeface="Arial Narrow" panose="020B0604020202020204" pitchFamily="34" charset="0"/>
                        </a:rPr>
                        <a:t>Sum of Square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1" i="0" u="none" strike="noStrike" cap="none" normalizeH="0" baseline="0">
                          <a:ln>
                            <a:noFill/>
                          </a:ln>
                          <a:solidFill>
                            <a:srgbClr val="000000"/>
                          </a:solidFill>
                          <a:effectLst/>
                          <a:latin typeface="Arial Narrow" panose="020B0604020202020204" pitchFamily="34" charset="0"/>
                        </a:rPr>
                        <a:t>Mean Square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1" i="0" u="none" strike="noStrike" cap="none" normalizeH="0" baseline="0">
                          <a:ln>
                            <a:noFill/>
                          </a:ln>
                          <a:solidFill>
                            <a:srgbClr val="000000"/>
                          </a:solidFill>
                          <a:effectLst/>
                          <a:latin typeface="Arial Narrow" panose="020B0604020202020204" pitchFamily="34" charset="0"/>
                        </a:rPr>
                        <a:t>F Ratio</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50556883"/>
                  </a:ext>
                </a:extLst>
              </a:tr>
              <a:tr h="304800">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1" i="0" u="none" strike="noStrike" cap="none" normalizeH="0" baseline="0">
                          <a:ln>
                            <a:noFill/>
                          </a:ln>
                          <a:solidFill>
                            <a:srgbClr val="000000"/>
                          </a:solidFill>
                          <a:effectLst/>
                          <a:latin typeface="Arial Narrow" panose="020B0604020202020204" pitchFamily="34" charset="0"/>
                        </a:rPr>
                        <a:t>Lack of Fit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0" i="0" u="none" strike="noStrike" cap="none" normalizeH="0" baseline="0">
                          <a:ln>
                            <a:noFill/>
                          </a:ln>
                          <a:solidFill>
                            <a:srgbClr val="000000"/>
                          </a:solidFill>
                          <a:effectLst/>
                          <a:latin typeface="Arial Narrow" panose="020B0604020202020204" pitchFamily="34" charset="0"/>
                        </a:rPr>
                        <a:t>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0" i="0" u="none" strike="noStrike" cap="none" normalizeH="0" baseline="0">
                          <a:ln>
                            <a:noFill/>
                          </a:ln>
                          <a:solidFill>
                            <a:srgbClr val="000000"/>
                          </a:solidFill>
                          <a:effectLst/>
                          <a:latin typeface="Arial Narrow" panose="020B0604020202020204" pitchFamily="34" charset="0"/>
                        </a:rPr>
                        <a:t>0.00049190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0" i="0" u="none" strike="noStrike" cap="none" normalizeH="0" baseline="0">
                          <a:ln>
                            <a:noFill/>
                          </a:ln>
                          <a:solidFill>
                            <a:srgbClr val="000000"/>
                          </a:solidFill>
                          <a:effectLst/>
                          <a:latin typeface="Arial Narrow" panose="020B0604020202020204" pitchFamily="34" charset="0"/>
                        </a:rPr>
                        <a:t>0.000246</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0" i="0" u="none" strike="noStrike" cap="none" normalizeH="0" baseline="0">
                          <a:ln>
                            <a:noFill/>
                          </a:ln>
                          <a:solidFill>
                            <a:srgbClr val="000000"/>
                          </a:solidFill>
                          <a:effectLst/>
                          <a:latin typeface="Arial Narrow" panose="020B0604020202020204" pitchFamily="34" charset="0"/>
                        </a:rPr>
                        <a:t>2.2554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594151"/>
                  </a:ext>
                </a:extLst>
              </a:tr>
              <a:tr h="304800">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1" i="0" u="none" strike="noStrike" cap="none" normalizeH="0" baseline="0">
                          <a:ln>
                            <a:noFill/>
                          </a:ln>
                          <a:solidFill>
                            <a:srgbClr val="000000"/>
                          </a:solidFill>
                          <a:effectLst/>
                          <a:latin typeface="Arial Narrow" panose="020B0604020202020204" pitchFamily="34" charset="0"/>
                        </a:rPr>
                        <a:t>Pure Error</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0" i="0" u="none" strike="noStrike" cap="none" normalizeH="0" baseline="0">
                          <a:ln>
                            <a:noFill/>
                          </a:ln>
                          <a:solidFill>
                            <a:srgbClr val="000000"/>
                          </a:solidFill>
                          <a:effectLst/>
                          <a:latin typeface="Arial Narrow" panose="020B0604020202020204" pitchFamily="34" charset="0"/>
                        </a:rPr>
                        <a:t>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0" i="0" u="none" strike="noStrike" cap="none" normalizeH="0" baseline="0">
                          <a:ln>
                            <a:noFill/>
                          </a:ln>
                          <a:solidFill>
                            <a:srgbClr val="000000"/>
                          </a:solidFill>
                          <a:effectLst/>
                          <a:latin typeface="Arial Narrow" panose="020B0604020202020204" pitchFamily="34" charset="0"/>
                        </a:rPr>
                        <a:t>0.00021810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0" i="0" u="none" strike="noStrike" cap="none" normalizeH="0" baseline="0">
                          <a:ln>
                            <a:noFill/>
                          </a:ln>
                          <a:solidFill>
                            <a:srgbClr val="000000"/>
                          </a:solidFill>
                          <a:effectLst/>
                          <a:latin typeface="Arial Narrow" panose="020B0604020202020204" pitchFamily="34" charset="0"/>
                        </a:rPr>
                        <a:t>0.000109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1" i="0" u="none" strike="noStrike" cap="none" normalizeH="0" baseline="0">
                          <a:ln>
                            <a:noFill/>
                          </a:ln>
                          <a:solidFill>
                            <a:srgbClr val="000000"/>
                          </a:solidFill>
                          <a:effectLst/>
                          <a:latin typeface="Arial Narrow" panose="020B0604020202020204" pitchFamily="34" charset="0"/>
                        </a:rPr>
                        <a:t>Prob &gt; F</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3205771"/>
                  </a:ext>
                </a:extLst>
              </a:tr>
              <a:tr h="304800">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1" i="0" u="none" strike="noStrike" cap="none" normalizeH="0" baseline="0">
                          <a:ln>
                            <a:noFill/>
                          </a:ln>
                          <a:solidFill>
                            <a:srgbClr val="000000"/>
                          </a:solidFill>
                          <a:effectLst/>
                          <a:latin typeface="Arial Narrow" panose="020B0604020202020204" pitchFamily="34" charset="0"/>
                        </a:rPr>
                        <a:t>Total Error</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0" i="0" u="none" strike="noStrike" cap="none" normalizeH="0" baseline="0">
                          <a:ln>
                            <a:noFill/>
                          </a:ln>
                          <a:solidFill>
                            <a:srgbClr val="000000"/>
                          </a:solidFill>
                          <a:effectLst/>
                          <a:latin typeface="Arial Narrow" panose="020B0604020202020204" pitchFamily="34" charset="0"/>
                        </a:rPr>
                        <a:t>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0" i="0" u="none" strike="noStrike" cap="none" normalizeH="0" baseline="0">
                          <a:ln>
                            <a:noFill/>
                          </a:ln>
                          <a:solidFill>
                            <a:srgbClr val="000000"/>
                          </a:solidFill>
                          <a:effectLst/>
                          <a:latin typeface="Arial Narrow" panose="020B0604020202020204" pitchFamily="34" charset="0"/>
                        </a:rPr>
                        <a:t>0.00071000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endParaRPr kumimoji="0" lang="en-US" altLang="en-US" sz="1100" b="0" i="0" u="none" strike="noStrike" cap="none" normalizeH="0" baseline="0">
                        <a:ln>
                          <a:noFill/>
                        </a:ln>
                        <a:solidFill>
                          <a:srgbClr val="000000"/>
                        </a:solidFill>
                        <a:effectLst/>
                        <a:latin typeface="Arial Narrow"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0" i="0" u="none" strike="noStrike" cap="none" normalizeH="0" baseline="0">
                          <a:ln>
                            <a:noFill/>
                          </a:ln>
                          <a:solidFill>
                            <a:srgbClr val="000000"/>
                          </a:solidFill>
                          <a:effectLst/>
                          <a:latin typeface="Arial Narrow" panose="020B0604020202020204" pitchFamily="34" charset="0"/>
                        </a:rPr>
                        <a:t>0.3072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38562241"/>
                  </a:ext>
                </a:extLst>
              </a:tr>
              <a:tr h="304800">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endParaRPr kumimoji="0" lang="en-US" altLang="en-US" sz="1100" b="0" i="0" u="none" strike="noStrike" cap="none" normalizeH="0" baseline="0">
                        <a:ln>
                          <a:noFill/>
                        </a:ln>
                        <a:solidFill>
                          <a:srgbClr val="000000"/>
                        </a:solidFill>
                        <a:effectLst/>
                        <a:latin typeface="Arial Narrow"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endParaRPr kumimoji="0" lang="en-US" altLang="en-US" sz="1100" b="0" i="0" u="none" strike="noStrike" cap="none" normalizeH="0" baseline="0">
                        <a:ln>
                          <a:noFill/>
                        </a:ln>
                        <a:solidFill>
                          <a:srgbClr val="000000"/>
                        </a:solidFill>
                        <a:effectLst/>
                        <a:latin typeface="Arial Narrow"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endParaRPr kumimoji="0" lang="en-US" altLang="en-US" sz="1100" b="0" i="0" u="none" strike="noStrike" cap="none" normalizeH="0" baseline="0">
                        <a:ln>
                          <a:noFill/>
                        </a:ln>
                        <a:solidFill>
                          <a:srgbClr val="000000"/>
                        </a:solidFill>
                        <a:effectLst/>
                        <a:latin typeface="Arial Narrow"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endParaRPr kumimoji="0" lang="en-US" altLang="en-US" sz="1100" b="0" i="0" u="none" strike="noStrike" cap="none" normalizeH="0" baseline="0">
                        <a:ln>
                          <a:noFill/>
                        </a:ln>
                        <a:solidFill>
                          <a:srgbClr val="000000"/>
                        </a:solidFill>
                        <a:effectLst/>
                        <a:latin typeface="Arial Narrow"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1" i="0" u="none" strike="noStrike" cap="none" normalizeH="0" baseline="0">
                          <a:ln>
                            <a:noFill/>
                          </a:ln>
                          <a:solidFill>
                            <a:srgbClr val="000000"/>
                          </a:solidFill>
                          <a:effectLst/>
                          <a:latin typeface="Arial Narrow" panose="020B0604020202020204" pitchFamily="34" charset="0"/>
                        </a:rPr>
                        <a:t>Max RSq</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23554416"/>
                  </a:ext>
                </a:extLst>
              </a:tr>
              <a:tr h="304800">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endParaRPr kumimoji="0" lang="en-US" altLang="en-US" sz="1100" b="0" i="0" u="none" strike="noStrike" cap="none" normalizeH="0" baseline="0">
                        <a:ln>
                          <a:noFill/>
                        </a:ln>
                        <a:solidFill>
                          <a:srgbClr val="000000"/>
                        </a:solidFill>
                        <a:effectLst/>
                        <a:latin typeface="Arial Narrow"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endParaRPr kumimoji="0" lang="en-US" altLang="en-US" sz="1100" b="0" i="0" u="none" strike="noStrike" cap="none" normalizeH="0" baseline="0">
                        <a:ln>
                          <a:noFill/>
                        </a:ln>
                        <a:solidFill>
                          <a:srgbClr val="000000"/>
                        </a:solidFill>
                        <a:effectLst/>
                        <a:latin typeface="Arial Narrow"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endParaRPr kumimoji="0" lang="en-US" altLang="en-US" sz="1100" b="0" i="0" u="none" strike="noStrike" cap="none" normalizeH="0" baseline="0">
                        <a:ln>
                          <a:noFill/>
                        </a:ln>
                        <a:solidFill>
                          <a:srgbClr val="000000"/>
                        </a:solidFill>
                        <a:effectLst/>
                        <a:latin typeface="Arial Narrow"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endParaRPr kumimoji="0" lang="en-US" altLang="en-US" sz="1100" b="0" i="0" u="none" strike="noStrike" cap="none" normalizeH="0" baseline="0">
                        <a:ln>
                          <a:noFill/>
                        </a:ln>
                        <a:solidFill>
                          <a:srgbClr val="000000"/>
                        </a:solidFill>
                        <a:effectLst/>
                        <a:latin typeface="Arial Narrow" panose="020B0604020202020204"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88000"/>
                        </a:lnSpc>
                        <a:spcBef>
                          <a:spcPct val="35000"/>
                        </a:spcBef>
                        <a:spcAft>
                          <a:spcPct val="10000"/>
                        </a:spcAft>
                        <a:buClr>
                          <a:srgbClr val="000000"/>
                        </a:buClr>
                        <a:buSzPct val="100000"/>
                        <a:defRPr sz="2200">
                          <a:solidFill>
                            <a:srgbClr val="000000"/>
                          </a:solidFill>
                          <a:latin typeface="Arial Narrow" panose="020B0604020202020204" pitchFamily="34" charset="0"/>
                        </a:defRPr>
                      </a:lvl1pPr>
                      <a:lvl2pPr>
                        <a:lnSpc>
                          <a:spcPct val="88000"/>
                        </a:lnSpc>
                        <a:spcBef>
                          <a:spcPct val="25000"/>
                        </a:spcBef>
                        <a:buClr>
                          <a:srgbClr val="000000"/>
                        </a:buClr>
                        <a:buSzPct val="100000"/>
                        <a:defRPr sz="2000">
                          <a:solidFill>
                            <a:srgbClr val="000000"/>
                          </a:solidFill>
                          <a:latin typeface="Arial Narrow" panose="020B0604020202020204" pitchFamily="34" charset="0"/>
                        </a:defRPr>
                      </a:lvl2pPr>
                      <a:lvl3pPr>
                        <a:lnSpc>
                          <a:spcPct val="88000"/>
                        </a:lnSpc>
                        <a:spcBef>
                          <a:spcPct val="15000"/>
                        </a:spcBef>
                        <a:buClr>
                          <a:srgbClr val="000000"/>
                        </a:buClr>
                        <a:buSzPct val="100000"/>
                        <a:defRPr sz="2000">
                          <a:solidFill>
                            <a:srgbClr val="000000"/>
                          </a:solidFill>
                          <a:latin typeface="Arial Narrow" panose="020B0604020202020204" pitchFamily="34" charset="0"/>
                        </a:defRPr>
                      </a:lvl3pPr>
                      <a:lvl4pPr>
                        <a:lnSpc>
                          <a:spcPct val="88000"/>
                        </a:lnSpc>
                        <a:spcBef>
                          <a:spcPct val="10000"/>
                        </a:spcBef>
                        <a:buClr>
                          <a:srgbClr val="000000"/>
                        </a:buClr>
                        <a:buSzPct val="100000"/>
                        <a:defRPr sz="2000">
                          <a:solidFill>
                            <a:srgbClr val="000000"/>
                          </a:solidFill>
                          <a:latin typeface="Arial Narrow" panose="020B0604020202020204" pitchFamily="34" charset="0"/>
                        </a:defRPr>
                      </a:lvl4pPr>
                      <a:lvl5pPr>
                        <a:lnSpc>
                          <a:spcPct val="88000"/>
                        </a:lnSpc>
                        <a:spcBef>
                          <a:spcPct val="10000"/>
                        </a:spcBef>
                        <a:buClr>
                          <a:srgbClr val="000000"/>
                        </a:buClr>
                        <a:buSzPct val="100000"/>
                        <a:defRPr sz="2000">
                          <a:solidFill>
                            <a:srgbClr val="000000"/>
                          </a:solidFill>
                          <a:latin typeface="Arial Narrow" panose="020B0604020202020204" pitchFamily="34" charset="0"/>
                        </a:defRPr>
                      </a:lvl5pPr>
                      <a:lvl6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6pPr>
                      <a:lvl7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7pPr>
                      <a:lvl8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8pPr>
                      <a:lvl9pPr fontAlgn="base">
                        <a:lnSpc>
                          <a:spcPct val="88000"/>
                        </a:lnSpc>
                        <a:spcBef>
                          <a:spcPct val="10000"/>
                        </a:spcBef>
                        <a:spcAft>
                          <a:spcPct val="0"/>
                        </a:spcAft>
                        <a:buClr>
                          <a:srgbClr val="000000"/>
                        </a:buClr>
                        <a:buSzPct val="100000"/>
                        <a:defRPr sz="2000">
                          <a:solidFill>
                            <a:srgbClr val="000000"/>
                          </a:solidFill>
                          <a:latin typeface="Arial Narrow" panose="020B0604020202020204" pitchFamily="34" charset="0"/>
                        </a:defRPr>
                      </a:lvl9pPr>
                    </a:lstStyle>
                    <a:p>
                      <a:pPr marL="0" marR="0" lvl="0" indent="0" algn="l" defTabSz="914400" rtl="0" eaLnBrk="1" fontAlgn="base" latinLnBrk="0" hangingPunct="1">
                        <a:lnSpc>
                          <a:spcPct val="88000"/>
                        </a:lnSpc>
                        <a:spcBef>
                          <a:spcPct val="35000"/>
                        </a:spcBef>
                        <a:spcAft>
                          <a:spcPct val="10000"/>
                        </a:spcAft>
                        <a:buClr>
                          <a:srgbClr val="000000"/>
                        </a:buClr>
                        <a:buSzPct val="100000"/>
                        <a:buFontTx/>
                        <a:buNone/>
                        <a:tabLst/>
                      </a:pPr>
                      <a:r>
                        <a:rPr kumimoji="0" lang="en-US" altLang="en-US" sz="1100" b="0" i="0" u="none" strike="noStrike" cap="none" normalizeH="0" baseline="0">
                          <a:ln>
                            <a:noFill/>
                          </a:ln>
                          <a:solidFill>
                            <a:srgbClr val="000000"/>
                          </a:solidFill>
                          <a:effectLst/>
                          <a:latin typeface="Arial Narrow" panose="020B0604020202020204" pitchFamily="34" charset="0"/>
                        </a:rPr>
                        <a:t>0.9999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13538343"/>
                  </a:ext>
                </a:extLst>
              </a:tr>
            </a:tbl>
          </a:graphicData>
        </a:graphic>
      </p:graphicFrame>
      <p:sp>
        <p:nvSpPr>
          <p:cNvPr id="587822" name="Rectangle 46">
            <a:extLst>
              <a:ext uri="{FF2B5EF4-FFF2-40B4-BE49-F238E27FC236}">
                <a16:creationId xmlns:a16="http://schemas.microsoft.com/office/drawing/2014/main" id="{EF48325B-40C6-1142-B62B-7DF17B135FD3}"/>
              </a:ext>
            </a:extLst>
          </p:cNvPr>
          <p:cNvSpPr>
            <a:spLocks noChangeArrowheads="1"/>
          </p:cNvSpPr>
          <p:nvPr/>
        </p:nvSpPr>
        <p:spPr bwMode="auto">
          <a:xfrm>
            <a:off x="1828800" y="228600"/>
            <a:ext cx="3011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2400">
                <a:solidFill>
                  <a:schemeClr val="tx2"/>
                </a:solidFill>
                <a:latin typeface="Times New Roman" panose="02020603050405020304" pitchFamily="18" charset="0"/>
              </a:rPr>
              <a:t>1. Generate GP models</a:t>
            </a:r>
          </a:p>
        </p:txBody>
      </p:sp>
      <p:graphicFrame>
        <p:nvGraphicFramePr>
          <p:cNvPr id="587823" name="Object 47">
            <a:extLst>
              <a:ext uri="{FF2B5EF4-FFF2-40B4-BE49-F238E27FC236}">
                <a16:creationId xmlns:a16="http://schemas.microsoft.com/office/drawing/2014/main" id="{8F00DDA8-A080-184D-A5B9-0AC66EF9566F}"/>
              </a:ext>
            </a:extLst>
          </p:cNvPr>
          <p:cNvGraphicFramePr>
            <a:graphicFrameLocks noChangeAspect="1"/>
          </p:cNvGraphicFramePr>
          <p:nvPr>
            <p:extLst>
              <p:ext uri="{D42A27DB-BD31-4B8C-83A1-F6EECF244321}">
                <p14:modId xmlns:p14="http://schemas.microsoft.com/office/powerpoint/2010/main" val="822851152"/>
              </p:ext>
            </p:extLst>
          </p:nvPr>
        </p:nvGraphicFramePr>
        <p:xfrm>
          <a:off x="6019800" y="3810000"/>
          <a:ext cx="4268788" cy="666750"/>
        </p:xfrm>
        <a:graphic>
          <a:graphicData uri="http://schemas.openxmlformats.org/presentationml/2006/ole">
            <mc:AlternateContent xmlns:mc="http://schemas.openxmlformats.org/markup-compatibility/2006">
              <mc:Choice xmlns:v="urn:schemas-microsoft-com:vml" Requires="v">
                <p:oleObj spid="_x0000_s6235" name="Equation" r:id="rId4" imgW="65239900" imgH="10236200" progId="Equation.3">
                  <p:embed/>
                </p:oleObj>
              </mc:Choice>
              <mc:Fallback>
                <p:oleObj name="Equation" r:id="rId4" imgW="65239900" imgH="10236200" progId="Equation.3">
                  <p:embed/>
                  <p:pic>
                    <p:nvPicPr>
                      <p:cNvPr id="587823" name="Object 47">
                        <a:extLst>
                          <a:ext uri="{FF2B5EF4-FFF2-40B4-BE49-F238E27FC236}">
                            <a16:creationId xmlns:a16="http://schemas.microsoft.com/office/drawing/2014/main" id="{8F00DDA8-A080-184D-A5B9-0AC66EF95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810000"/>
                        <a:ext cx="4268788" cy="666750"/>
                      </a:xfrm>
                      <a:prstGeom prst="rect">
                        <a:avLst/>
                      </a:prstGeom>
                      <a:solidFill>
                        <a:srgbClr val="FFFF00"/>
                      </a:solidFill>
                      <a:ln>
                        <a:noFill/>
                      </a:ln>
                      <a:effectLst/>
                    </p:spPr>
                  </p:pic>
                </p:oleObj>
              </mc:Fallback>
            </mc:AlternateContent>
          </a:graphicData>
        </a:graphic>
      </p:graphicFrame>
      <p:sp>
        <p:nvSpPr>
          <p:cNvPr id="587824" name="Rectangle 48">
            <a:extLst>
              <a:ext uri="{FF2B5EF4-FFF2-40B4-BE49-F238E27FC236}">
                <a16:creationId xmlns:a16="http://schemas.microsoft.com/office/drawing/2014/main" id="{197EBEC0-6AAB-F040-B295-64A76022D45B}"/>
              </a:ext>
            </a:extLst>
          </p:cNvPr>
          <p:cNvSpPr>
            <a:spLocks noChangeArrowheads="1"/>
          </p:cNvSpPr>
          <p:nvPr/>
        </p:nvSpPr>
        <p:spPr bwMode="auto">
          <a:xfrm>
            <a:off x="6477000" y="228600"/>
            <a:ext cx="3671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2400">
                <a:solidFill>
                  <a:schemeClr val="tx2"/>
                </a:solidFill>
                <a:latin typeface="Times New Roman" panose="02020603050405020304" pitchFamily="18" charset="0"/>
              </a:rPr>
              <a:t>2. Generate input transforms</a:t>
            </a:r>
          </a:p>
        </p:txBody>
      </p:sp>
      <p:sp>
        <p:nvSpPr>
          <p:cNvPr id="587825" name="Rectangle 49">
            <a:extLst>
              <a:ext uri="{FF2B5EF4-FFF2-40B4-BE49-F238E27FC236}">
                <a16:creationId xmlns:a16="http://schemas.microsoft.com/office/drawing/2014/main" id="{CF047C99-37DA-DA4C-9B72-4EB0A8C47E53}"/>
              </a:ext>
            </a:extLst>
          </p:cNvPr>
          <p:cNvSpPr>
            <a:spLocks noChangeArrowheads="1"/>
          </p:cNvSpPr>
          <p:nvPr/>
        </p:nvSpPr>
        <p:spPr bwMode="auto">
          <a:xfrm>
            <a:off x="6248400" y="2895601"/>
            <a:ext cx="419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altLang="en-US" sz="2400">
                <a:solidFill>
                  <a:schemeClr val="tx2"/>
                </a:solidFill>
                <a:latin typeface="Times New Roman" panose="02020603050405020304" pitchFamily="18" charset="0"/>
              </a:rPr>
              <a:t>3. Fit response surface model in transformed variables</a:t>
            </a:r>
          </a:p>
        </p:txBody>
      </p:sp>
      <p:sp>
        <p:nvSpPr>
          <p:cNvPr id="587826" name="Line 50">
            <a:extLst>
              <a:ext uri="{FF2B5EF4-FFF2-40B4-BE49-F238E27FC236}">
                <a16:creationId xmlns:a16="http://schemas.microsoft.com/office/drawing/2014/main" id="{A66B0547-1238-F743-95EF-4FF4D7C6D68E}"/>
              </a:ext>
            </a:extLst>
          </p:cNvPr>
          <p:cNvSpPr>
            <a:spLocks noChangeShapeType="1"/>
          </p:cNvSpPr>
          <p:nvPr/>
        </p:nvSpPr>
        <p:spPr bwMode="auto">
          <a:xfrm>
            <a:off x="4648200" y="1600200"/>
            <a:ext cx="8382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827" name="Line 51">
            <a:extLst>
              <a:ext uri="{FF2B5EF4-FFF2-40B4-BE49-F238E27FC236}">
                <a16:creationId xmlns:a16="http://schemas.microsoft.com/office/drawing/2014/main" id="{F2415219-5287-994E-927B-744A12926581}"/>
              </a:ext>
            </a:extLst>
          </p:cNvPr>
          <p:cNvSpPr>
            <a:spLocks noChangeShapeType="1"/>
          </p:cNvSpPr>
          <p:nvPr/>
        </p:nvSpPr>
        <p:spPr bwMode="auto">
          <a:xfrm>
            <a:off x="2667000" y="990600"/>
            <a:ext cx="3810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828" name="Line 52">
            <a:extLst>
              <a:ext uri="{FF2B5EF4-FFF2-40B4-BE49-F238E27FC236}">
                <a16:creationId xmlns:a16="http://schemas.microsoft.com/office/drawing/2014/main" id="{C37CECEB-ADBB-3F4C-8352-59C093F65618}"/>
              </a:ext>
            </a:extLst>
          </p:cNvPr>
          <p:cNvSpPr>
            <a:spLocks noChangeShapeType="1"/>
          </p:cNvSpPr>
          <p:nvPr/>
        </p:nvSpPr>
        <p:spPr bwMode="auto">
          <a:xfrm>
            <a:off x="5181600" y="2057400"/>
            <a:ext cx="1524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829" name="Line 53">
            <a:extLst>
              <a:ext uri="{FF2B5EF4-FFF2-40B4-BE49-F238E27FC236}">
                <a16:creationId xmlns:a16="http://schemas.microsoft.com/office/drawing/2014/main" id="{3B2796B5-AC4A-E84A-95F0-91445934A4DE}"/>
              </a:ext>
            </a:extLst>
          </p:cNvPr>
          <p:cNvSpPr>
            <a:spLocks noChangeShapeType="1"/>
          </p:cNvSpPr>
          <p:nvPr/>
        </p:nvSpPr>
        <p:spPr bwMode="auto">
          <a:xfrm flipV="1">
            <a:off x="2667000" y="1752600"/>
            <a:ext cx="30480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830" name="Line 54">
            <a:extLst>
              <a:ext uri="{FF2B5EF4-FFF2-40B4-BE49-F238E27FC236}">
                <a16:creationId xmlns:a16="http://schemas.microsoft.com/office/drawing/2014/main" id="{57DD1A69-D31D-154A-8A8D-2FFDC6E56203}"/>
              </a:ext>
            </a:extLst>
          </p:cNvPr>
          <p:cNvSpPr>
            <a:spLocks noChangeShapeType="1"/>
          </p:cNvSpPr>
          <p:nvPr/>
        </p:nvSpPr>
        <p:spPr bwMode="auto">
          <a:xfrm>
            <a:off x="2667000" y="3581400"/>
            <a:ext cx="3048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831" name="Line 55">
            <a:extLst>
              <a:ext uri="{FF2B5EF4-FFF2-40B4-BE49-F238E27FC236}">
                <a16:creationId xmlns:a16="http://schemas.microsoft.com/office/drawing/2014/main" id="{188A92A3-ED6D-2A49-9A3E-86881F16A883}"/>
              </a:ext>
            </a:extLst>
          </p:cNvPr>
          <p:cNvSpPr>
            <a:spLocks noChangeShapeType="1"/>
          </p:cNvSpPr>
          <p:nvPr/>
        </p:nvSpPr>
        <p:spPr bwMode="auto">
          <a:xfrm>
            <a:off x="3124200" y="5257800"/>
            <a:ext cx="18288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832" name="Line 56">
            <a:extLst>
              <a:ext uri="{FF2B5EF4-FFF2-40B4-BE49-F238E27FC236}">
                <a16:creationId xmlns:a16="http://schemas.microsoft.com/office/drawing/2014/main" id="{5989EE82-357D-A444-91BD-C2601E3D5CB6}"/>
              </a:ext>
            </a:extLst>
          </p:cNvPr>
          <p:cNvSpPr>
            <a:spLocks noChangeShapeType="1"/>
          </p:cNvSpPr>
          <p:nvPr/>
        </p:nvSpPr>
        <p:spPr bwMode="auto">
          <a:xfrm>
            <a:off x="3200400" y="5257800"/>
            <a:ext cx="13716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587833" name="Object 57">
            <a:extLst>
              <a:ext uri="{FF2B5EF4-FFF2-40B4-BE49-F238E27FC236}">
                <a16:creationId xmlns:a16="http://schemas.microsoft.com/office/drawing/2014/main" id="{813FC6A8-6919-2B45-97AC-76488A32760C}"/>
              </a:ext>
            </a:extLst>
          </p:cNvPr>
          <p:cNvGraphicFramePr>
            <a:graphicFrameLocks noChangeAspect="1"/>
          </p:cNvGraphicFramePr>
          <p:nvPr/>
        </p:nvGraphicFramePr>
        <p:xfrm>
          <a:off x="5943600" y="914400"/>
          <a:ext cx="4514850" cy="2019300"/>
        </p:xfrm>
        <a:graphic>
          <a:graphicData uri="http://schemas.openxmlformats.org/presentationml/2006/ole">
            <mc:AlternateContent xmlns:mc="http://schemas.openxmlformats.org/markup-compatibility/2006">
              <mc:Choice xmlns:v="urn:schemas-microsoft-com:vml" Requires="v">
                <p:oleObj spid="_x0000_s6236" name="Bitmap Image" r:id="rId6" imgW="3009900" imgH="1346200" progId="Paint.Picture">
                  <p:embed/>
                </p:oleObj>
              </mc:Choice>
              <mc:Fallback>
                <p:oleObj name="Bitmap Image" r:id="rId6" imgW="3009900" imgH="1346200" progId="Paint.Picture">
                  <p:embed/>
                  <p:pic>
                    <p:nvPicPr>
                      <p:cNvPr id="587833" name="Object 57">
                        <a:extLst>
                          <a:ext uri="{FF2B5EF4-FFF2-40B4-BE49-F238E27FC236}">
                            <a16:creationId xmlns:a16="http://schemas.microsoft.com/office/drawing/2014/main" id="{813FC6A8-6919-2B45-97AC-76488A3276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914400"/>
                        <a:ext cx="451485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7834" name="Rectangle 58">
            <a:extLst>
              <a:ext uri="{FF2B5EF4-FFF2-40B4-BE49-F238E27FC236}">
                <a16:creationId xmlns:a16="http://schemas.microsoft.com/office/drawing/2014/main" id="{A6847AE4-EC31-B347-B899-0872D1700214}"/>
              </a:ext>
            </a:extLst>
          </p:cNvPr>
          <p:cNvSpPr>
            <a:spLocks noChangeArrowheads="1"/>
          </p:cNvSpPr>
          <p:nvPr/>
        </p:nvSpPr>
        <p:spPr bwMode="auto">
          <a:xfrm>
            <a:off x="1524001" y="2972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87835" name="AutoShape 59">
            <a:extLst>
              <a:ext uri="{FF2B5EF4-FFF2-40B4-BE49-F238E27FC236}">
                <a16:creationId xmlns:a16="http://schemas.microsoft.com/office/drawing/2014/main" id="{64A9867F-0003-DD4F-A0F6-A3B2025A2994}"/>
              </a:ext>
            </a:extLst>
          </p:cNvPr>
          <p:cNvSpPr>
            <a:spLocks noChangeArrowheads="1"/>
          </p:cNvSpPr>
          <p:nvPr/>
        </p:nvSpPr>
        <p:spPr bwMode="auto">
          <a:xfrm>
            <a:off x="8001000" y="4953000"/>
            <a:ext cx="2362200" cy="1143000"/>
          </a:xfrm>
          <a:prstGeom prst="wedgeRectCallout">
            <a:avLst>
              <a:gd name="adj1" fmla="val -86894"/>
              <a:gd name="adj2" fmla="val -15139"/>
            </a:avLst>
          </a:prstGeom>
          <a:solidFill>
            <a:srgbClr val="FFFF00"/>
          </a:solidFill>
          <a:ln w="12700">
            <a:solidFill>
              <a:schemeClr val="tx1"/>
            </a:solidFill>
            <a:miter lim="800000"/>
            <a:headEnd type="none" w="sm" len="sm"/>
            <a:tailEnd type="none" w="sm" len="sm"/>
          </a:ln>
          <a:effectLst/>
        </p:spPr>
        <p:txBody>
          <a:bodyPr wrap="none" anchor="ctr"/>
          <a:lstStyle/>
          <a:p>
            <a:pPr algn="ctr" eaLnBrk="1" hangingPunct="1">
              <a:buFontTx/>
              <a:buNone/>
            </a:pPr>
            <a:r>
              <a:rPr lang="en-US" altLang="en-US" sz="2000">
                <a:latin typeface="Times New Roman" panose="02020603050405020304" pitchFamily="18" charset="0"/>
              </a:rPr>
              <a:t>No Lack Of Fit</a:t>
            </a:r>
          </a:p>
          <a:p>
            <a:pPr algn="ctr" eaLnBrk="1" hangingPunct="1">
              <a:buFontTx/>
              <a:buNone/>
            </a:pPr>
            <a:r>
              <a:rPr lang="en-US" altLang="en-US" sz="2000">
                <a:latin typeface="Times New Roman" panose="02020603050405020304" pitchFamily="18" charset="0"/>
              </a:rPr>
              <a:t>(p=0.3037)</a:t>
            </a:r>
            <a:endParaRPr lang="en-US" altLang="en-US" sz="2400">
              <a:latin typeface="Times New Roman" panose="02020603050405020304" pitchFamily="18" charset="0"/>
            </a:endParaRPr>
          </a:p>
        </p:txBody>
      </p:sp>
      <p:pic>
        <p:nvPicPr>
          <p:cNvPr id="587836" name="Picture 60">
            <a:extLst>
              <a:ext uri="{FF2B5EF4-FFF2-40B4-BE49-F238E27FC236}">
                <a16:creationId xmlns:a16="http://schemas.microsoft.com/office/drawing/2014/main" id="{B6BE8ABB-4250-5D4E-8025-D5B34BC82A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1295401"/>
            <a:ext cx="4191000" cy="735013"/>
          </a:xfrm>
          <a:prstGeom prst="rect">
            <a:avLst/>
          </a:prstGeom>
          <a:noFill/>
          <a:extLst>
            <a:ext uri="{909E8E84-426E-40DD-AFC4-6F175D3DCCD1}">
              <a14:hiddenFill xmlns:a14="http://schemas.microsoft.com/office/drawing/2010/main">
                <a:solidFill>
                  <a:srgbClr val="FFFFFF"/>
                </a:solidFill>
              </a14:hiddenFill>
            </a:ext>
          </a:extLst>
        </p:spPr>
      </p:pic>
      <p:sp>
        <p:nvSpPr>
          <p:cNvPr id="587837" name="AutoShape 61">
            <a:extLst>
              <a:ext uri="{FF2B5EF4-FFF2-40B4-BE49-F238E27FC236}">
                <a16:creationId xmlns:a16="http://schemas.microsoft.com/office/drawing/2014/main" id="{1243B675-38BD-5A47-9C0B-33D1121AD73D}"/>
              </a:ext>
            </a:extLst>
          </p:cNvPr>
          <p:cNvSpPr>
            <a:spLocks noChangeArrowheads="1"/>
          </p:cNvSpPr>
          <p:nvPr/>
        </p:nvSpPr>
        <p:spPr bwMode="auto">
          <a:xfrm>
            <a:off x="1828800" y="2819400"/>
            <a:ext cx="3581400" cy="457200"/>
          </a:xfrm>
          <a:prstGeom prst="wedgeRoundRectCallout">
            <a:avLst>
              <a:gd name="adj1" fmla="val -1153"/>
              <a:gd name="adj2" fmla="val -271528"/>
              <a:gd name="adj3" fmla="val 16667"/>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a:latin typeface="Times New Roman" panose="02020603050405020304" pitchFamily="18" charset="0"/>
              </a:rPr>
              <a:t>Selected solution</a:t>
            </a:r>
          </a:p>
        </p:txBody>
      </p:sp>
    </p:spTree>
    <p:extLst>
      <p:ext uri="{BB962C8B-B14F-4D97-AF65-F5344CB8AC3E}">
        <p14:creationId xmlns:p14="http://schemas.microsoft.com/office/powerpoint/2010/main" val="4025891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97685-6CC3-FD44-88FF-9AEAE2C31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021" y="763676"/>
            <a:ext cx="8811409" cy="5636649"/>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11 agenda</a:t>
            </a:r>
          </a:p>
        </p:txBody>
      </p:sp>
      <p:pic>
        <p:nvPicPr>
          <p:cNvPr id="7" name="Picture 6"/>
          <p:cNvPicPr>
            <a:picLocks noChangeAspect="1"/>
          </p:cNvPicPr>
          <p:nvPr/>
        </p:nvPicPr>
        <p:blipFill>
          <a:blip r:embed="rId3"/>
          <a:stretch>
            <a:fillRect/>
          </a:stretch>
        </p:blipFill>
        <p:spPr>
          <a:xfrm>
            <a:off x="4038600" y="3857860"/>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17</a:t>
            </a:fld>
            <a:endParaRPr lang="en-US"/>
          </a:p>
        </p:txBody>
      </p:sp>
      <p:sp>
        <p:nvSpPr>
          <p:cNvPr id="3" name="Footer Placeholder 2">
            <a:extLst>
              <a:ext uri="{FF2B5EF4-FFF2-40B4-BE49-F238E27FC236}">
                <a16:creationId xmlns:a16="http://schemas.microsoft.com/office/drawing/2014/main" id="{EF117E73-F3DD-3349-A3E0-743C36A7E13B}"/>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933993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Key steps in methods selection and integration process</a:t>
            </a:r>
          </a:p>
        </p:txBody>
      </p:sp>
      <p:pic>
        <p:nvPicPr>
          <p:cNvPr id="7" name="Picture 6"/>
          <p:cNvPicPr>
            <a:picLocks noChangeAspect="1"/>
          </p:cNvPicPr>
          <p:nvPr/>
        </p:nvPicPr>
        <p:blipFill>
          <a:blip r:embed="rId2"/>
          <a:stretch>
            <a:fillRect/>
          </a:stretch>
        </p:blipFill>
        <p:spPr>
          <a:xfrm>
            <a:off x="4600381" y="4965897"/>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18</a:t>
            </a:fld>
            <a:endParaRPr lang="en-US"/>
          </a:p>
        </p:txBody>
      </p:sp>
      <p:sp>
        <p:nvSpPr>
          <p:cNvPr id="3" name="Footer Placeholder 2">
            <a:extLst>
              <a:ext uri="{FF2B5EF4-FFF2-40B4-BE49-F238E27FC236}">
                <a16:creationId xmlns:a16="http://schemas.microsoft.com/office/drawing/2014/main" id="{EF117E73-F3DD-3349-A3E0-743C36A7E13B}"/>
              </a:ext>
            </a:extLst>
          </p:cNvPr>
          <p:cNvSpPr>
            <a:spLocks noGrp="1"/>
          </p:cNvSpPr>
          <p:nvPr>
            <p:ph type="ftr" sz="quarter" idx="11"/>
          </p:nvPr>
        </p:nvSpPr>
        <p:spPr/>
        <p:txBody>
          <a:bodyPr/>
          <a:lstStyle/>
          <a:p>
            <a:r>
              <a:rPr lang="en-US"/>
              <a:t>Kordon Consulting LLC</a:t>
            </a:r>
          </a:p>
        </p:txBody>
      </p:sp>
      <p:pic>
        <p:nvPicPr>
          <p:cNvPr id="9" name="Picture 8">
            <a:extLst>
              <a:ext uri="{FF2B5EF4-FFF2-40B4-BE49-F238E27FC236}">
                <a16:creationId xmlns:a16="http://schemas.microsoft.com/office/drawing/2014/main" id="{47D14175-D00C-BF4B-B01B-1D9D78AEB574}"/>
              </a:ext>
            </a:extLst>
          </p:cNvPr>
          <p:cNvPicPr/>
          <p:nvPr/>
        </p:nvPicPr>
        <p:blipFill>
          <a:blip r:embed="rId3"/>
          <a:stretch>
            <a:fillRect/>
          </a:stretch>
        </p:blipFill>
        <p:spPr>
          <a:xfrm>
            <a:off x="4038600" y="1385864"/>
            <a:ext cx="3196362" cy="3980274"/>
          </a:xfrm>
          <a:prstGeom prst="rect">
            <a:avLst/>
          </a:prstGeom>
        </p:spPr>
      </p:pic>
    </p:spTree>
    <p:extLst>
      <p:ext uri="{BB962C8B-B14F-4D97-AF65-F5344CB8AC3E}">
        <p14:creationId xmlns:p14="http://schemas.microsoft.com/office/powerpoint/2010/main" val="2705042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Link between solution types and method’s capabilities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19</a:t>
            </a:fld>
            <a:endParaRPr lang="en-US"/>
          </a:p>
        </p:txBody>
      </p:sp>
      <p:sp>
        <p:nvSpPr>
          <p:cNvPr id="3" name="Footer Placeholder 2">
            <a:extLst>
              <a:ext uri="{FF2B5EF4-FFF2-40B4-BE49-F238E27FC236}">
                <a16:creationId xmlns:a16="http://schemas.microsoft.com/office/drawing/2014/main" id="{EF117E73-F3DD-3349-A3E0-743C36A7E13B}"/>
              </a:ext>
            </a:extLst>
          </p:cNvPr>
          <p:cNvSpPr>
            <a:spLocks noGrp="1"/>
          </p:cNvSpPr>
          <p:nvPr>
            <p:ph type="ftr" sz="quarter" idx="11"/>
          </p:nvPr>
        </p:nvSpPr>
        <p:spPr/>
        <p:txBody>
          <a:bodyPr/>
          <a:lstStyle/>
          <a:p>
            <a:r>
              <a:rPr lang="en-US"/>
              <a:t>Kordon Consulting LLC</a:t>
            </a:r>
          </a:p>
        </p:txBody>
      </p:sp>
      <p:pic>
        <p:nvPicPr>
          <p:cNvPr id="4" name="Picture 3">
            <a:extLst>
              <a:ext uri="{FF2B5EF4-FFF2-40B4-BE49-F238E27FC236}">
                <a16:creationId xmlns:a16="http://schemas.microsoft.com/office/drawing/2014/main" id="{F9D36B9D-34EC-1946-8DC3-2D13EABC0204}"/>
              </a:ext>
            </a:extLst>
          </p:cNvPr>
          <p:cNvPicPr>
            <a:picLocks noChangeAspect="1"/>
          </p:cNvPicPr>
          <p:nvPr/>
        </p:nvPicPr>
        <p:blipFill>
          <a:blip r:embed="rId2"/>
          <a:stretch>
            <a:fillRect/>
          </a:stretch>
        </p:blipFill>
        <p:spPr>
          <a:xfrm>
            <a:off x="311396" y="2504752"/>
            <a:ext cx="5635446" cy="2075329"/>
          </a:xfrm>
          <a:prstGeom prst="rect">
            <a:avLst/>
          </a:prstGeom>
        </p:spPr>
      </p:pic>
      <p:pic>
        <p:nvPicPr>
          <p:cNvPr id="8" name="Picture 7">
            <a:extLst>
              <a:ext uri="{FF2B5EF4-FFF2-40B4-BE49-F238E27FC236}">
                <a16:creationId xmlns:a16="http://schemas.microsoft.com/office/drawing/2014/main" id="{7BBE5873-C118-2241-929C-5539C53044C2}"/>
              </a:ext>
            </a:extLst>
          </p:cNvPr>
          <p:cNvPicPr/>
          <p:nvPr/>
        </p:nvPicPr>
        <p:blipFill>
          <a:blip r:embed="rId3"/>
          <a:stretch>
            <a:fillRect/>
          </a:stretch>
        </p:blipFill>
        <p:spPr>
          <a:xfrm>
            <a:off x="6277507" y="940250"/>
            <a:ext cx="4666186" cy="2308164"/>
          </a:xfrm>
          <a:prstGeom prst="rect">
            <a:avLst/>
          </a:prstGeom>
        </p:spPr>
      </p:pic>
      <p:pic>
        <p:nvPicPr>
          <p:cNvPr id="10" name="Picture 9">
            <a:extLst>
              <a:ext uri="{FF2B5EF4-FFF2-40B4-BE49-F238E27FC236}">
                <a16:creationId xmlns:a16="http://schemas.microsoft.com/office/drawing/2014/main" id="{6720C272-DA12-0A47-8F5E-7729E047C4C1}"/>
              </a:ext>
            </a:extLst>
          </p:cNvPr>
          <p:cNvPicPr/>
          <p:nvPr/>
        </p:nvPicPr>
        <p:blipFill>
          <a:blip r:embed="rId4"/>
          <a:stretch>
            <a:fillRect/>
          </a:stretch>
        </p:blipFill>
        <p:spPr>
          <a:xfrm>
            <a:off x="6202202" y="3818246"/>
            <a:ext cx="4985749" cy="2195388"/>
          </a:xfrm>
          <a:prstGeom prst="rect">
            <a:avLst/>
          </a:prstGeom>
        </p:spPr>
      </p:pic>
      <p:pic>
        <p:nvPicPr>
          <p:cNvPr id="11" name="Picture 10">
            <a:extLst>
              <a:ext uri="{FF2B5EF4-FFF2-40B4-BE49-F238E27FC236}">
                <a16:creationId xmlns:a16="http://schemas.microsoft.com/office/drawing/2014/main" id="{4236636D-60E5-6243-93E5-99FFA75EFADC}"/>
              </a:ext>
            </a:extLst>
          </p:cNvPr>
          <p:cNvPicPr>
            <a:picLocks noChangeAspect="1"/>
          </p:cNvPicPr>
          <p:nvPr/>
        </p:nvPicPr>
        <p:blipFill>
          <a:blip r:embed="rId5"/>
          <a:stretch>
            <a:fillRect/>
          </a:stretch>
        </p:blipFill>
        <p:spPr>
          <a:xfrm>
            <a:off x="389561" y="3973736"/>
            <a:ext cx="273974" cy="279565"/>
          </a:xfrm>
          <a:prstGeom prst="rect">
            <a:avLst/>
          </a:prstGeom>
        </p:spPr>
      </p:pic>
      <p:sp>
        <p:nvSpPr>
          <p:cNvPr id="12" name="Text Box 10">
            <a:extLst>
              <a:ext uri="{FF2B5EF4-FFF2-40B4-BE49-F238E27FC236}">
                <a16:creationId xmlns:a16="http://schemas.microsoft.com/office/drawing/2014/main" id="{C15F9AF9-6004-0E4A-8BD0-6A8884299771}"/>
              </a:ext>
            </a:extLst>
          </p:cNvPr>
          <p:cNvSpPr txBox="1">
            <a:spLocks noChangeArrowheads="1"/>
          </p:cNvSpPr>
          <p:nvPr/>
        </p:nvSpPr>
        <p:spPr bwMode="auto">
          <a:xfrm>
            <a:off x="8134218" y="3283353"/>
            <a:ext cx="453970" cy="307777"/>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Vs.</a:t>
            </a:r>
          </a:p>
        </p:txBody>
      </p:sp>
      <p:sp>
        <p:nvSpPr>
          <p:cNvPr id="13" name="Content Placeholder 2">
            <a:extLst>
              <a:ext uri="{FF2B5EF4-FFF2-40B4-BE49-F238E27FC236}">
                <a16:creationId xmlns:a16="http://schemas.microsoft.com/office/drawing/2014/main" id="{D5EDB60C-CFDB-A448-9615-F831D396189C}"/>
              </a:ext>
            </a:extLst>
          </p:cNvPr>
          <p:cNvSpPr txBox="1">
            <a:spLocks/>
          </p:cNvSpPr>
          <p:nvPr/>
        </p:nvSpPr>
        <p:spPr>
          <a:xfrm>
            <a:off x="738839" y="1355254"/>
            <a:ext cx="3895165" cy="579608"/>
          </a:xfrm>
          <a:prstGeom prst="rect">
            <a:avLst/>
          </a:prstGeom>
          <a:solidFill>
            <a:schemeClr val="accent6">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t>Appropriate AI methods for different real-world problems solutions</a:t>
            </a:r>
          </a:p>
        </p:txBody>
      </p:sp>
    </p:spTree>
    <p:extLst>
      <p:ext uri="{BB962C8B-B14F-4D97-AF65-F5344CB8AC3E}">
        <p14:creationId xmlns:p14="http://schemas.microsoft.com/office/powerpoint/2010/main" val="2467081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50EDD98-5378-084F-9D48-E500CE1B6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1826" y="628147"/>
            <a:ext cx="8791576" cy="5863732"/>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11 agenda</a:t>
            </a:r>
          </a:p>
        </p:txBody>
      </p:sp>
      <p:pic>
        <p:nvPicPr>
          <p:cNvPr id="7" name="Picture 6"/>
          <p:cNvPicPr>
            <a:picLocks noChangeAspect="1"/>
          </p:cNvPicPr>
          <p:nvPr/>
        </p:nvPicPr>
        <p:blipFill>
          <a:blip r:embed="rId3"/>
          <a:stretch>
            <a:fillRect/>
          </a:stretch>
        </p:blipFill>
        <p:spPr>
          <a:xfrm>
            <a:off x="3565263" y="1502994"/>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a:t>
            </a:fld>
            <a:endParaRPr lang="en-US"/>
          </a:p>
        </p:txBody>
      </p:sp>
      <p:sp>
        <p:nvSpPr>
          <p:cNvPr id="11" name="Footer Placeholder 10">
            <a:extLst>
              <a:ext uri="{FF2B5EF4-FFF2-40B4-BE49-F238E27FC236}">
                <a16:creationId xmlns:a16="http://schemas.microsoft.com/office/drawing/2014/main" id="{731B7CBD-BAC0-DC45-9B00-79B0F7FE5B2C}"/>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49517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3CF108-20E5-744B-8575-1E03FEBA4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021" y="763676"/>
            <a:ext cx="8811409" cy="5636649"/>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11 agenda</a:t>
            </a:r>
          </a:p>
        </p:txBody>
      </p:sp>
      <p:pic>
        <p:nvPicPr>
          <p:cNvPr id="7" name="Picture 6"/>
          <p:cNvPicPr>
            <a:picLocks noChangeAspect="1"/>
          </p:cNvPicPr>
          <p:nvPr/>
        </p:nvPicPr>
        <p:blipFill>
          <a:blip r:embed="rId3"/>
          <a:stretch>
            <a:fillRect/>
          </a:stretch>
        </p:blipFill>
        <p:spPr>
          <a:xfrm>
            <a:off x="4038600" y="4980925"/>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20</a:t>
            </a:fld>
            <a:endParaRPr lang="en-US"/>
          </a:p>
        </p:txBody>
      </p:sp>
      <p:sp>
        <p:nvSpPr>
          <p:cNvPr id="3" name="Footer Placeholder 2">
            <a:extLst>
              <a:ext uri="{FF2B5EF4-FFF2-40B4-BE49-F238E27FC236}">
                <a16:creationId xmlns:a16="http://schemas.microsoft.com/office/drawing/2014/main" id="{EF117E73-F3DD-3349-A3E0-743C36A7E13B}"/>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932455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282C-5D2B-274A-B038-A8FA38958F4E}"/>
              </a:ext>
            </a:extLst>
          </p:cNvPr>
          <p:cNvSpPr>
            <a:spLocks noGrp="1"/>
          </p:cNvSpPr>
          <p:nvPr>
            <p:ph type="title"/>
          </p:nvPr>
        </p:nvSpPr>
        <p:spPr>
          <a:xfrm>
            <a:off x="317921" y="30251"/>
            <a:ext cx="10515600" cy="570057"/>
          </a:xfrm>
        </p:spPr>
        <p:txBody>
          <a:bodyPr>
            <a:normAutofit/>
          </a:bodyPr>
          <a:lstStyle/>
          <a:p>
            <a:r>
              <a:rPr lang="en-US" sz="2800" dirty="0"/>
              <a:t>Lecture 11 “Integrate &amp; Conquer” Summary</a:t>
            </a:r>
          </a:p>
        </p:txBody>
      </p:sp>
      <p:sp>
        <p:nvSpPr>
          <p:cNvPr id="3" name="Content Placeholder 2">
            <a:extLst>
              <a:ext uri="{FF2B5EF4-FFF2-40B4-BE49-F238E27FC236}">
                <a16:creationId xmlns:a16="http://schemas.microsoft.com/office/drawing/2014/main" id="{B09D6F00-9AE7-3140-A438-4C979CDEA148}"/>
              </a:ext>
            </a:extLst>
          </p:cNvPr>
          <p:cNvSpPr>
            <a:spLocks noGrp="1"/>
          </p:cNvSpPr>
          <p:nvPr>
            <p:ph idx="1"/>
          </p:nvPr>
        </p:nvSpPr>
        <p:spPr>
          <a:xfrm>
            <a:off x="202214" y="882800"/>
            <a:ext cx="11151586" cy="4520332"/>
          </a:xfrm>
        </p:spPr>
        <p:txBody>
          <a:bodyPr>
            <a:noAutofit/>
          </a:bodyPr>
          <a:lstStyle/>
          <a:p>
            <a:pPr marL="0" indent="0" hangingPunct="0">
              <a:buNone/>
            </a:pPr>
            <a:endParaRPr lang="en-US" sz="2400" b="1" dirty="0"/>
          </a:p>
          <a:p>
            <a:r>
              <a:rPr lang="en-US" sz="2400" b="1" dirty="0"/>
              <a:t>It is difficult to solve real-world problems with one method only</a:t>
            </a:r>
          </a:p>
          <a:p>
            <a:r>
              <a:rPr lang="en-US" sz="2400" b="1" dirty="0"/>
              <a:t>Methods integration improves model development, increases credibility, broadens solution acceptability, and reduces cost</a:t>
            </a:r>
          </a:p>
          <a:p>
            <a:pPr hangingPunct="0"/>
            <a:r>
              <a:rPr lang="en-US" sz="2400" b="1" dirty="0"/>
              <a:t>Integrating AI methods principle is balancing their strengths and weaknesses</a:t>
            </a:r>
          </a:p>
          <a:p>
            <a:pPr hangingPunct="0"/>
            <a:r>
              <a:rPr lang="en-US" sz="2400" b="1" dirty="0" err="1"/>
              <a:t>Neuroevolution</a:t>
            </a:r>
            <a:r>
              <a:rPr lang="en-US" sz="2400" b="1" dirty="0"/>
              <a:t> (</a:t>
            </a:r>
            <a:r>
              <a:rPr lang="en-US" sz="2400" b="1" dirty="0" err="1"/>
              <a:t>EvoAI</a:t>
            </a:r>
            <a:r>
              <a:rPr lang="en-US" sz="2400" b="1" dirty="0"/>
              <a:t>) is the leading integration methodology</a:t>
            </a:r>
          </a:p>
          <a:p>
            <a:pPr hangingPunct="0"/>
            <a:r>
              <a:rPr lang="en-US" sz="2400" b="1" dirty="0"/>
              <a:t>Integrating AI methods with first-principles models accelerates model development and applicability in real-time</a:t>
            </a:r>
          </a:p>
          <a:p>
            <a:pPr hangingPunct="0"/>
            <a:r>
              <a:rPr lang="en-US" sz="2400" b="1" dirty="0"/>
              <a:t>Integrating AI methods with statistical models resolves some of their limitations</a:t>
            </a:r>
          </a:p>
          <a:p>
            <a:endParaRPr lang="en-US" sz="2400" b="1" dirty="0"/>
          </a:p>
          <a:p>
            <a:endParaRPr lang="en-US" sz="2400" b="1" dirty="0"/>
          </a:p>
        </p:txBody>
      </p:sp>
      <p:sp>
        <p:nvSpPr>
          <p:cNvPr id="5" name="Text Box 6">
            <a:extLst>
              <a:ext uri="{FF2B5EF4-FFF2-40B4-BE49-F238E27FC236}">
                <a16:creationId xmlns:a16="http://schemas.microsoft.com/office/drawing/2014/main" id="{DD6F1C41-E9FB-0E40-9F7E-72FED119AD16}"/>
              </a:ext>
            </a:extLst>
          </p:cNvPr>
          <p:cNvSpPr txBox="1">
            <a:spLocks noChangeArrowheads="1"/>
          </p:cNvSpPr>
          <p:nvPr/>
        </p:nvSpPr>
        <p:spPr bwMode="auto">
          <a:xfrm>
            <a:off x="0" y="5187980"/>
            <a:ext cx="12192000" cy="830993"/>
          </a:xfrm>
          <a:prstGeom prst="rect">
            <a:avLst/>
          </a:prstGeom>
          <a:solidFill>
            <a:srgbClr val="FFFF00"/>
          </a:solidFill>
          <a:ln>
            <a:noFill/>
          </a:ln>
          <a:effectLst/>
        </p:spPr>
        <p:txBody>
          <a:bodyPr wrap="square" lIns="91435" tIns="45718" rIns="91435" bIns="45718">
            <a:spAutoFit/>
          </a:bodyPr>
          <a:lstStyle/>
          <a:p>
            <a:pPr algn="ctr">
              <a:buFontTx/>
              <a:buNone/>
            </a:pPr>
            <a:r>
              <a:rPr lang="en-US" sz="2400" b="1" dirty="0">
                <a:solidFill>
                  <a:srgbClr val="FF0000"/>
                </a:solidFill>
                <a:latin typeface="Times New Roman" charset="0"/>
              </a:rPr>
              <a:t>The Bottom Line</a:t>
            </a:r>
          </a:p>
          <a:p>
            <a:pPr algn="ctr" hangingPunct="0"/>
            <a:r>
              <a:rPr lang="en-US" sz="2400" b="1" dirty="0">
                <a:solidFill>
                  <a:srgbClr val="FF0000"/>
                </a:solidFill>
                <a:latin typeface="Times" pitchFamily="2" charset="0"/>
              </a:rPr>
              <a:t>Integrate modeling methods and conquer real-world problems</a:t>
            </a:r>
            <a:endParaRPr lang="en-US" sz="2400" dirty="0">
              <a:solidFill>
                <a:srgbClr val="FF0000"/>
              </a:solidFill>
            </a:endParaRPr>
          </a:p>
        </p:txBody>
      </p:sp>
      <p:sp>
        <p:nvSpPr>
          <p:cNvPr id="7" name="Slide Number Placeholder 6">
            <a:extLst>
              <a:ext uri="{FF2B5EF4-FFF2-40B4-BE49-F238E27FC236}">
                <a16:creationId xmlns:a16="http://schemas.microsoft.com/office/drawing/2014/main" id="{9D08DBB4-53F0-544B-AB52-F2950E048052}"/>
              </a:ext>
            </a:extLst>
          </p:cNvPr>
          <p:cNvSpPr>
            <a:spLocks noGrp="1"/>
          </p:cNvSpPr>
          <p:nvPr>
            <p:ph type="sldNum" sz="quarter" idx="12"/>
          </p:nvPr>
        </p:nvSpPr>
        <p:spPr/>
        <p:txBody>
          <a:bodyPr/>
          <a:lstStyle/>
          <a:p>
            <a:fld id="{760C78C2-CDE4-4FEF-94FB-F11C578D031C}" type="slidenum">
              <a:rPr lang="en-US" smtClean="0"/>
              <a:t>21</a:t>
            </a:fld>
            <a:endParaRPr lang="en-US" dirty="0"/>
          </a:p>
        </p:txBody>
      </p:sp>
      <p:sp>
        <p:nvSpPr>
          <p:cNvPr id="4" name="Footer Placeholder 3">
            <a:extLst>
              <a:ext uri="{FF2B5EF4-FFF2-40B4-BE49-F238E27FC236}">
                <a16:creationId xmlns:a16="http://schemas.microsoft.com/office/drawing/2014/main" id="{CD8A0AB3-2D99-E44E-9195-208383869D82}"/>
              </a:ext>
            </a:extLst>
          </p:cNvPr>
          <p:cNvSpPr>
            <a:spLocks noGrp="1"/>
          </p:cNvSpPr>
          <p:nvPr>
            <p:ph type="ftr" sz="quarter" idx="11"/>
          </p:nvPr>
        </p:nvSpPr>
        <p:spPr/>
        <p:txBody>
          <a:bodyPr/>
          <a:lstStyle/>
          <a:p>
            <a:r>
              <a:rPr lang="en-US" dirty="0"/>
              <a:t>Kordon Consulting LLC</a:t>
            </a:r>
          </a:p>
        </p:txBody>
      </p:sp>
    </p:spTree>
    <p:extLst>
      <p:ext uri="{BB962C8B-B14F-4D97-AF65-F5344CB8AC3E}">
        <p14:creationId xmlns:p14="http://schemas.microsoft.com/office/powerpoint/2010/main" val="1691155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938" y="1320919"/>
            <a:ext cx="10515600" cy="2575220"/>
          </a:xfrm>
        </p:spPr>
        <p:txBody>
          <a:bodyPr>
            <a:normAutofit fontScale="90000"/>
          </a:bodyPr>
          <a:lstStyle/>
          <a:p>
            <a:r>
              <a:rPr lang="en-US" sz="2800" dirty="0"/>
              <a:t>Details on this topic are given in the following chapters of “Applying Data Science” book:</a:t>
            </a:r>
            <a:br>
              <a:rPr lang="en-US" sz="2700" dirty="0"/>
            </a:br>
            <a:r>
              <a:rPr lang="en-US" sz="2700"/>
              <a:t>Chapter 4, pp.123-159</a:t>
            </a:r>
            <a:br>
              <a:rPr lang="en-US" sz="2700" dirty="0"/>
            </a:br>
            <a:br>
              <a:rPr lang="en-US" dirty="0"/>
            </a:br>
            <a:br>
              <a:rPr lang="en-US" dirty="0"/>
            </a:br>
            <a:endParaRPr lang="en-US" sz="2800" dirty="0"/>
          </a:p>
        </p:txBody>
      </p:sp>
      <p:sp>
        <p:nvSpPr>
          <p:cNvPr id="5" name="Slide Number Placeholder 4">
            <a:extLst>
              <a:ext uri="{FF2B5EF4-FFF2-40B4-BE49-F238E27FC236}">
                <a16:creationId xmlns:a16="http://schemas.microsoft.com/office/drawing/2014/main" id="{6B564B5B-5031-3049-9D31-80098B3F0DCC}"/>
              </a:ext>
            </a:extLst>
          </p:cNvPr>
          <p:cNvSpPr>
            <a:spLocks noGrp="1"/>
          </p:cNvSpPr>
          <p:nvPr>
            <p:ph type="sldNum" sz="quarter" idx="12"/>
          </p:nvPr>
        </p:nvSpPr>
        <p:spPr/>
        <p:txBody>
          <a:bodyPr/>
          <a:lstStyle/>
          <a:p>
            <a:fld id="{760C78C2-CDE4-4FEF-94FB-F11C578D031C}" type="slidenum">
              <a:rPr lang="en-US" smtClean="0"/>
              <a:t>22</a:t>
            </a:fld>
            <a:endParaRPr lang="en-US"/>
          </a:p>
        </p:txBody>
      </p:sp>
      <p:sp>
        <p:nvSpPr>
          <p:cNvPr id="8" name="Footer Placeholder 7">
            <a:extLst>
              <a:ext uri="{FF2B5EF4-FFF2-40B4-BE49-F238E27FC236}">
                <a16:creationId xmlns:a16="http://schemas.microsoft.com/office/drawing/2014/main" id="{4F51F9E8-3C33-9141-90CD-B198A380ADDA}"/>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1486366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3CF108-20E5-744B-8575-1E03FEBA4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021" y="763676"/>
            <a:ext cx="8811409" cy="5636649"/>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11 agenda</a:t>
            </a:r>
          </a:p>
        </p:txBody>
      </p:sp>
      <p:pic>
        <p:nvPicPr>
          <p:cNvPr id="7" name="Picture 6"/>
          <p:cNvPicPr>
            <a:picLocks noChangeAspect="1"/>
          </p:cNvPicPr>
          <p:nvPr/>
        </p:nvPicPr>
        <p:blipFill>
          <a:blip r:embed="rId3"/>
          <a:stretch>
            <a:fillRect/>
          </a:stretch>
        </p:blipFill>
        <p:spPr>
          <a:xfrm>
            <a:off x="4038600" y="5956109"/>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23</a:t>
            </a:fld>
            <a:endParaRPr lang="en-US"/>
          </a:p>
        </p:txBody>
      </p:sp>
      <p:sp>
        <p:nvSpPr>
          <p:cNvPr id="3" name="Footer Placeholder 2">
            <a:extLst>
              <a:ext uri="{FF2B5EF4-FFF2-40B4-BE49-F238E27FC236}">
                <a16:creationId xmlns:a16="http://schemas.microsoft.com/office/drawing/2014/main" id="{EF117E73-F3DD-3349-A3E0-743C36A7E13B}"/>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46080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64ADF7-952E-5946-B06A-101B1F7C2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9504" y="257822"/>
            <a:ext cx="4071624" cy="6277087"/>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What we have covered</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24</a:t>
            </a:fld>
            <a:endParaRPr lang="en-US"/>
          </a:p>
        </p:txBody>
      </p:sp>
      <p:sp>
        <p:nvSpPr>
          <p:cNvPr id="3" name="Footer Placeholder 2">
            <a:extLst>
              <a:ext uri="{FF2B5EF4-FFF2-40B4-BE49-F238E27FC236}">
                <a16:creationId xmlns:a16="http://schemas.microsoft.com/office/drawing/2014/main" id="{EF117E73-F3DD-3349-A3E0-743C36A7E13B}"/>
              </a:ext>
            </a:extLst>
          </p:cNvPr>
          <p:cNvSpPr>
            <a:spLocks noGrp="1"/>
          </p:cNvSpPr>
          <p:nvPr>
            <p:ph type="ftr" sz="quarter" idx="11"/>
          </p:nvPr>
        </p:nvSpPr>
        <p:spPr/>
        <p:txBody>
          <a:bodyPr/>
          <a:lstStyle/>
          <a:p>
            <a:r>
              <a:rPr lang="en-US"/>
              <a:t>Kordon Consulting LLC</a:t>
            </a:r>
          </a:p>
        </p:txBody>
      </p:sp>
      <p:sp>
        <p:nvSpPr>
          <p:cNvPr id="9" name="Content Placeholder 2">
            <a:extLst>
              <a:ext uri="{FF2B5EF4-FFF2-40B4-BE49-F238E27FC236}">
                <a16:creationId xmlns:a16="http://schemas.microsoft.com/office/drawing/2014/main" id="{4582F165-483A-B34E-925A-55782176F60E}"/>
              </a:ext>
            </a:extLst>
          </p:cNvPr>
          <p:cNvSpPr txBox="1">
            <a:spLocks/>
          </p:cNvSpPr>
          <p:nvPr/>
        </p:nvSpPr>
        <p:spPr>
          <a:xfrm>
            <a:off x="723964" y="2712858"/>
            <a:ext cx="5530453" cy="1173378"/>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250" b="1" dirty="0"/>
              <a:t>Objective 1</a:t>
            </a:r>
          </a:p>
          <a:p>
            <a:pPr algn="ctr">
              <a:buNone/>
            </a:pPr>
            <a:r>
              <a:rPr lang="en-US" sz="2000" b="1" dirty="0"/>
              <a:t>Explain the capabilities of AI to solve real-world problems</a:t>
            </a:r>
            <a:endParaRPr lang="en-US" sz="1400" b="1" dirty="0"/>
          </a:p>
        </p:txBody>
      </p:sp>
      <p:sp>
        <p:nvSpPr>
          <p:cNvPr id="11" name="Content Placeholder 2">
            <a:extLst>
              <a:ext uri="{FF2B5EF4-FFF2-40B4-BE49-F238E27FC236}">
                <a16:creationId xmlns:a16="http://schemas.microsoft.com/office/drawing/2014/main" id="{251F6561-1FBA-4E45-8346-148814AC599E}"/>
              </a:ext>
            </a:extLst>
          </p:cNvPr>
          <p:cNvSpPr txBox="1">
            <a:spLocks/>
          </p:cNvSpPr>
          <p:nvPr/>
        </p:nvSpPr>
        <p:spPr>
          <a:xfrm>
            <a:off x="1875417" y="4940679"/>
            <a:ext cx="3648635" cy="361228"/>
          </a:xfrm>
          <a:prstGeom prst="rect">
            <a:avLst/>
          </a:prstGeom>
          <a:solidFill>
            <a:schemeClr val="accent6">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t>Understanding and communicating</a:t>
            </a:r>
          </a:p>
        </p:txBody>
      </p:sp>
      <p:pic>
        <p:nvPicPr>
          <p:cNvPr id="12" name="Picture 11">
            <a:extLst>
              <a:ext uri="{FF2B5EF4-FFF2-40B4-BE49-F238E27FC236}">
                <a16:creationId xmlns:a16="http://schemas.microsoft.com/office/drawing/2014/main" id="{75667EE7-1CA2-0F49-A07B-27CC319E21AE}"/>
              </a:ext>
            </a:extLst>
          </p:cNvPr>
          <p:cNvPicPr>
            <a:picLocks noChangeAspect="1"/>
          </p:cNvPicPr>
          <p:nvPr/>
        </p:nvPicPr>
        <p:blipFill>
          <a:blip r:embed="rId3"/>
          <a:stretch>
            <a:fillRect/>
          </a:stretch>
        </p:blipFill>
        <p:spPr>
          <a:xfrm>
            <a:off x="1091427" y="4755234"/>
            <a:ext cx="698893" cy="698893"/>
          </a:xfrm>
          <a:prstGeom prst="rect">
            <a:avLst/>
          </a:prstGeom>
        </p:spPr>
      </p:pic>
    </p:spTree>
    <p:extLst>
      <p:ext uri="{BB962C8B-B14F-4D97-AF65-F5344CB8AC3E}">
        <p14:creationId xmlns:p14="http://schemas.microsoft.com/office/powerpoint/2010/main" val="3212724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9" name="Text Box 11"/>
          <p:cNvSpPr txBox="1">
            <a:spLocks noChangeArrowheads="1"/>
          </p:cNvSpPr>
          <p:nvPr/>
        </p:nvSpPr>
        <p:spPr bwMode="auto">
          <a:xfrm>
            <a:off x="2748305" y="91071"/>
            <a:ext cx="6120391" cy="525078"/>
          </a:xfrm>
          <a:prstGeom prst="rect">
            <a:avLst/>
          </a:prstGeom>
          <a:noFill/>
          <a:ln w="9525" algn="ctr">
            <a:noFill/>
            <a:miter lim="800000"/>
            <a:headEnd/>
            <a:tailEnd/>
          </a:ln>
          <a:effectLst/>
        </p:spPr>
        <p:txBody>
          <a:bodyPr wrap="none" lIns="91439" tIns="45719" rIns="91439" bIns="45719">
            <a:spAutoFit/>
          </a:bodyPr>
          <a:lstStyle/>
          <a:p>
            <a:pPr algn="ctr" eaLnBrk="0" hangingPunct="0"/>
            <a:r>
              <a:rPr lang="en-US" sz="2812" dirty="0">
                <a:latin typeface="Tahoma" pitchFamily="34" charset="0"/>
              </a:rPr>
              <a:t>Relationship between key buzzwords </a:t>
            </a:r>
            <a:endParaRPr lang="en-US" sz="2250" dirty="0">
              <a:latin typeface="Tahoma" pitchFamily="34" charset="0"/>
            </a:endParaRPr>
          </a:p>
        </p:txBody>
      </p:sp>
      <p:pic>
        <p:nvPicPr>
          <p:cNvPr id="4" name="Picture 3">
            <a:extLst>
              <a:ext uri="{FF2B5EF4-FFF2-40B4-BE49-F238E27FC236}">
                <a16:creationId xmlns:a16="http://schemas.microsoft.com/office/drawing/2014/main" id="{DEF659A3-B0F3-464C-94DE-903E0A69D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225" y="838200"/>
            <a:ext cx="6998677" cy="5486400"/>
          </a:xfrm>
          <a:prstGeom prst="rect">
            <a:avLst/>
          </a:prstGeom>
        </p:spPr>
      </p:pic>
      <p:sp>
        <p:nvSpPr>
          <p:cNvPr id="3" name="Slide Number Placeholder 2">
            <a:extLst>
              <a:ext uri="{FF2B5EF4-FFF2-40B4-BE49-F238E27FC236}">
                <a16:creationId xmlns:a16="http://schemas.microsoft.com/office/drawing/2014/main" id="{CC7F3D42-BED0-084B-AAC7-457FC656FFEB}"/>
              </a:ext>
            </a:extLst>
          </p:cNvPr>
          <p:cNvSpPr>
            <a:spLocks noGrp="1"/>
          </p:cNvSpPr>
          <p:nvPr>
            <p:ph type="sldNum" sz="quarter" idx="12"/>
          </p:nvPr>
        </p:nvSpPr>
        <p:spPr/>
        <p:txBody>
          <a:bodyPr/>
          <a:lstStyle/>
          <a:p>
            <a:fld id="{760C78C2-CDE4-4FEF-94FB-F11C578D031C}" type="slidenum">
              <a:rPr lang="en-US" smtClean="0"/>
              <a:t>25</a:t>
            </a:fld>
            <a:endParaRPr lang="en-US"/>
          </a:p>
        </p:txBody>
      </p:sp>
      <p:sp>
        <p:nvSpPr>
          <p:cNvPr id="5" name="Footer Placeholder 4">
            <a:extLst>
              <a:ext uri="{FF2B5EF4-FFF2-40B4-BE49-F238E27FC236}">
                <a16:creationId xmlns:a16="http://schemas.microsoft.com/office/drawing/2014/main" id="{496F88BD-E699-3842-89FC-BB5DC0B54D68}"/>
              </a:ext>
            </a:extLst>
          </p:cNvPr>
          <p:cNvSpPr>
            <a:spLocks noGrp="1"/>
          </p:cNvSpPr>
          <p:nvPr>
            <p:ph type="ftr" sz="quarter" idx="11"/>
          </p:nvPr>
        </p:nvSpPr>
        <p:spPr/>
        <p:txBody>
          <a:bodyPr/>
          <a:lstStyle/>
          <a:p>
            <a:r>
              <a:rPr lang="en-US"/>
              <a:t>Kordon Consulting LLC</a:t>
            </a:r>
          </a:p>
        </p:txBody>
      </p:sp>
      <p:pic>
        <p:nvPicPr>
          <p:cNvPr id="6" name="Picture 5">
            <a:extLst>
              <a:ext uri="{FF2B5EF4-FFF2-40B4-BE49-F238E27FC236}">
                <a16:creationId xmlns:a16="http://schemas.microsoft.com/office/drawing/2014/main" id="{2BB30A48-0505-6A41-BBF7-193905DDCD52}"/>
              </a:ext>
            </a:extLst>
          </p:cNvPr>
          <p:cNvPicPr>
            <a:picLocks noChangeAspect="1"/>
          </p:cNvPicPr>
          <p:nvPr/>
        </p:nvPicPr>
        <p:blipFill>
          <a:blip r:embed="rId4"/>
          <a:stretch>
            <a:fillRect/>
          </a:stretch>
        </p:blipFill>
        <p:spPr>
          <a:xfrm>
            <a:off x="359907" y="5925276"/>
            <a:ext cx="698893" cy="698893"/>
          </a:xfrm>
          <a:prstGeom prst="rect">
            <a:avLst/>
          </a:prstGeom>
        </p:spPr>
      </p:pic>
      <p:sp>
        <p:nvSpPr>
          <p:cNvPr id="7" name="Content Placeholder 2">
            <a:extLst>
              <a:ext uri="{FF2B5EF4-FFF2-40B4-BE49-F238E27FC236}">
                <a16:creationId xmlns:a16="http://schemas.microsoft.com/office/drawing/2014/main" id="{22C29097-2466-1547-80D1-A49E0D72BC39}"/>
              </a:ext>
            </a:extLst>
          </p:cNvPr>
          <p:cNvSpPr txBox="1">
            <a:spLocks/>
          </p:cNvSpPr>
          <p:nvPr/>
        </p:nvSpPr>
        <p:spPr>
          <a:xfrm>
            <a:off x="1058801" y="6052536"/>
            <a:ext cx="2979800" cy="502690"/>
          </a:xfrm>
          <a:prstGeom prst="rect">
            <a:avLst/>
          </a:prstGeom>
          <a:solidFill>
            <a:schemeClr val="accent6">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t>Understanding technological landscape</a:t>
            </a:r>
          </a:p>
        </p:txBody>
      </p:sp>
    </p:spTree>
    <p:extLst>
      <p:ext uri="{BB962C8B-B14F-4D97-AF65-F5344CB8AC3E}">
        <p14:creationId xmlns:p14="http://schemas.microsoft.com/office/powerpoint/2010/main" val="29549827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fld id="{06116008-7CF4-0B40-A930-C65A7A155A1C}" type="slidenum">
              <a:rPr lang="en-US"/>
              <a:pPr/>
              <a:t>26</a:t>
            </a:fld>
            <a:endParaRPr lang="en-US" dirty="0"/>
          </a:p>
        </p:txBody>
      </p:sp>
      <p:sp>
        <p:nvSpPr>
          <p:cNvPr id="80898" name="Rectangle 2"/>
          <p:cNvSpPr>
            <a:spLocks noGrp="1" noChangeArrowheads="1"/>
          </p:cNvSpPr>
          <p:nvPr>
            <p:ph type="title"/>
          </p:nvPr>
        </p:nvSpPr>
        <p:spPr>
          <a:xfrm>
            <a:off x="1981200" y="228601"/>
            <a:ext cx="8229600" cy="563563"/>
          </a:xfrm>
        </p:spPr>
        <p:txBody>
          <a:bodyPr/>
          <a:lstStyle/>
          <a:p>
            <a:r>
              <a:rPr lang="en-US" sz="2800" dirty="0"/>
              <a:t>Two types of applied AI</a:t>
            </a:r>
          </a:p>
        </p:txBody>
      </p:sp>
      <p:sp>
        <p:nvSpPr>
          <p:cNvPr id="80903" name="Rectangle 7"/>
          <p:cNvSpPr>
            <a:spLocks noChangeArrowheads="1"/>
          </p:cNvSpPr>
          <p:nvPr/>
        </p:nvSpPr>
        <p:spPr bwMode="auto">
          <a:xfrm>
            <a:off x="6281337" y="937326"/>
            <a:ext cx="3313527" cy="228600"/>
          </a:xfrm>
          <a:prstGeom prst="rect">
            <a:avLst/>
          </a:prstGeom>
          <a:solidFill>
            <a:schemeClr val="accent3">
              <a:lumMod val="40000"/>
              <a:lumOff val="60000"/>
            </a:schemeClr>
          </a:solidFill>
          <a:ln w="9525">
            <a:solidFill>
              <a:schemeClr val="tx1"/>
            </a:solidFill>
            <a:miter lim="800000"/>
            <a:headEnd/>
            <a:tailEnd/>
          </a:ln>
          <a:effectLst/>
        </p:spPr>
        <p:txBody>
          <a:bodyPr wrap="none" anchor="ctr"/>
          <a:lstStyle/>
          <a:p>
            <a:pPr algn="ctr"/>
            <a:r>
              <a:rPr lang="en-US" sz="1400" b="1" dirty="0"/>
              <a:t>AI </a:t>
            </a:r>
            <a:r>
              <a:rPr lang="en-US" sz="1400" b="1" dirty="0">
                <a:solidFill>
                  <a:srgbClr val="00B050"/>
                </a:solidFill>
              </a:rPr>
              <a:t>ENHANCES</a:t>
            </a:r>
            <a:r>
              <a:rPr lang="en-US" sz="1400" b="1" dirty="0"/>
              <a:t> human intelligence</a:t>
            </a:r>
          </a:p>
        </p:txBody>
      </p:sp>
      <p:sp>
        <p:nvSpPr>
          <p:cNvPr id="80905" name="Text Box 9"/>
          <p:cNvSpPr txBox="1">
            <a:spLocks noChangeArrowheads="1"/>
          </p:cNvSpPr>
          <p:nvPr/>
        </p:nvSpPr>
        <p:spPr bwMode="auto">
          <a:xfrm>
            <a:off x="1941395" y="1328556"/>
            <a:ext cx="28194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i="1" dirty="0"/>
              <a:t>AI systems that imitate successfully human intelligence in specific  tasks.</a:t>
            </a:r>
            <a:endParaRPr lang="en-US" sz="1600" dirty="0"/>
          </a:p>
        </p:txBody>
      </p:sp>
      <p:sp>
        <p:nvSpPr>
          <p:cNvPr id="80907" name="Text Box 11"/>
          <p:cNvSpPr txBox="1">
            <a:spLocks noChangeArrowheads="1"/>
          </p:cNvSpPr>
          <p:nvPr/>
        </p:nvSpPr>
        <p:spPr bwMode="auto">
          <a:xfrm>
            <a:off x="6338945" y="1299184"/>
            <a:ext cx="3505200"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i="1" dirty="0"/>
              <a:t>AI systems that improve human intelligence through machine learning and discovery of new  patterns, features, and relationships in data. </a:t>
            </a:r>
            <a:endParaRPr lang="en-US" sz="1600" dirty="0"/>
          </a:p>
        </p:txBody>
      </p:sp>
      <p:sp>
        <p:nvSpPr>
          <p:cNvPr id="80909" name="Text Box 13"/>
          <p:cNvSpPr txBox="1">
            <a:spLocks noChangeArrowheads="1"/>
          </p:cNvSpPr>
          <p:nvPr/>
        </p:nvSpPr>
        <p:spPr bwMode="auto">
          <a:xfrm>
            <a:off x="2080500" y="5798822"/>
            <a:ext cx="2250616"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2000" b="1" dirty="0"/>
              <a:t>Competitor</a:t>
            </a:r>
          </a:p>
          <a:p>
            <a:pPr algn="ctr"/>
            <a:r>
              <a:rPr lang="en-US" sz="2000" b="1" dirty="0">
                <a:solidFill>
                  <a:srgbClr val="0070C0"/>
                </a:solidFill>
              </a:rPr>
              <a:t>Good Old AI (GOAI)</a:t>
            </a:r>
          </a:p>
        </p:txBody>
      </p:sp>
      <p:sp>
        <p:nvSpPr>
          <p:cNvPr id="80910" name="Text Box 14"/>
          <p:cNvSpPr txBox="1">
            <a:spLocks noChangeArrowheads="1"/>
          </p:cNvSpPr>
          <p:nvPr/>
        </p:nvSpPr>
        <p:spPr bwMode="auto">
          <a:xfrm>
            <a:off x="6289216" y="5798822"/>
            <a:ext cx="348012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2000" b="1" dirty="0"/>
              <a:t>Amplifier</a:t>
            </a:r>
          </a:p>
          <a:p>
            <a:pPr algn="ctr"/>
            <a:r>
              <a:rPr lang="en-US" sz="2000" b="1" dirty="0">
                <a:solidFill>
                  <a:srgbClr val="0070C0"/>
                </a:solidFill>
              </a:rPr>
              <a:t>Computational Intelligence (CI)</a:t>
            </a:r>
          </a:p>
        </p:txBody>
      </p:sp>
      <p:sp>
        <p:nvSpPr>
          <p:cNvPr id="15" name="Rectangle 7"/>
          <p:cNvSpPr>
            <a:spLocks noChangeArrowheads="1"/>
          </p:cNvSpPr>
          <p:nvPr/>
        </p:nvSpPr>
        <p:spPr bwMode="auto">
          <a:xfrm>
            <a:off x="1868074" y="912549"/>
            <a:ext cx="3313527" cy="2286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en-US" sz="1400" b="1" dirty="0"/>
              <a:t>AI</a:t>
            </a:r>
            <a:r>
              <a:rPr lang="en-US" sz="1400" b="1" dirty="0">
                <a:solidFill>
                  <a:srgbClr val="FF0000"/>
                </a:solidFill>
              </a:rPr>
              <a:t> REPLACES </a:t>
            </a:r>
            <a:r>
              <a:rPr lang="en-US" sz="1400" b="1" dirty="0"/>
              <a:t>human intelligence</a:t>
            </a:r>
          </a:p>
        </p:txBody>
      </p:sp>
      <p:pic>
        <p:nvPicPr>
          <p:cNvPr id="17" name="Picture 3" descr="harmony_tile_blue.jpg"/>
          <p:cNvPicPr>
            <a:picLocks noChangeAspect="1"/>
          </p:cNvPicPr>
          <p:nvPr/>
        </p:nvPicPr>
        <p:blipFill>
          <a:blip r:embed="rId2" cstate="print"/>
          <a:srcRect/>
          <a:stretch>
            <a:fillRect/>
          </a:stretch>
        </p:blipFill>
        <p:spPr bwMode="auto">
          <a:xfrm>
            <a:off x="6623380" y="2586821"/>
            <a:ext cx="2735841" cy="3194336"/>
          </a:xfrm>
          <a:prstGeom prst="rect">
            <a:avLst/>
          </a:prstGeom>
          <a:noFill/>
          <a:ln w="12700" cap="flat" cmpd="sng">
            <a:noFill/>
            <a:prstDash val="solid"/>
            <a:miter lim="0"/>
            <a:headEnd type="none" w="med" len="med"/>
            <a:tailEnd type="none" w="med" len="med"/>
          </a:ln>
        </p:spPr>
      </p:pic>
      <p:pic>
        <p:nvPicPr>
          <p:cNvPr id="21" name="Picture 176" descr="EC_logo_ex"/>
          <p:cNvPicPr>
            <a:picLocks noChangeAspect="1" noChangeArrowheads="1"/>
          </p:cNvPicPr>
          <p:nvPr/>
        </p:nvPicPr>
        <p:blipFill>
          <a:blip r:embed="rId3" cstate="print"/>
          <a:srcRect/>
          <a:stretch>
            <a:fillRect/>
          </a:stretch>
        </p:blipFill>
        <p:spPr bwMode="auto">
          <a:xfrm>
            <a:off x="5928563" y="2596724"/>
            <a:ext cx="550063" cy="904574"/>
          </a:xfrm>
          <a:prstGeom prst="rect">
            <a:avLst/>
          </a:prstGeom>
          <a:noFill/>
          <a:ln w="9525">
            <a:noFill/>
            <a:miter lim="800000"/>
            <a:headEnd/>
            <a:tailEnd/>
          </a:ln>
        </p:spPr>
      </p:pic>
      <p:pic>
        <p:nvPicPr>
          <p:cNvPr id="26" name="Picture 3" descr="hon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162568" y="2357965"/>
            <a:ext cx="2389188" cy="3402012"/>
          </a:xfrm>
          <a:prstGeom prst="rect">
            <a:avLst/>
          </a:prstGeom>
          <a:noFill/>
        </p:spPr>
      </p:pic>
      <p:pic>
        <p:nvPicPr>
          <p:cNvPr id="27" name="Picture 26" descr="C:\Users\u224589\AppData\Local\Microsoft\Windows\Temporary Internet Files\Content.IE5\7HQ6H1FJ\MC900442139[1].png"/>
          <p:cNvPicPr>
            <a:picLocks noChangeAspect="1" noChangeArrowheads="1"/>
          </p:cNvPicPr>
          <p:nvPr/>
        </p:nvPicPr>
        <p:blipFill>
          <a:blip r:embed="rId5" cstate="print"/>
          <a:srcRect/>
          <a:stretch>
            <a:fillRect/>
          </a:stretch>
        </p:blipFill>
        <p:spPr bwMode="auto">
          <a:xfrm>
            <a:off x="9693983" y="738118"/>
            <a:ext cx="709073" cy="723643"/>
          </a:xfrm>
          <a:prstGeom prst="rect">
            <a:avLst/>
          </a:prstGeom>
          <a:noFill/>
        </p:spPr>
      </p:pic>
      <p:pic>
        <p:nvPicPr>
          <p:cNvPr id="3" name="Picture 2">
            <a:extLst>
              <a:ext uri="{FF2B5EF4-FFF2-40B4-BE49-F238E27FC236}">
                <a16:creationId xmlns:a16="http://schemas.microsoft.com/office/drawing/2014/main" id="{A0196DFC-F35D-D647-9845-B5A7FA4148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6325" y="2362533"/>
            <a:ext cx="1269376" cy="1269376"/>
          </a:xfrm>
          <a:prstGeom prst="rect">
            <a:avLst/>
          </a:prstGeom>
        </p:spPr>
      </p:pic>
      <p:pic>
        <p:nvPicPr>
          <p:cNvPr id="5" name="Picture 4">
            <a:extLst>
              <a:ext uri="{FF2B5EF4-FFF2-40B4-BE49-F238E27FC236}">
                <a16:creationId xmlns:a16="http://schemas.microsoft.com/office/drawing/2014/main" id="{CE4ACEC8-6047-E24D-A14D-EEDD144049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7016" y="3385581"/>
            <a:ext cx="1227993" cy="815674"/>
          </a:xfrm>
          <a:prstGeom prst="rect">
            <a:avLst/>
          </a:prstGeom>
        </p:spPr>
      </p:pic>
      <p:pic>
        <p:nvPicPr>
          <p:cNvPr id="7" name="Picture 6">
            <a:extLst>
              <a:ext uri="{FF2B5EF4-FFF2-40B4-BE49-F238E27FC236}">
                <a16:creationId xmlns:a16="http://schemas.microsoft.com/office/drawing/2014/main" id="{7C0205A5-8AE4-8942-AB48-E4D7318656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6936" y="4029082"/>
            <a:ext cx="1114419" cy="1114419"/>
          </a:xfrm>
          <a:prstGeom prst="rect">
            <a:avLst/>
          </a:prstGeom>
        </p:spPr>
      </p:pic>
      <p:pic>
        <p:nvPicPr>
          <p:cNvPr id="9" name="Picture 8">
            <a:extLst>
              <a:ext uri="{FF2B5EF4-FFF2-40B4-BE49-F238E27FC236}">
                <a16:creationId xmlns:a16="http://schemas.microsoft.com/office/drawing/2014/main" id="{052BCA8A-D555-9344-9DC2-F5C0B95AD0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3975" y="4986249"/>
            <a:ext cx="732445" cy="732445"/>
          </a:xfrm>
          <a:prstGeom prst="rect">
            <a:avLst/>
          </a:prstGeom>
        </p:spPr>
      </p:pic>
      <p:pic>
        <p:nvPicPr>
          <p:cNvPr id="11" name="Picture 10">
            <a:extLst>
              <a:ext uri="{FF2B5EF4-FFF2-40B4-BE49-F238E27FC236}">
                <a16:creationId xmlns:a16="http://schemas.microsoft.com/office/drawing/2014/main" id="{EB3905DC-8D62-2144-A477-834A48C4FE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9215" y="4182580"/>
            <a:ext cx="660511" cy="660511"/>
          </a:xfrm>
          <a:prstGeom prst="rect">
            <a:avLst/>
          </a:prstGeom>
        </p:spPr>
      </p:pic>
      <p:pic>
        <p:nvPicPr>
          <p:cNvPr id="13" name="Picture 12">
            <a:extLst>
              <a:ext uri="{FF2B5EF4-FFF2-40B4-BE49-F238E27FC236}">
                <a16:creationId xmlns:a16="http://schemas.microsoft.com/office/drawing/2014/main" id="{16C6E152-E42F-4D43-A567-EE6C842ED1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94350" y="3526944"/>
            <a:ext cx="1003300" cy="508000"/>
          </a:xfrm>
          <a:prstGeom prst="rect">
            <a:avLst/>
          </a:prstGeom>
        </p:spPr>
      </p:pic>
      <p:pic>
        <p:nvPicPr>
          <p:cNvPr id="25" name="Picture 24">
            <a:extLst>
              <a:ext uri="{FF2B5EF4-FFF2-40B4-BE49-F238E27FC236}">
                <a16:creationId xmlns:a16="http://schemas.microsoft.com/office/drawing/2014/main" id="{CB23A1F9-1AF3-3944-A287-EEFC074572C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42207" y="4944738"/>
            <a:ext cx="836419" cy="836419"/>
          </a:xfrm>
          <a:prstGeom prst="rect">
            <a:avLst/>
          </a:prstGeom>
        </p:spPr>
      </p:pic>
      <p:sp>
        <p:nvSpPr>
          <p:cNvPr id="22" name="Content Placeholder 2">
            <a:extLst>
              <a:ext uri="{FF2B5EF4-FFF2-40B4-BE49-F238E27FC236}">
                <a16:creationId xmlns:a16="http://schemas.microsoft.com/office/drawing/2014/main" id="{5E80ED12-53B0-5044-AD58-701B6F807C8A}"/>
              </a:ext>
            </a:extLst>
          </p:cNvPr>
          <p:cNvSpPr txBox="1">
            <a:spLocks/>
          </p:cNvSpPr>
          <p:nvPr/>
        </p:nvSpPr>
        <p:spPr>
          <a:xfrm>
            <a:off x="5880491" y="280869"/>
            <a:ext cx="4422107" cy="466642"/>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b="1" dirty="0">
                <a:solidFill>
                  <a:srgbClr val="FF0000"/>
                </a:solidFill>
              </a:rPr>
              <a:t>Augmented Intelligence (AI)</a:t>
            </a:r>
          </a:p>
        </p:txBody>
      </p:sp>
      <p:sp>
        <p:nvSpPr>
          <p:cNvPr id="2" name="Footer Placeholder 1">
            <a:extLst>
              <a:ext uri="{FF2B5EF4-FFF2-40B4-BE49-F238E27FC236}">
                <a16:creationId xmlns:a16="http://schemas.microsoft.com/office/drawing/2014/main" id="{044E72CE-E349-E04B-AF82-BEF25697B8AA}"/>
              </a:ext>
            </a:extLst>
          </p:cNvPr>
          <p:cNvSpPr>
            <a:spLocks noGrp="1"/>
          </p:cNvSpPr>
          <p:nvPr>
            <p:ph type="ftr" sz="quarter" idx="11"/>
          </p:nvPr>
        </p:nvSpPr>
        <p:spPr/>
        <p:txBody>
          <a:bodyPr/>
          <a:lstStyle/>
          <a:p>
            <a:r>
              <a:rPr lang="en-US"/>
              <a:t>Kordon Consulting LLC</a:t>
            </a:r>
          </a:p>
        </p:txBody>
      </p:sp>
      <p:pic>
        <p:nvPicPr>
          <p:cNvPr id="23" name="Picture 22">
            <a:extLst>
              <a:ext uri="{FF2B5EF4-FFF2-40B4-BE49-F238E27FC236}">
                <a16:creationId xmlns:a16="http://schemas.microsoft.com/office/drawing/2014/main" id="{0EBA8345-F90D-814D-8276-8CCAA7519BB9}"/>
              </a:ext>
            </a:extLst>
          </p:cNvPr>
          <p:cNvPicPr>
            <a:picLocks noChangeAspect="1"/>
          </p:cNvPicPr>
          <p:nvPr/>
        </p:nvPicPr>
        <p:blipFill>
          <a:blip r:embed="rId13"/>
          <a:stretch>
            <a:fillRect/>
          </a:stretch>
        </p:blipFill>
        <p:spPr>
          <a:xfrm>
            <a:off x="546641" y="2933016"/>
            <a:ext cx="698893" cy="698893"/>
          </a:xfrm>
          <a:prstGeom prst="rect">
            <a:avLst/>
          </a:prstGeom>
        </p:spPr>
      </p:pic>
      <p:sp>
        <p:nvSpPr>
          <p:cNvPr id="24" name="Content Placeholder 2">
            <a:extLst>
              <a:ext uri="{FF2B5EF4-FFF2-40B4-BE49-F238E27FC236}">
                <a16:creationId xmlns:a16="http://schemas.microsoft.com/office/drawing/2014/main" id="{85D383E6-7705-3E4D-8288-1AF326062AAB}"/>
              </a:ext>
            </a:extLst>
          </p:cNvPr>
          <p:cNvSpPr txBox="1">
            <a:spLocks/>
          </p:cNvSpPr>
          <p:nvPr/>
        </p:nvSpPr>
        <p:spPr>
          <a:xfrm>
            <a:off x="145182" y="3724501"/>
            <a:ext cx="1619853" cy="668939"/>
          </a:xfrm>
          <a:prstGeom prst="rect">
            <a:avLst/>
          </a:prstGeom>
          <a:solidFill>
            <a:schemeClr val="accent6">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t>Understanding </a:t>
            </a:r>
          </a:p>
          <a:p>
            <a:pPr algn="ctr">
              <a:buFont typeface="Arial" panose="020B0604020202020204" pitchFamily="34" charset="0"/>
              <a:buNone/>
            </a:pPr>
            <a:r>
              <a:rPr lang="en-US" sz="1800" b="1" dirty="0"/>
              <a:t>two types of AI</a:t>
            </a:r>
          </a:p>
        </p:txBody>
      </p:sp>
    </p:spTree>
    <p:extLst>
      <p:ext uri="{BB962C8B-B14F-4D97-AF65-F5344CB8AC3E}">
        <p14:creationId xmlns:p14="http://schemas.microsoft.com/office/powerpoint/2010/main" val="3107360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fld id="{06116008-7CF4-0B40-A930-C65A7A155A1C}" type="slidenum">
              <a:rPr lang="en-US"/>
              <a:pPr/>
              <a:t>27</a:t>
            </a:fld>
            <a:endParaRPr lang="en-US" dirty="0"/>
          </a:p>
        </p:txBody>
      </p:sp>
      <p:sp>
        <p:nvSpPr>
          <p:cNvPr id="80898" name="Rectangle 2"/>
          <p:cNvSpPr>
            <a:spLocks noGrp="1" noChangeArrowheads="1"/>
          </p:cNvSpPr>
          <p:nvPr>
            <p:ph type="title"/>
          </p:nvPr>
        </p:nvSpPr>
        <p:spPr>
          <a:xfrm>
            <a:off x="415590" y="184027"/>
            <a:ext cx="8229600" cy="563563"/>
          </a:xfrm>
        </p:spPr>
        <p:txBody>
          <a:bodyPr/>
          <a:lstStyle/>
          <a:p>
            <a:r>
              <a:rPr lang="en-US" sz="2800" dirty="0"/>
              <a:t>Applied AI definition</a:t>
            </a:r>
          </a:p>
        </p:txBody>
      </p:sp>
      <p:grpSp>
        <p:nvGrpSpPr>
          <p:cNvPr id="4" name="Group 3">
            <a:extLst>
              <a:ext uri="{FF2B5EF4-FFF2-40B4-BE49-F238E27FC236}">
                <a16:creationId xmlns:a16="http://schemas.microsoft.com/office/drawing/2014/main" id="{D8D449CC-C1AA-9146-9138-491AFB9D74DB}"/>
              </a:ext>
            </a:extLst>
          </p:cNvPr>
          <p:cNvGrpSpPr/>
          <p:nvPr/>
        </p:nvGrpSpPr>
        <p:grpSpPr>
          <a:xfrm>
            <a:off x="2914628" y="1858367"/>
            <a:ext cx="5031351" cy="3418624"/>
            <a:chOff x="5594350" y="2362533"/>
            <a:chExt cx="5031351" cy="3418624"/>
          </a:xfrm>
        </p:grpSpPr>
        <p:pic>
          <p:nvPicPr>
            <p:cNvPr id="17" name="Picture 3" descr="harmony_tile_blue.jpg"/>
            <p:cNvPicPr>
              <a:picLocks noChangeAspect="1"/>
            </p:cNvPicPr>
            <p:nvPr/>
          </p:nvPicPr>
          <p:blipFill>
            <a:blip r:embed="rId2" cstate="print"/>
            <a:srcRect/>
            <a:stretch>
              <a:fillRect/>
            </a:stretch>
          </p:blipFill>
          <p:spPr bwMode="auto">
            <a:xfrm>
              <a:off x="6623380" y="2586821"/>
              <a:ext cx="2735841" cy="3194336"/>
            </a:xfrm>
            <a:prstGeom prst="rect">
              <a:avLst/>
            </a:prstGeom>
            <a:noFill/>
            <a:ln w="12700" cap="flat" cmpd="sng">
              <a:noFill/>
              <a:prstDash val="solid"/>
              <a:miter lim="0"/>
              <a:headEnd type="none" w="med" len="med"/>
              <a:tailEnd type="none" w="med" len="med"/>
            </a:ln>
          </p:spPr>
        </p:pic>
        <p:pic>
          <p:nvPicPr>
            <p:cNvPr id="21" name="Picture 176" descr="EC_logo_ex"/>
            <p:cNvPicPr>
              <a:picLocks noChangeAspect="1" noChangeArrowheads="1"/>
            </p:cNvPicPr>
            <p:nvPr/>
          </p:nvPicPr>
          <p:blipFill>
            <a:blip r:embed="rId3" cstate="print"/>
            <a:srcRect/>
            <a:stretch>
              <a:fillRect/>
            </a:stretch>
          </p:blipFill>
          <p:spPr bwMode="auto">
            <a:xfrm>
              <a:off x="5928563" y="2596724"/>
              <a:ext cx="550063" cy="904574"/>
            </a:xfrm>
            <a:prstGeom prst="rect">
              <a:avLst/>
            </a:prstGeom>
            <a:noFill/>
            <a:ln w="9525">
              <a:noFill/>
              <a:miter lim="800000"/>
              <a:headEnd/>
              <a:tailEnd/>
            </a:ln>
          </p:spPr>
        </p:pic>
        <p:pic>
          <p:nvPicPr>
            <p:cNvPr id="3" name="Picture 2">
              <a:extLst>
                <a:ext uri="{FF2B5EF4-FFF2-40B4-BE49-F238E27FC236}">
                  <a16:creationId xmlns:a16="http://schemas.microsoft.com/office/drawing/2014/main" id="{A0196DFC-F35D-D647-9845-B5A7FA414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325" y="2362533"/>
              <a:ext cx="1269376" cy="1269376"/>
            </a:xfrm>
            <a:prstGeom prst="rect">
              <a:avLst/>
            </a:prstGeom>
          </p:spPr>
        </p:pic>
        <p:pic>
          <p:nvPicPr>
            <p:cNvPr id="5" name="Picture 4">
              <a:extLst>
                <a:ext uri="{FF2B5EF4-FFF2-40B4-BE49-F238E27FC236}">
                  <a16:creationId xmlns:a16="http://schemas.microsoft.com/office/drawing/2014/main" id="{CE4ACEC8-6047-E24D-A14D-EEDD144049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7016" y="3385581"/>
              <a:ext cx="1227993" cy="815674"/>
            </a:xfrm>
            <a:prstGeom prst="rect">
              <a:avLst/>
            </a:prstGeom>
          </p:spPr>
        </p:pic>
        <p:pic>
          <p:nvPicPr>
            <p:cNvPr id="7" name="Picture 6">
              <a:extLst>
                <a:ext uri="{FF2B5EF4-FFF2-40B4-BE49-F238E27FC236}">
                  <a16:creationId xmlns:a16="http://schemas.microsoft.com/office/drawing/2014/main" id="{7C0205A5-8AE4-8942-AB48-E4D7318656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6936" y="4029082"/>
              <a:ext cx="1114419" cy="1114419"/>
            </a:xfrm>
            <a:prstGeom prst="rect">
              <a:avLst/>
            </a:prstGeom>
          </p:spPr>
        </p:pic>
        <p:pic>
          <p:nvPicPr>
            <p:cNvPr id="9" name="Picture 8">
              <a:extLst>
                <a:ext uri="{FF2B5EF4-FFF2-40B4-BE49-F238E27FC236}">
                  <a16:creationId xmlns:a16="http://schemas.microsoft.com/office/drawing/2014/main" id="{052BCA8A-D555-9344-9DC2-F5C0B95AD0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975" y="4986249"/>
              <a:ext cx="732445" cy="732445"/>
            </a:xfrm>
            <a:prstGeom prst="rect">
              <a:avLst/>
            </a:prstGeom>
          </p:spPr>
        </p:pic>
        <p:pic>
          <p:nvPicPr>
            <p:cNvPr id="11" name="Picture 10">
              <a:extLst>
                <a:ext uri="{FF2B5EF4-FFF2-40B4-BE49-F238E27FC236}">
                  <a16:creationId xmlns:a16="http://schemas.microsoft.com/office/drawing/2014/main" id="{EB3905DC-8D62-2144-A477-834A48C4FE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9215" y="4182580"/>
              <a:ext cx="660511" cy="660511"/>
            </a:xfrm>
            <a:prstGeom prst="rect">
              <a:avLst/>
            </a:prstGeom>
          </p:spPr>
        </p:pic>
        <p:pic>
          <p:nvPicPr>
            <p:cNvPr id="13" name="Picture 12">
              <a:extLst>
                <a:ext uri="{FF2B5EF4-FFF2-40B4-BE49-F238E27FC236}">
                  <a16:creationId xmlns:a16="http://schemas.microsoft.com/office/drawing/2014/main" id="{16C6E152-E42F-4D43-A567-EE6C842ED1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4350" y="3526944"/>
              <a:ext cx="1003300" cy="508000"/>
            </a:xfrm>
            <a:prstGeom prst="rect">
              <a:avLst/>
            </a:prstGeom>
          </p:spPr>
        </p:pic>
        <p:pic>
          <p:nvPicPr>
            <p:cNvPr id="25" name="Picture 24">
              <a:extLst>
                <a:ext uri="{FF2B5EF4-FFF2-40B4-BE49-F238E27FC236}">
                  <a16:creationId xmlns:a16="http://schemas.microsoft.com/office/drawing/2014/main" id="{CB23A1F9-1AF3-3944-A287-EEFC074572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2207" y="4944738"/>
              <a:ext cx="836419" cy="836419"/>
            </a:xfrm>
            <a:prstGeom prst="rect">
              <a:avLst/>
            </a:prstGeom>
          </p:spPr>
        </p:pic>
      </p:grpSp>
      <p:sp>
        <p:nvSpPr>
          <p:cNvPr id="22" name="Content Placeholder 2">
            <a:extLst>
              <a:ext uri="{FF2B5EF4-FFF2-40B4-BE49-F238E27FC236}">
                <a16:creationId xmlns:a16="http://schemas.microsoft.com/office/drawing/2014/main" id="{5E80ED12-53B0-5044-AD58-701B6F807C8A}"/>
              </a:ext>
            </a:extLst>
          </p:cNvPr>
          <p:cNvSpPr txBox="1">
            <a:spLocks/>
          </p:cNvSpPr>
          <p:nvPr/>
        </p:nvSpPr>
        <p:spPr>
          <a:xfrm>
            <a:off x="406908" y="1007213"/>
            <a:ext cx="1918802" cy="830012"/>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b="1" dirty="0">
                <a:solidFill>
                  <a:srgbClr val="FF0000"/>
                </a:solidFill>
              </a:rPr>
              <a:t>Real-world problems</a:t>
            </a:r>
          </a:p>
        </p:txBody>
      </p:sp>
      <p:sp>
        <p:nvSpPr>
          <p:cNvPr id="2" name="Footer Placeholder 1">
            <a:extLst>
              <a:ext uri="{FF2B5EF4-FFF2-40B4-BE49-F238E27FC236}">
                <a16:creationId xmlns:a16="http://schemas.microsoft.com/office/drawing/2014/main" id="{044E72CE-E349-E04B-AF82-BEF25697B8AA}"/>
              </a:ext>
            </a:extLst>
          </p:cNvPr>
          <p:cNvSpPr>
            <a:spLocks noGrp="1"/>
          </p:cNvSpPr>
          <p:nvPr>
            <p:ph type="ftr" sz="quarter" idx="11"/>
          </p:nvPr>
        </p:nvSpPr>
        <p:spPr/>
        <p:txBody>
          <a:bodyPr/>
          <a:lstStyle/>
          <a:p>
            <a:r>
              <a:rPr lang="en-US"/>
              <a:t>Kordon Consulting LLC</a:t>
            </a:r>
          </a:p>
        </p:txBody>
      </p:sp>
      <p:sp>
        <p:nvSpPr>
          <p:cNvPr id="24" name="Content Placeholder 2">
            <a:extLst>
              <a:ext uri="{FF2B5EF4-FFF2-40B4-BE49-F238E27FC236}">
                <a16:creationId xmlns:a16="http://schemas.microsoft.com/office/drawing/2014/main" id="{B8E2DFE9-4019-5649-8587-89E5CE2DC5F0}"/>
              </a:ext>
            </a:extLst>
          </p:cNvPr>
          <p:cNvSpPr txBox="1">
            <a:spLocks/>
          </p:cNvSpPr>
          <p:nvPr/>
        </p:nvSpPr>
        <p:spPr>
          <a:xfrm>
            <a:off x="4179551" y="1038531"/>
            <a:ext cx="2138352" cy="830012"/>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b="1" dirty="0">
                <a:solidFill>
                  <a:srgbClr val="FF0000"/>
                </a:solidFill>
              </a:rPr>
              <a:t>Artificial</a:t>
            </a:r>
            <a:br>
              <a:rPr lang="en-US" b="1" dirty="0">
                <a:solidFill>
                  <a:srgbClr val="FF0000"/>
                </a:solidFill>
              </a:rPr>
            </a:br>
            <a:r>
              <a:rPr lang="en-US" b="1" dirty="0">
                <a:solidFill>
                  <a:srgbClr val="FF0000"/>
                </a:solidFill>
              </a:rPr>
              <a:t>Intelligence</a:t>
            </a:r>
          </a:p>
        </p:txBody>
      </p:sp>
      <p:sp>
        <p:nvSpPr>
          <p:cNvPr id="28" name="Content Placeholder 2">
            <a:extLst>
              <a:ext uri="{FF2B5EF4-FFF2-40B4-BE49-F238E27FC236}">
                <a16:creationId xmlns:a16="http://schemas.microsoft.com/office/drawing/2014/main" id="{B696C88B-4971-ED49-8A46-FD8B4DA5CC45}"/>
              </a:ext>
            </a:extLst>
          </p:cNvPr>
          <p:cNvSpPr txBox="1">
            <a:spLocks/>
          </p:cNvSpPr>
          <p:nvPr/>
        </p:nvSpPr>
        <p:spPr>
          <a:xfrm>
            <a:off x="8153400" y="1041366"/>
            <a:ext cx="1918802" cy="830012"/>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b="1" dirty="0">
                <a:solidFill>
                  <a:srgbClr val="FF0000"/>
                </a:solidFill>
              </a:rPr>
              <a:t>Smart </a:t>
            </a:r>
            <a:br>
              <a:rPr lang="en-US" b="1" dirty="0">
                <a:solidFill>
                  <a:srgbClr val="FF0000"/>
                </a:solidFill>
              </a:rPr>
            </a:br>
            <a:r>
              <a:rPr lang="en-US" b="1" dirty="0">
                <a:solidFill>
                  <a:srgbClr val="FF0000"/>
                </a:solidFill>
              </a:rPr>
              <a:t>solutions</a:t>
            </a:r>
          </a:p>
        </p:txBody>
      </p:sp>
      <p:sp>
        <p:nvSpPr>
          <p:cNvPr id="29" name="Content Placeholder 2">
            <a:extLst>
              <a:ext uri="{FF2B5EF4-FFF2-40B4-BE49-F238E27FC236}">
                <a16:creationId xmlns:a16="http://schemas.microsoft.com/office/drawing/2014/main" id="{DDD82015-D256-8940-83E4-8C2723E7E753}"/>
              </a:ext>
            </a:extLst>
          </p:cNvPr>
          <p:cNvSpPr txBox="1">
            <a:spLocks/>
          </p:cNvSpPr>
          <p:nvPr/>
        </p:nvSpPr>
        <p:spPr>
          <a:xfrm>
            <a:off x="10777719" y="1038531"/>
            <a:ext cx="1152162" cy="830012"/>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b="1" dirty="0">
                <a:solidFill>
                  <a:srgbClr val="FF0000"/>
                </a:solidFill>
              </a:rPr>
              <a:t>Value</a:t>
            </a:r>
          </a:p>
        </p:txBody>
      </p:sp>
      <p:pic>
        <p:nvPicPr>
          <p:cNvPr id="12" name="Picture 11">
            <a:extLst>
              <a:ext uri="{FF2B5EF4-FFF2-40B4-BE49-F238E27FC236}">
                <a16:creationId xmlns:a16="http://schemas.microsoft.com/office/drawing/2014/main" id="{B82FE007-5527-DF45-9BFE-C07B282E61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76798" y="2127412"/>
            <a:ext cx="754003" cy="754003"/>
          </a:xfrm>
          <a:prstGeom prst="rect">
            <a:avLst/>
          </a:prstGeom>
        </p:spPr>
      </p:pic>
      <p:grpSp>
        <p:nvGrpSpPr>
          <p:cNvPr id="41" name="Group 40">
            <a:extLst>
              <a:ext uri="{FF2B5EF4-FFF2-40B4-BE49-F238E27FC236}">
                <a16:creationId xmlns:a16="http://schemas.microsoft.com/office/drawing/2014/main" id="{1A703645-0539-D34F-9357-C44A5473912F}"/>
              </a:ext>
            </a:extLst>
          </p:cNvPr>
          <p:cNvGrpSpPr/>
          <p:nvPr/>
        </p:nvGrpSpPr>
        <p:grpSpPr>
          <a:xfrm>
            <a:off x="863016" y="2023906"/>
            <a:ext cx="883829" cy="3381247"/>
            <a:chOff x="529780" y="1940331"/>
            <a:chExt cx="883829" cy="3381247"/>
          </a:xfrm>
        </p:grpSpPr>
        <p:pic>
          <p:nvPicPr>
            <p:cNvPr id="30" name="Picture 29">
              <a:extLst>
                <a:ext uri="{FF2B5EF4-FFF2-40B4-BE49-F238E27FC236}">
                  <a16:creationId xmlns:a16="http://schemas.microsoft.com/office/drawing/2014/main" id="{C0AF1A8E-0E50-8448-A3A6-9533527984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4610" y="2849021"/>
              <a:ext cx="733306" cy="733306"/>
            </a:xfrm>
            <a:prstGeom prst="rect">
              <a:avLst/>
            </a:prstGeom>
          </p:spPr>
        </p:pic>
        <p:pic>
          <p:nvPicPr>
            <p:cNvPr id="8" name="Picture 7">
              <a:extLst>
                <a:ext uri="{FF2B5EF4-FFF2-40B4-BE49-F238E27FC236}">
                  <a16:creationId xmlns:a16="http://schemas.microsoft.com/office/drawing/2014/main" id="{4946A667-8B7C-0343-AD1C-7CB6FCEFA9C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4610" y="3645117"/>
              <a:ext cx="808999" cy="808999"/>
            </a:xfrm>
            <a:prstGeom prst="rect">
              <a:avLst/>
            </a:prstGeom>
          </p:spPr>
        </p:pic>
        <p:pic>
          <p:nvPicPr>
            <p:cNvPr id="18" name="Picture 17">
              <a:extLst>
                <a:ext uri="{FF2B5EF4-FFF2-40B4-BE49-F238E27FC236}">
                  <a16:creationId xmlns:a16="http://schemas.microsoft.com/office/drawing/2014/main" id="{3ACCA850-FB32-014E-BB86-BBC94E3B89F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927" y="1940331"/>
              <a:ext cx="718364" cy="718364"/>
            </a:xfrm>
            <a:prstGeom prst="rect">
              <a:avLst/>
            </a:prstGeom>
          </p:spPr>
        </p:pic>
        <p:pic>
          <p:nvPicPr>
            <p:cNvPr id="20" name="Picture 19">
              <a:extLst>
                <a:ext uri="{FF2B5EF4-FFF2-40B4-BE49-F238E27FC236}">
                  <a16:creationId xmlns:a16="http://schemas.microsoft.com/office/drawing/2014/main" id="{AF2BDEF0-27BF-074F-86B6-9C8E2693C8E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9780" y="4437749"/>
              <a:ext cx="883829" cy="883829"/>
            </a:xfrm>
            <a:prstGeom prst="rect">
              <a:avLst/>
            </a:prstGeom>
          </p:spPr>
        </p:pic>
      </p:grpSp>
      <p:pic>
        <p:nvPicPr>
          <p:cNvPr id="23" name="Picture 22">
            <a:extLst>
              <a:ext uri="{FF2B5EF4-FFF2-40B4-BE49-F238E27FC236}">
                <a16:creationId xmlns:a16="http://schemas.microsoft.com/office/drawing/2014/main" id="{64D5B33C-FEA6-2D4F-A9FA-7ED6739F0D3E}"/>
              </a:ext>
            </a:extLst>
          </p:cNvPr>
          <p:cNvPicPr>
            <a:picLocks noChangeAspect="1"/>
          </p:cNvPicPr>
          <p:nvPr/>
        </p:nvPicPr>
        <p:blipFill>
          <a:blip r:embed="rId16"/>
          <a:stretch>
            <a:fillRect/>
          </a:stretch>
        </p:blipFill>
        <p:spPr>
          <a:xfrm>
            <a:off x="11124702" y="3956295"/>
            <a:ext cx="631722" cy="577729"/>
          </a:xfrm>
          <a:prstGeom prst="rect">
            <a:avLst/>
          </a:prstGeom>
        </p:spPr>
      </p:pic>
      <p:pic>
        <p:nvPicPr>
          <p:cNvPr id="32" name="Picture 31">
            <a:extLst>
              <a:ext uri="{FF2B5EF4-FFF2-40B4-BE49-F238E27FC236}">
                <a16:creationId xmlns:a16="http://schemas.microsoft.com/office/drawing/2014/main" id="{9B8D3562-9B96-9742-A419-CFB754F069B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18988" y="2960434"/>
            <a:ext cx="869622" cy="869622"/>
          </a:xfrm>
          <a:prstGeom prst="rect">
            <a:avLst/>
          </a:prstGeom>
        </p:spPr>
      </p:pic>
      <p:pic>
        <p:nvPicPr>
          <p:cNvPr id="34" name="Picture 33">
            <a:extLst>
              <a:ext uri="{FF2B5EF4-FFF2-40B4-BE49-F238E27FC236}">
                <a16:creationId xmlns:a16="http://schemas.microsoft.com/office/drawing/2014/main" id="{AF2DF5FD-6410-DB47-A5D3-E866A5BDE15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69250" y="2123508"/>
            <a:ext cx="775427" cy="678499"/>
          </a:xfrm>
          <a:prstGeom prst="rect">
            <a:avLst/>
          </a:prstGeom>
        </p:spPr>
      </p:pic>
      <p:pic>
        <p:nvPicPr>
          <p:cNvPr id="36" name="Picture 35">
            <a:extLst>
              <a:ext uri="{FF2B5EF4-FFF2-40B4-BE49-F238E27FC236}">
                <a16:creationId xmlns:a16="http://schemas.microsoft.com/office/drawing/2014/main" id="{08F36286-7409-8C46-8050-FBC8522F237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29732" y="3757933"/>
            <a:ext cx="679816" cy="679816"/>
          </a:xfrm>
          <a:prstGeom prst="rect">
            <a:avLst/>
          </a:prstGeom>
        </p:spPr>
      </p:pic>
      <p:pic>
        <p:nvPicPr>
          <p:cNvPr id="38" name="Picture 37">
            <a:extLst>
              <a:ext uri="{FF2B5EF4-FFF2-40B4-BE49-F238E27FC236}">
                <a16:creationId xmlns:a16="http://schemas.microsoft.com/office/drawing/2014/main" id="{1C92AAB4-8563-654B-9904-47517E43DE9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84470" y="2857081"/>
            <a:ext cx="750739" cy="750739"/>
          </a:xfrm>
          <a:prstGeom prst="rect">
            <a:avLst/>
          </a:prstGeom>
        </p:spPr>
      </p:pic>
      <p:pic>
        <p:nvPicPr>
          <p:cNvPr id="40" name="Picture 39">
            <a:extLst>
              <a:ext uri="{FF2B5EF4-FFF2-40B4-BE49-F238E27FC236}">
                <a16:creationId xmlns:a16="http://schemas.microsoft.com/office/drawing/2014/main" id="{A74E6315-3CBF-4144-80A5-FD867AC4278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365140" y="4331232"/>
            <a:ext cx="1073921" cy="1073921"/>
          </a:xfrm>
          <a:prstGeom prst="rect">
            <a:avLst/>
          </a:prstGeom>
        </p:spPr>
      </p:pic>
      <p:sp>
        <p:nvSpPr>
          <p:cNvPr id="48" name="Rectangle 17">
            <a:extLst>
              <a:ext uri="{FF2B5EF4-FFF2-40B4-BE49-F238E27FC236}">
                <a16:creationId xmlns:a16="http://schemas.microsoft.com/office/drawing/2014/main" id="{CF5F8741-D4BB-9846-9B80-6ADF5197F96B}"/>
              </a:ext>
            </a:extLst>
          </p:cNvPr>
          <p:cNvSpPr>
            <a:spLocks noChangeArrowheads="1"/>
          </p:cNvSpPr>
          <p:nvPr/>
        </p:nvSpPr>
        <p:spPr bwMode="auto">
          <a:xfrm>
            <a:off x="2080251" y="5367694"/>
            <a:ext cx="8593916" cy="610758"/>
          </a:xfrm>
          <a:prstGeom prst="rect">
            <a:avLst/>
          </a:prstGeom>
          <a:solidFill>
            <a:srgbClr val="CCFFCC"/>
          </a:solidFill>
          <a:ln w="9525">
            <a:solidFill>
              <a:schemeClr val="tx1"/>
            </a:solidFill>
            <a:miter lim="800000"/>
            <a:headEnd/>
            <a:tailEnd/>
          </a:ln>
        </p:spPr>
        <p:txBody>
          <a:bodyPr wrap="none" anchor="ctr"/>
          <a:lstStyle/>
          <a:p>
            <a:pPr algn="ctr"/>
            <a:r>
              <a:rPr lang="en-US" sz="2000" b="1" dirty="0"/>
              <a:t>Applied AI creates value by solving real-world problems with AI-based methods </a:t>
            </a:r>
          </a:p>
        </p:txBody>
      </p:sp>
      <p:sp>
        <p:nvSpPr>
          <p:cNvPr id="42" name="Right Arrow 41">
            <a:extLst>
              <a:ext uri="{FF2B5EF4-FFF2-40B4-BE49-F238E27FC236}">
                <a16:creationId xmlns:a16="http://schemas.microsoft.com/office/drawing/2014/main" id="{8D9DBFF1-4F13-1342-A115-39037D7FBBCF}"/>
              </a:ext>
            </a:extLst>
          </p:cNvPr>
          <p:cNvSpPr/>
          <p:nvPr/>
        </p:nvSpPr>
        <p:spPr>
          <a:xfrm>
            <a:off x="2325710" y="1247887"/>
            <a:ext cx="1853841" cy="376518"/>
          </a:xfrm>
          <a:prstGeom prs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a:extLst>
              <a:ext uri="{FF2B5EF4-FFF2-40B4-BE49-F238E27FC236}">
                <a16:creationId xmlns:a16="http://schemas.microsoft.com/office/drawing/2014/main" id="{7B6DB2A1-72D7-C845-8F2E-56232CD228F6}"/>
              </a:ext>
            </a:extLst>
          </p:cNvPr>
          <p:cNvSpPr/>
          <p:nvPr/>
        </p:nvSpPr>
        <p:spPr>
          <a:xfrm>
            <a:off x="6377209" y="1195528"/>
            <a:ext cx="1776192" cy="376518"/>
          </a:xfrm>
          <a:prstGeom prs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ight Arrow 50">
            <a:extLst>
              <a:ext uri="{FF2B5EF4-FFF2-40B4-BE49-F238E27FC236}">
                <a16:creationId xmlns:a16="http://schemas.microsoft.com/office/drawing/2014/main" id="{E7DC9B83-C942-A04C-88DF-104E3365B786}"/>
              </a:ext>
            </a:extLst>
          </p:cNvPr>
          <p:cNvSpPr/>
          <p:nvPr/>
        </p:nvSpPr>
        <p:spPr>
          <a:xfrm>
            <a:off x="10072202" y="1183341"/>
            <a:ext cx="788821" cy="376518"/>
          </a:xfrm>
          <a:prstGeom prs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EB8C6051-6BEE-E040-96E1-7B30E804807A}"/>
              </a:ext>
            </a:extLst>
          </p:cNvPr>
          <p:cNvPicPr>
            <a:picLocks noChangeAspect="1"/>
          </p:cNvPicPr>
          <p:nvPr/>
        </p:nvPicPr>
        <p:blipFill>
          <a:blip r:embed="rId22"/>
          <a:stretch>
            <a:fillRect/>
          </a:stretch>
        </p:blipFill>
        <p:spPr>
          <a:xfrm>
            <a:off x="11010495" y="4594860"/>
            <a:ext cx="686610" cy="686610"/>
          </a:xfrm>
          <a:prstGeom prst="rect">
            <a:avLst/>
          </a:prstGeom>
        </p:spPr>
      </p:pic>
      <p:pic>
        <p:nvPicPr>
          <p:cNvPr id="37" name="Picture 36">
            <a:extLst>
              <a:ext uri="{FF2B5EF4-FFF2-40B4-BE49-F238E27FC236}">
                <a16:creationId xmlns:a16="http://schemas.microsoft.com/office/drawing/2014/main" id="{C804C2E3-7F24-0144-870A-38466A7B6182}"/>
              </a:ext>
            </a:extLst>
          </p:cNvPr>
          <p:cNvPicPr>
            <a:picLocks noChangeAspect="1"/>
          </p:cNvPicPr>
          <p:nvPr/>
        </p:nvPicPr>
        <p:blipFill>
          <a:blip r:embed="rId23"/>
          <a:stretch>
            <a:fillRect/>
          </a:stretch>
        </p:blipFill>
        <p:spPr>
          <a:xfrm>
            <a:off x="312188" y="6080936"/>
            <a:ext cx="550828" cy="550828"/>
          </a:xfrm>
          <a:prstGeom prst="rect">
            <a:avLst/>
          </a:prstGeom>
        </p:spPr>
      </p:pic>
      <p:sp>
        <p:nvSpPr>
          <p:cNvPr id="39" name="Content Placeholder 2">
            <a:extLst>
              <a:ext uri="{FF2B5EF4-FFF2-40B4-BE49-F238E27FC236}">
                <a16:creationId xmlns:a16="http://schemas.microsoft.com/office/drawing/2014/main" id="{4243BCA7-3138-6948-9161-27940E08DFD6}"/>
              </a:ext>
            </a:extLst>
          </p:cNvPr>
          <p:cNvSpPr txBox="1">
            <a:spLocks/>
          </p:cNvSpPr>
          <p:nvPr/>
        </p:nvSpPr>
        <p:spPr>
          <a:xfrm>
            <a:off x="1065900" y="6112231"/>
            <a:ext cx="2979800" cy="502690"/>
          </a:xfrm>
          <a:prstGeom prst="rect">
            <a:avLst/>
          </a:prstGeom>
          <a:solidFill>
            <a:schemeClr val="accent6">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t>Understanding the meaning of applied AI</a:t>
            </a:r>
          </a:p>
        </p:txBody>
      </p:sp>
    </p:spTree>
    <p:extLst>
      <p:ext uri="{BB962C8B-B14F-4D97-AF65-F5344CB8AC3E}">
        <p14:creationId xmlns:p14="http://schemas.microsoft.com/office/powerpoint/2010/main" val="3050319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935164" y="204790"/>
            <a:ext cx="8205787" cy="404811"/>
          </a:xfrm>
        </p:spPr>
        <p:txBody>
          <a:bodyPr>
            <a:normAutofit fontScale="90000"/>
          </a:bodyPr>
          <a:lstStyle/>
          <a:p>
            <a:r>
              <a:rPr lang="en-US" sz="3200" dirty="0">
                <a:ea typeface="ＭＳ Ｐゴシック" pitchFamily="34" charset="-128"/>
              </a:rPr>
              <a:t>Business advantages of applied AI</a:t>
            </a:r>
          </a:p>
        </p:txBody>
      </p:sp>
      <p:sp>
        <p:nvSpPr>
          <p:cNvPr id="4" name="Footer Placeholder 3"/>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C2D5B2D8-D77D-4E8C-95DB-7CD2E53E8200}" type="slidenum">
              <a:rPr lang="en-US" smtClean="0"/>
              <a:pPr/>
              <a:t>28</a:t>
            </a:fld>
            <a:endParaRPr lang="en-US"/>
          </a:p>
        </p:txBody>
      </p:sp>
      <p:pic>
        <p:nvPicPr>
          <p:cNvPr id="8" name="Picture 7" descr="AI_adapters_profit">
            <a:extLst>
              <a:ext uri="{FF2B5EF4-FFF2-40B4-BE49-F238E27FC236}">
                <a16:creationId xmlns:a16="http://schemas.microsoft.com/office/drawing/2014/main" id="{9BF70DA8-83C7-D14A-8873-2C7F7511A86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3819" y="737870"/>
            <a:ext cx="6247000" cy="4787485"/>
          </a:xfrm>
          <a:prstGeom prst="rect">
            <a:avLst/>
          </a:prstGeom>
          <a:noFill/>
          <a:ln>
            <a:noFill/>
          </a:ln>
        </p:spPr>
      </p:pic>
      <p:sp>
        <p:nvSpPr>
          <p:cNvPr id="10" name="Text Box 25">
            <a:extLst>
              <a:ext uri="{FF2B5EF4-FFF2-40B4-BE49-F238E27FC236}">
                <a16:creationId xmlns:a16="http://schemas.microsoft.com/office/drawing/2014/main" id="{FF0D5176-0763-9249-8E6A-092DD029C9A3}"/>
              </a:ext>
            </a:extLst>
          </p:cNvPr>
          <p:cNvSpPr txBox="1">
            <a:spLocks noChangeArrowheads="1"/>
          </p:cNvSpPr>
          <p:nvPr/>
        </p:nvSpPr>
        <p:spPr bwMode="auto">
          <a:xfrm>
            <a:off x="2578024" y="5525355"/>
            <a:ext cx="7286738" cy="830995"/>
          </a:xfrm>
          <a:prstGeom prst="rect">
            <a:avLst/>
          </a:prstGeom>
          <a:solidFill>
            <a:srgbClr val="FAFEA0"/>
          </a:solidFill>
          <a:ln w="9525">
            <a:noFill/>
            <a:miter lim="800000"/>
            <a:headEnd/>
            <a:tailEnd/>
          </a:ln>
          <a:effectLst/>
        </p:spPr>
        <p:txBody>
          <a:bodyPr wrap="square" lIns="91439" tIns="45719" rIns="91439" bIns="45719">
            <a:spAutoFit/>
          </a:bodyPr>
          <a:lstStyle/>
          <a:p>
            <a:pPr marL="342882" indent="-342882">
              <a:spcBef>
                <a:spcPct val="20000"/>
              </a:spcBef>
            </a:pPr>
            <a:r>
              <a:rPr lang="en-US" sz="2400" b="1" dirty="0"/>
              <a:t>Businesses using AI have a 3 – 15% higher profit margin</a:t>
            </a:r>
          </a:p>
          <a:p>
            <a:pPr marL="342882" indent="-342882">
              <a:spcBef>
                <a:spcPct val="20000"/>
              </a:spcBef>
            </a:pPr>
            <a:r>
              <a:rPr lang="en-US" sz="2000" dirty="0"/>
              <a:t>McKinsey Global Institute, AI: The next Digital Frontier, 2017</a:t>
            </a:r>
          </a:p>
        </p:txBody>
      </p:sp>
      <p:pic>
        <p:nvPicPr>
          <p:cNvPr id="7" name="Picture 6">
            <a:extLst>
              <a:ext uri="{FF2B5EF4-FFF2-40B4-BE49-F238E27FC236}">
                <a16:creationId xmlns:a16="http://schemas.microsoft.com/office/drawing/2014/main" id="{5C666E31-7495-3C48-A80B-F5123FF4DD65}"/>
              </a:ext>
            </a:extLst>
          </p:cNvPr>
          <p:cNvPicPr>
            <a:picLocks noChangeAspect="1"/>
          </p:cNvPicPr>
          <p:nvPr/>
        </p:nvPicPr>
        <p:blipFill>
          <a:blip r:embed="rId3"/>
          <a:stretch>
            <a:fillRect/>
          </a:stretch>
        </p:blipFill>
        <p:spPr>
          <a:xfrm>
            <a:off x="215369" y="3703496"/>
            <a:ext cx="550828" cy="550828"/>
          </a:xfrm>
          <a:prstGeom prst="rect">
            <a:avLst/>
          </a:prstGeom>
        </p:spPr>
      </p:pic>
      <p:sp>
        <p:nvSpPr>
          <p:cNvPr id="9" name="Content Placeholder 2">
            <a:extLst>
              <a:ext uri="{FF2B5EF4-FFF2-40B4-BE49-F238E27FC236}">
                <a16:creationId xmlns:a16="http://schemas.microsoft.com/office/drawing/2014/main" id="{E8EB854B-AF64-BC4C-990A-9E4645B21CA1}"/>
              </a:ext>
            </a:extLst>
          </p:cNvPr>
          <p:cNvSpPr txBox="1">
            <a:spLocks/>
          </p:cNvSpPr>
          <p:nvPr/>
        </p:nvSpPr>
        <p:spPr>
          <a:xfrm>
            <a:off x="808015" y="3751634"/>
            <a:ext cx="2979800" cy="502690"/>
          </a:xfrm>
          <a:prstGeom prst="rect">
            <a:avLst/>
          </a:prstGeom>
          <a:solidFill>
            <a:schemeClr val="accent6">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t>Proof for business advantages of applied AI</a:t>
            </a:r>
          </a:p>
        </p:txBody>
      </p:sp>
    </p:spTree>
    <p:extLst>
      <p:ext uri="{BB962C8B-B14F-4D97-AF65-F5344CB8AC3E}">
        <p14:creationId xmlns:p14="http://schemas.microsoft.com/office/powerpoint/2010/main" val="4169769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9928"/>
            <a:ext cx="10515600" cy="398550"/>
          </a:xfrm>
        </p:spPr>
        <p:txBody>
          <a:bodyPr>
            <a:normAutofit fontScale="90000"/>
          </a:bodyPr>
          <a:lstStyle/>
          <a:p>
            <a:r>
              <a:rPr lang="en-US" sz="2800" dirty="0"/>
              <a:t>Key AI methods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29</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grpSp>
        <p:nvGrpSpPr>
          <p:cNvPr id="3" name="Group 2">
            <a:extLst>
              <a:ext uri="{FF2B5EF4-FFF2-40B4-BE49-F238E27FC236}">
                <a16:creationId xmlns:a16="http://schemas.microsoft.com/office/drawing/2014/main" id="{77497033-BDDA-DE4A-8EBC-60F774386211}"/>
              </a:ext>
            </a:extLst>
          </p:cNvPr>
          <p:cNvGrpSpPr/>
          <p:nvPr/>
        </p:nvGrpSpPr>
        <p:grpSpPr>
          <a:xfrm>
            <a:off x="10097970" y="638473"/>
            <a:ext cx="1790700" cy="5539751"/>
            <a:chOff x="8828648" y="592801"/>
            <a:chExt cx="1790700" cy="5539751"/>
          </a:xfrm>
        </p:grpSpPr>
        <p:sp>
          <p:nvSpPr>
            <p:cNvPr id="9" name="Text Box 6">
              <a:extLst>
                <a:ext uri="{FF2B5EF4-FFF2-40B4-BE49-F238E27FC236}">
                  <a16:creationId xmlns:a16="http://schemas.microsoft.com/office/drawing/2014/main" id="{8D42957B-B8E4-2D43-9A1E-C88D27F42E93}"/>
                </a:ext>
              </a:extLst>
            </p:cNvPr>
            <p:cNvSpPr txBox="1">
              <a:spLocks noChangeArrowheads="1"/>
            </p:cNvSpPr>
            <p:nvPr/>
          </p:nvSpPr>
          <p:spPr bwMode="auto">
            <a:xfrm>
              <a:off x="8830235" y="592801"/>
              <a:ext cx="893763" cy="304800"/>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a:latin typeface="Arial" panose="020B0604020202020204" pitchFamily="34" charset="0"/>
                </a:rPr>
                <a:t>Patterns</a:t>
              </a:r>
            </a:p>
          </p:txBody>
        </p:sp>
        <p:sp>
          <p:nvSpPr>
            <p:cNvPr id="12" name="Text Box 7">
              <a:extLst>
                <a:ext uri="{FF2B5EF4-FFF2-40B4-BE49-F238E27FC236}">
                  <a16:creationId xmlns:a16="http://schemas.microsoft.com/office/drawing/2014/main" id="{DCA82441-2DBA-AE41-B3E6-EFCB69453CB1}"/>
                </a:ext>
              </a:extLst>
            </p:cNvPr>
            <p:cNvSpPr txBox="1">
              <a:spLocks noChangeArrowheads="1"/>
            </p:cNvSpPr>
            <p:nvPr/>
          </p:nvSpPr>
          <p:spPr bwMode="auto">
            <a:xfrm>
              <a:off x="8830235" y="2254517"/>
              <a:ext cx="1081088" cy="304800"/>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a:latin typeface="Arial" panose="020B0604020202020204" pitchFamily="34" charset="0"/>
                </a:rPr>
                <a:t>Classifiers</a:t>
              </a:r>
            </a:p>
          </p:txBody>
        </p:sp>
        <p:sp>
          <p:nvSpPr>
            <p:cNvPr id="13" name="Text Box 8">
              <a:extLst>
                <a:ext uri="{FF2B5EF4-FFF2-40B4-BE49-F238E27FC236}">
                  <a16:creationId xmlns:a16="http://schemas.microsoft.com/office/drawing/2014/main" id="{4EC3376C-C983-9F4E-8D74-BB46CD2C07E8}"/>
                </a:ext>
              </a:extLst>
            </p:cNvPr>
            <p:cNvSpPr txBox="1">
              <a:spLocks noChangeArrowheads="1"/>
            </p:cNvSpPr>
            <p:nvPr/>
          </p:nvSpPr>
          <p:spPr bwMode="auto">
            <a:xfrm>
              <a:off x="8830235" y="4057474"/>
              <a:ext cx="823913" cy="304800"/>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a:latin typeface="Arial" panose="020B0604020202020204" pitchFamily="34" charset="0"/>
                </a:rPr>
                <a:t>Novelty</a:t>
              </a:r>
            </a:p>
          </p:txBody>
        </p:sp>
        <p:sp>
          <p:nvSpPr>
            <p:cNvPr id="14" name="Text Box 9">
              <a:extLst>
                <a:ext uri="{FF2B5EF4-FFF2-40B4-BE49-F238E27FC236}">
                  <a16:creationId xmlns:a16="http://schemas.microsoft.com/office/drawing/2014/main" id="{AB13DA83-6346-F84A-97B0-6B85BDF7A0A4}"/>
                </a:ext>
              </a:extLst>
            </p:cNvPr>
            <p:cNvSpPr txBox="1">
              <a:spLocks noChangeArrowheads="1"/>
            </p:cNvSpPr>
            <p:nvPr/>
          </p:nvSpPr>
          <p:spPr bwMode="auto">
            <a:xfrm>
              <a:off x="8830235" y="4902112"/>
              <a:ext cx="1257300" cy="304800"/>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a:latin typeface="Arial" panose="020B0604020202020204" pitchFamily="34" charset="0"/>
                </a:rPr>
                <a:t>Optimization</a:t>
              </a:r>
            </a:p>
          </p:txBody>
        </p:sp>
        <p:sp>
          <p:nvSpPr>
            <p:cNvPr id="15" name="Text Box 10">
              <a:extLst>
                <a:ext uri="{FF2B5EF4-FFF2-40B4-BE49-F238E27FC236}">
                  <a16:creationId xmlns:a16="http://schemas.microsoft.com/office/drawing/2014/main" id="{5496E635-1BE6-E546-97E9-696FD1B367C4}"/>
                </a:ext>
              </a:extLst>
            </p:cNvPr>
            <p:cNvSpPr txBox="1">
              <a:spLocks noChangeArrowheads="1"/>
            </p:cNvSpPr>
            <p:nvPr/>
          </p:nvSpPr>
          <p:spPr bwMode="auto">
            <a:xfrm>
              <a:off x="8828648" y="5827752"/>
              <a:ext cx="1790700" cy="304800"/>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a:latin typeface="Arial" panose="020B0604020202020204" pitchFamily="34" charset="0"/>
                </a:rPr>
                <a:t>Emergent behavior</a:t>
              </a:r>
            </a:p>
          </p:txBody>
        </p:sp>
        <p:sp>
          <p:nvSpPr>
            <p:cNvPr id="16" name="Text Box 10">
              <a:extLst>
                <a:ext uri="{FF2B5EF4-FFF2-40B4-BE49-F238E27FC236}">
                  <a16:creationId xmlns:a16="http://schemas.microsoft.com/office/drawing/2014/main" id="{9CB2DC33-832B-6440-B093-7B6AEE635E8D}"/>
                </a:ext>
              </a:extLst>
            </p:cNvPr>
            <p:cNvSpPr txBox="1">
              <a:spLocks noChangeArrowheads="1"/>
            </p:cNvSpPr>
            <p:nvPr/>
          </p:nvSpPr>
          <p:spPr bwMode="auto">
            <a:xfrm>
              <a:off x="8828648" y="1376667"/>
              <a:ext cx="1696298" cy="307777"/>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Complex patterns</a:t>
              </a:r>
            </a:p>
          </p:txBody>
        </p:sp>
        <p:sp>
          <p:nvSpPr>
            <p:cNvPr id="17" name="Text Box 10">
              <a:extLst>
                <a:ext uri="{FF2B5EF4-FFF2-40B4-BE49-F238E27FC236}">
                  <a16:creationId xmlns:a16="http://schemas.microsoft.com/office/drawing/2014/main" id="{1F02325F-E054-AD40-8183-433C9CC83117}"/>
                </a:ext>
              </a:extLst>
            </p:cNvPr>
            <p:cNvSpPr txBox="1">
              <a:spLocks noChangeArrowheads="1"/>
            </p:cNvSpPr>
            <p:nvPr/>
          </p:nvSpPr>
          <p:spPr bwMode="auto">
            <a:xfrm>
              <a:off x="8847543" y="3065381"/>
              <a:ext cx="1029449" cy="307777"/>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Decisions</a:t>
              </a:r>
            </a:p>
          </p:txBody>
        </p:sp>
      </p:grpSp>
      <p:pic>
        <p:nvPicPr>
          <p:cNvPr id="5" name="Picture 4">
            <a:extLst>
              <a:ext uri="{FF2B5EF4-FFF2-40B4-BE49-F238E27FC236}">
                <a16:creationId xmlns:a16="http://schemas.microsoft.com/office/drawing/2014/main" id="{1BA28B5F-5FDB-8840-8FB9-7DE03ED87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926" y="462926"/>
            <a:ext cx="5426948" cy="5868296"/>
          </a:xfrm>
          <a:prstGeom prst="rect">
            <a:avLst/>
          </a:prstGeom>
        </p:spPr>
      </p:pic>
      <p:pic>
        <p:nvPicPr>
          <p:cNvPr id="10" name="Picture 9">
            <a:extLst>
              <a:ext uri="{FF2B5EF4-FFF2-40B4-BE49-F238E27FC236}">
                <a16:creationId xmlns:a16="http://schemas.microsoft.com/office/drawing/2014/main" id="{10900316-F9AA-7A47-A54E-521FA70C5C6A}"/>
              </a:ext>
            </a:extLst>
          </p:cNvPr>
          <p:cNvPicPr>
            <a:picLocks noChangeAspect="1"/>
          </p:cNvPicPr>
          <p:nvPr/>
        </p:nvPicPr>
        <p:blipFill>
          <a:blip r:embed="rId3"/>
          <a:stretch>
            <a:fillRect/>
          </a:stretch>
        </p:blipFill>
        <p:spPr>
          <a:xfrm>
            <a:off x="6101943" y="661355"/>
            <a:ext cx="392236" cy="400241"/>
          </a:xfrm>
          <a:prstGeom prst="rect">
            <a:avLst/>
          </a:prstGeom>
        </p:spPr>
      </p:pic>
      <p:pic>
        <p:nvPicPr>
          <p:cNvPr id="11" name="Picture 10">
            <a:extLst>
              <a:ext uri="{FF2B5EF4-FFF2-40B4-BE49-F238E27FC236}">
                <a16:creationId xmlns:a16="http://schemas.microsoft.com/office/drawing/2014/main" id="{29C3DB61-1FF1-3546-BA7E-E0653118756B}"/>
              </a:ext>
            </a:extLst>
          </p:cNvPr>
          <p:cNvPicPr>
            <a:picLocks noChangeAspect="1"/>
          </p:cNvPicPr>
          <p:nvPr/>
        </p:nvPicPr>
        <p:blipFill>
          <a:blip r:embed="rId3"/>
          <a:stretch>
            <a:fillRect/>
          </a:stretch>
        </p:blipFill>
        <p:spPr>
          <a:xfrm>
            <a:off x="6101943" y="2229389"/>
            <a:ext cx="392236" cy="400241"/>
          </a:xfrm>
          <a:prstGeom prst="rect">
            <a:avLst/>
          </a:prstGeom>
        </p:spPr>
      </p:pic>
      <p:pic>
        <p:nvPicPr>
          <p:cNvPr id="18" name="Picture 17">
            <a:extLst>
              <a:ext uri="{FF2B5EF4-FFF2-40B4-BE49-F238E27FC236}">
                <a16:creationId xmlns:a16="http://schemas.microsoft.com/office/drawing/2014/main" id="{091C1070-893C-E34C-8E0C-F726E267B013}"/>
              </a:ext>
            </a:extLst>
          </p:cNvPr>
          <p:cNvPicPr>
            <a:picLocks noChangeAspect="1"/>
          </p:cNvPicPr>
          <p:nvPr/>
        </p:nvPicPr>
        <p:blipFill>
          <a:blip r:embed="rId3"/>
          <a:stretch>
            <a:fillRect/>
          </a:stretch>
        </p:blipFill>
        <p:spPr>
          <a:xfrm>
            <a:off x="6101943" y="1401338"/>
            <a:ext cx="392236" cy="400241"/>
          </a:xfrm>
          <a:prstGeom prst="rect">
            <a:avLst/>
          </a:prstGeom>
        </p:spPr>
      </p:pic>
      <p:pic>
        <p:nvPicPr>
          <p:cNvPr id="19" name="Picture 18">
            <a:extLst>
              <a:ext uri="{FF2B5EF4-FFF2-40B4-BE49-F238E27FC236}">
                <a16:creationId xmlns:a16="http://schemas.microsoft.com/office/drawing/2014/main" id="{A81F1E1E-3645-9444-8E07-A659CF371D9C}"/>
              </a:ext>
            </a:extLst>
          </p:cNvPr>
          <p:cNvPicPr>
            <a:picLocks noChangeAspect="1"/>
          </p:cNvPicPr>
          <p:nvPr/>
        </p:nvPicPr>
        <p:blipFill>
          <a:blip r:embed="rId3"/>
          <a:stretch>
            <a:fillRect/>
          </a:stretch>
        </p:blipFill>
        <p:spPr>
          <a:xfrm>
            <a:off x="6101943" y="3107044"/>
            <a:ext cx="392236" cy="400241"/>
          </a:xfrm>
          <a:prstGeom prst="rect">
            <a:avLst/>
          </a:prstGeom>
        </p:spPr>
      </p:pic>
      <p:pic>
        <p:nvPicPr>
          <p:cNvPr id="20" name="Picture 19">
            <a:extLst>
              <a:ext uri="{FF2B5EF4-FFF2-40B4-BE49-F238E27FC236}">
                <a16:creationId xmlns:a16="http://schemas.microsoft.com/office/drawing/2014/main" id="{D4D5E94D-40DD-AF4F-9C8E-F104D5ED597E}"/>
              </a:ext>
            </a:extLst>
          </p:cNvPr>
          <p:cNvPicPr>
            <a:picLocks noChangeAspect="1"/>
          </p:cNvPicPr>
          <p:nvPr/>
        </p:nvPicPr>
        <p:blipFill>
          <a:blip r:embed="rId3"/>
          <a:stretch>
            <a:fillRect/>
          </a:stretch>
        </p:blipFill>
        <p:spPr>
          <a:xfrm>
            <a:off x="6101943" y="4053152"/>
            <a:ext cx="392236" cy="400241"/>
          </a:xfrm>
          <a:prstGeom prst="rect">
            <a:avLst/>
          </a:prstGeom>
        </p:spPr>
      </p:pic>
      <p:pic>
        <p:nvPicPr>
          <p:cNvPr id="21" name="Picture 20">
            <a:extLst>
              <a:ext uri="{FF2B5EF4-FFF2-40B4-BE49-F238E27FC236}">
                <a16:creationId xmlns:a16="http://schemas.microsoft.com/office/drawing/2014/main" id="{230F0807-C220-8446-BB23-657BA09D21D1}"/>
              </a:ext>
            </a:extLst>
          </p:cNvPr>
          <p:cNvPicPr>
            <a:picLocks noChangeAspect="1"/>
          </p:cNvPicPr>
          <p:nvPr/>
        </p:nvPicPr>
        <p:blipFill>
          <a:blip r:embed="rId3"/>
          <a:stretch>
            <a:fillRect/>
          </a:stretch>
        </p:blipFill>
        <p:spPr>
          <a:xfrm>
            <a:off x="6101943" y="4876984"/>
            <a:ext cx="392236" cy="400241"/>
          </a:xfrm>
          <a:prstGeom prst="rect">
            <a:avLst/>
          </a:prstGeom>
        </p:spPr>
      </p:pic>
      <p:pic>
        <p:nvPicPr>
          <p:cNvPr id="22" name="Picture 21">
            <a:extLst>
              <a:ext uri="{FF2B5EF4-FFF2-40B4-BE49-F238E27FC236}">
                <a16:creationId xmlns:a16="http://schemas.microsoft.com/office/drawing/2014/main" id="{FEB207BD-D8EC-BE4E-8D80-8BC796A11758}"/>
              </a:ext>
            </a:extLst>
          </p:cNvPr>
          <p:cNvPicPr>
            <a:picLocks noChangeAspect="1"/>
          </p:cNvPicPr>
          <p:nvPr/>
        </p:nvPicPr>
        <p:blipFill>
          <a:blip r:embed="rId3"/>
          <a:stretch>
            <a:fillRect/>
          </a:stretch>
        </p:blipFill>
        <p:spPr>
          <a:xfrm>
            <a:off x="6101943" y="5752855"/>
            <a:ext cx="392236" cy="400241"/>
          </a:xfrm>
          <a:prstGeom prst="rect">
            <a:avLst/>
          </a:prstGeom>
        </p:spPr>
      </p:pic>
      <p:grpSp>
        <p:nvGrpSpPr>
          <p:cNvPr id="23" name="Group 22">
            <a:extLst>
              <a:ext uri="{FF2B5EF4-FFF2-40B4-BE49-F238E27FC236}">
                <a16:creationId xmlns:a16="http://schemas.microsoft.com/office/drawing/2014/main" id="{94C13168-D252-0D4C-8ADF-6476B56DB311}"/>
              </a:ext>
            </a:extLst>
          </p:cNvPr>
          <p:cNvGrpSpPr/>
          <p:nvPr/>
        </p:nvGrpSpPr>
        <p:grpSpPr>
          <a:xfrm>
            <a:off x="694124" y="838434"/>
            <a:ext cx="3093691" cy="4905034"/>
            <a:chOff x="1293965" y="1434225"/>
            <a:chExt cx="3420931" cy="5187786"/>
          </a:xfrm>
        </p:grpSpPr>
        <p:pic>
          <p:nvPicPr>
            <p:cNvPr id="24" name="Picture 23">
              <a:extLst>
                <a:ext uri="{FF2B5EF4-FFF2-40B4-BE49-F238E27FC236}">
                  <a16:creationId xmlns:a16="http://schemas.microsoft.com/office/drawing/2014/main" id="{444D7D14-DBDE-FF41-9BB1-E8546B03E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965" y="1434225"/>
              <a:ext cx="3420931" cy="5187786"/>
            </a:xfrm>
            <a:prstGeom prst="rect">
              <a:avLst/>
            </a:prstGeom>
          </p:spPr>
        </p:pic>
        <p:pic>
          <p:nvPicPr>
            <p:cNvPr id="25" name="Picture 24">
              <a:extLst>
                <a:ext uri="{FF2B5EF4-FFF2-40B4-BE49-F238E27FC236}">
                  <a16:creationId xmlns:a16="http://schemas.microsoft.com/office/drawing/2014/main" id="{71D9ADE9-85A5-A248-BEA5-563B76680A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221" y="1577886"/>
              <a:ext cx="641365" cy="426016"/>
            </a:xfrm>
            <a:prstGeom prst="rect">
              <a:avLst/>
            </a:prstGeom>
          </p:spPr>
        </p:pic>
        <p:pic>
          <p:nvPicPr>
            <p:cNvPr id="26" name="Picture 25">
              <a:extLst>
                <a:ext uri="{FF2B5EF4-FFF2-40B4-BE49-F238E27FC236}">
                  <a16:creationId xmlns:a16="http://schemas.microsoft.com/office/drawing/2014/main" id="{4CC317D3-D55A-D044-8778-2E3C1373BE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3124" y="5098910"/>
              <a:ext cx="592194" cy="834612"/>
            </a:xfrm>
            <a:prstGeom prst="rect">
              <a:avLst/>
            </a:prstGeom>
          </p:spPr>
        </p:pic>
        <p:pic>
          <p:nvPicPr>
            <p:cNvPr id="27" name="Picture 26">
              <a:extLst>
                <a:ext uri="{FF2B5EF4-FFF2-40B4-BE49-F238E27FC236}">
                  <a16:creationId xmlns:a16="http://schemas.microsoft.com/office/drawing/2014/main" id="{9F9E1B80-4185-F14E-9F53-81B58B9E6C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2246" y="2267352"/>
              <a:ext cx="514543" cy="514543"/>
            </a:xfrm>
            <a:prstGeom prst="rect">
              <a:avLst/>
            </a:prstGeom>
          </p:spPr>
        </p:pic>
        <p:pic>
          <p:nvPicPr>
            <p:cNvPr id="28" name="Picture 27">
              <a:extLst>
                <a:ext uri="{FF2B5EF4-FFF2-40B4-BE49-F238E27FC236}">
                  <a16:creationId xmlns:a16="http://schemas.microsoft.com/office/drawing/2014/main" id="{55DDD989-4285-724A-AE04-F2B85186F44D}"/>
                </a:ext>
              </a:extLst>
            </p:cNvPr>
            <p:cNvPicPr>
              <a:picLocks noChangeAspect="1"/>
            </p:cNvPicPr>
            <p:nvPr/>
          </p:nvPicPr>
          <p:blipFill>
            <a:blip r:embed="rId8"/>
            <a:stretch>
              <a:fillRect/>
            </a:stretch>
          </p:blipFill>
          <p:spPr>
            <a:xfrm>
              <a:off x="3760234" y="5098910"/>
              <a:ext cx="668276" cy="428513"/>
            </a:xfrm>
            <a:prstGeom prst="rect">
              <a:avLst/>
            </a:prstGeom>
          </p:spPr>
        </p:pic>
        <p:pic>
          <p:nvPicPr>
            <p:cNvPr id="29" name="Picture 28">
              <a:extLst>
                <a:ext uri="{FF2B5EF4-FFF2-40B4-BE49-F238E27FC236}">
                  <a16:creationId xmlns:a16="http://schemas.microsoft.com/office/drawing/2014/main" id="{E045971F-C0AE-7547-B60A-12CE29C5ADE9}"/>
                </a:ext>
              </a:extLst>
            </p:cNvPr>
            <p:cNvPicPr>
              <a:picLocks noChangeAspect="1"/>
            </p:cNvPicPr>
            <p:nvPr/>
          </p:nvPicPr>
          <p:blipFill>
            <a:blip r:embed="rId9"/>
            <a:stretch>
              <a:fillRect/>
            </a:stretch>
          </p:blipFill>
          <p:spPr>
            <a:xfrm>
              <a:off x="3674393" y="3279850"/>
              <a:ext cx="488434" cy="505277"/>
            </a:xfrm>
            <a:prstGeom prst="rect">
              <a:avLst/>
            </a:prstGeom>
          </p:spPr>
        </p:pic>
        <p:pic>
          <p:nvPicPr>
            <p:cNvPr id="30" name="Picture 29">
              <a:extLst>
                <a:ext uri="{FF2B5EF4-FFF2-40B4-BE49-F238E27FC236}">
                  <a16:creationId xmlns:a16="http://schemas.microsoft.com/office/drawing/2014/main" id="{E754D9E0-59E6-1E4C-8B87-8B58A33D78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1724" y="3645653"/>
              <a:ext cx="813251" cy="411773"/>
            </a:xfrm>
            <a:prstGeom prst="rect">
              <a:avLst/>
            </a:prstGeom>
          </p:spPr>
        </p:pic>
      </p:grpSp>
      <p:sp>
        <p:nvSpPr>
          <p:cNvPr id="31" name="Content Placeholder 2">
            <a:extLst>
              <a:ext uri="{FF2B5EF4-FFF2-40B4-BE49-F238E27FC236}">
                <a16:creationId xmlns:a16="http://schemas.microsoft.com/office/drawing/2014/main" id="{1B8E7494-135B-DA41-9DD4-F967F49BABA9}"/>
              </a:ext>
            </a:extLst>
          </p:cNvPr>
          <p:cNvSpPr txBox="1">
            <a:spLocks/>
          </p:cNvSpPr>
          <p:nvPr/>
        </p:nvSpPr>
        <p:spPr>
          <a:xfrm>
            <a:off x="986497" y="6096907"/>
            <a:ext cx="2302059" cy="502690"/>
          </a:xfrm>
          <a:prstGeom prst="rect">
            <a:avLst/>
          </a:prstGeom>
          <a:solidFill>
            <a:schemeClr val="accent6">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t>Understanding applied AI forest</a:t>
            </a:r>
          </a:p>
        </p:txBody>
      </p:sp>
      <p:pic>
        <p:nvPicPr>
          <p:cNvPr id="32" name="Picture 31">
            <a:extLst>
              <a:ext uri="{FF2B5EF4-FFF2-40B4-BE49-F238E27FC236}">
                <a16:creationId xmlns:a16="http://schemas.microsoft.com/office/drawing/2014/main" id="{B7E0084B-69B5-874A-8DA8-1F974CCDF5A4}"/>
              </a:ext>
            </a:extLst>
          </p:cNvPr>
          <p:cNvPicPr>
            <a:picLocks noChangeAspect="1"/>
          </p:cNvPicPr>
          <p:nvPr/>
        </p:nvPicPr>
        <p:blipFill>
          <a:blip r:embed="rId11"/>
          <a:stretch>
            <a:fillRect/>
          </a:stretch>
        </p:blipFill>
        <p:spPr>
          <a:xfrm>
            <a:off x="315621" y="6072838"/>
            <a:ext cx="550828" cy="550828"/>
          </a:xfrm>
          <a:prstGeom prst="rect">
            <a:avLst/>
          </a:prstGeom>
        </p:spPr>
      </p:pic>
      <p:pic>
        <p:nvPicPr>
          <p:cNvPr id="34" name="Picture 33">
            <a:extLst>
              <a:ext uri="{FF2B5EF4-FFF2-40B4-BE49-F238E27FC236}">
                <a16:creationId xmlns:a16="http://schemas.microsoft.com/office/drawing/2014/main" id="{2333EFDE-C84D-9345-9785-853C3D168267}"/>
              </a:ext>
            </a:extLst>
          </p:cNvPr>
          <p:cNvPicPr>
            <a:picLocks noChangeAspect="1"/>
          </p:cNvPicPr>
          <p:nvPr/>
        </p:nvPicPr>
        <p:blipFill>
          <a:blip r:embed="rId12"/>
          <a:stretch>
            <a:fillRect/>
          </a:stretch>
        </p:blipFill>
        <p:spPr>
          <a:xfrm>
            <a:off x="3148868" y="1036203"/>
            <a:ext cx="439411" cy="412780"/>
          </a:xfrm>
          <a:prstGeom prst="rect">
            <a:avLst/>
          </a:prstGeom>
        </p:spPr>
      </p:pic>
    </p:spTree>
    <p:extLst>
      <p:ext uri="{BB962C8B-B14F-4D97-AF65-F5344CB8AC3E}">
        <p14:creationId xmlns:p14="http://schemas.microsoft.com/office/powerpoint/2010/main" val="548303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C6FBA7-A9F0-8443-84D8-A9C852EB9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763676"/>
            <a:ext cx="10607040" cy="5645527"/>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11 agenda</a:t>
            </a:r>
          </a:p>
        </p:txBody>
      </p:sp>
      <p:pic>
        <p:nvPicPr>
          <p:cNvPr id="7" name="Picture 6"/>
          <p:cNvPicPr>
            <a:picLocks noChangeAspect="1"/>
          </p:cNvPicPr>
          <p:nvPr/>
        </p:nvPicPr>
        <p:blipFill>
          <a:blip r:embed="rId3"/>
          <a:stretch>
            <a:fillRect/>
          </a:stretch>
        </p:blipFill>
        <p:spPr>
          <a:xfrm>
            <a:off x="3040522" y="2157696"/>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931654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459293-2D9C-014B-8492-F5076738D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5009" y="1118796"/>
            <a:ext cx="5790932" cy="5072298"/>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What are we aware about each AI method (example with swarm intelligence)?</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30</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9" name="Picture 8">
            <a:extLst>
              <a:ext uri="{FF2B5EF4-FFF2-40B4-BE49-F238E27FC236}">
                <a16:creationId xmlns:a16="http://schemas.microsoft.com/office/drawing/2014/main" id="{57AEDC0E-3BCF-F74C-A45B-569BC9242BD8}"/>
              </a:ext>
            </a:extLst>
          </p:cNvPr>
          <p:cNvPicPr>
            <a:picLocks noChangeAspect="1"/>
          </p:cNvPicPr>
          <p:nvPr/>
        </p:nvPicPr>
        <p:blipFill>
          <a:blip r:embed="rId3"/>
          <a:stretch>
            <a:fillRect/>
          </a:stretch>
        </p:blipFill>
        <p:spPr>
          <a:xfrm>
            <a:off x="172338" y="4674238"/>
            <a:ext cx="550828" cy="550828"/>
          </a:xfrm>
          <a:prstGeom prst="rect">
            <a:avLst/>
          </a:prstGeom>
        </p:spPr>
      </p:pic>
      <p:sp>
        <p:nvSpPr>
          <p:cNvPr id="10" name="Content Placeholder 2">
            <a:extLst>
              <a:ext uri="{FF2B5EF4-FFF2-40B4-BE49-F238E27FC236}">
                <a16:creationId xmlns:a16="http://schemas.microsoft.com/office/drawing/2014/main" id="{F123687E-E175-2042-B9FC-4883FDDF8977}"/>
              </a:ext>
            </a:extLst>
          </p:cNvPr>
          <p:cNvSpPr txBox="1">
            <a:spLocks/>
          </p:cNvSpPr>
          <p:nvPr/>
        </p:nvSpPr>
        <p:spPr>
          <a:xfrm>
            <a:off x="838200" y="4722376"/>
            <a:ext cx="3222914" cy="502690"/>
          </a:xfrm>
          <a:prstGeom prst="rect">
            <a:avLst/>
          </a:prstGeom>
          <a:solidFill>
            <a:schemeClr val="accent6">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t>Understanding AI methods from technical point of view </a:t>
            </a:r>
          </a:p>
        </p:txBody>
      </p:sp>
    </p:spTree>
    <p:extLst>
      <p:ext uri="{BB962C8B-B14F-4D97-AF65-F5344CB8AC3E}">
        <p14:creationId xmlns:p14="http://schemas.microsoft.com/office/powerpoint/2010/main" val="1581253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How to communicate each AI method (example with swarm intelligence)?</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31</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9" name="Picture 8">
            <a:extLst>
              <a:ext uri="{FF2B5EF4-FFF2-40B4-BE49-F238E27FC236}">
                <a16:creationId xmlns:a16="http://schemas.microsoft.com/office/drawing/2014/main" id="{57AEDC0E-3BCF-F74C-A45B-569BC9242BD8}"/>
              </a:ext>
            </a:extLst>
          </p:cNvPr>
          <p:cNvPicPr>
            <a:picLocks noChangeAspect="1"/>
          </p:cNvPicPr>
          <p:nvPr/>
        </p:nvPicPr>
        <p:blipFill>
          <a:blip r:embed="rId2"/>
          <a:stretch>
            <a:fillRect/>
          </a:stretch>
        </p:blipFill>
        <p:spPr>
          <a:xfrm>
            <a:off x="189784" y="5248247"/>
            <a:ext cx="550828" cy="550828"/>
          </a:xfrm>
          <a:prstGeom prst="rect">
            <a:avLst/>
          </a:prstGeom>
        </p:spPr>
      </p:pic>
      <p:sp>
        <p:nvSpPr>
          <p:cNvPr id="10" name="Content Placeholder 2">
            <a:extLst>
              <a:ext uri="{FF2B5EF4-FFF2-40B4-BE49-F238E27FC236}">
                <a16:creationId xmlns:a16="http://schemas.microsoft.com/office/drawing/2014/main" id="{F123687E-E175-2042-B9FC-4883FDDF8977}"/>
              </a:ext>
            </a:extLst>
          </p:cNvPr>
          <p:cNvSpPr txBox="1">
            <a:spLocks/>
          </p:cNvSpPr>
          <p:nvPr/>
        </p:nvSpPr>
        <p:spPr>
          <a:xfrm>
            <a:off x="815696" y="5318363"/>
            <a:ext cx="3863890" cy="502690"/>
          </a:xfrm>
          <a:prstGeom prst="rect">
            <a:avLst/>
          </a:prstGeom>
          <a:solidFill>
            <a:schemeClr val="accent6">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b="1" dirty="0"/>
              <a:t>Examples how to communicate AI methods to non-technical audience</a:t>
            </a:r>
          </a:p>
        </p:txBody>
      </p:sp>
      <p:pic>
        <p:nvPicPr>
          <p:cNvPr id="3" name="Picture 2">
            <a:extLst>
              <a:ext uri="{FF2B5EF4-FFF2-40B4-BE49-F238E27FC236}">
                <a16:creationId xmlns:a16="http://schemas.microsoft.com/office/drawing/2014/main" id="{837A3193-0311-9840-A95A-7E5C58A2FE1B}"/>
              </a:ext>
            </a:extLst>
          </p:cNvPr>
          <p:cNvPicPr>
            <a:picLocks noChangeAspect="1"/>
          </p:cNvPicPr>
          <p:nvPr/>
        </p:nvPicPr>
        <p:blipFill>
          <a:blip r:embed="rId3"/>
          <a:stretch>
            <a:fillRect/>
          </a:stretch>
        </p:blipFill>
        <p:spPr>
          <a:xfrm>
            <a:off x="121454" y="743564"/>
            <a:ext cx="5252373" cy="3563425"/>
          </a:xfrm>
          <a:prstGeom prst="rect">
            <a:avLst/>
          </a:prstGeom>
        </p:spPr>
      </p:pic>
      <p:pic>
        <p:nvPicPr>
          <p:cNvPr id="11" name="Picture 10">
            <a:extLst>
              <a:ext uri="{FF2B5EF4-FFF2-40B4-BE49-F238E27FC236}">
                <a16:creationId xmlns:a16="http://schemas.microsoft.com/office/drawing/2014/main" id="{05B8D09D-43C7-5445-881D-8803F8EBD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233" y="809602"/>
            <a:ext cx="5164567" cy="2861617"/>
          </a:xfrm>
          <a:prstGeom prst="rect">
            <a:avLst/>
          </a:prstGeom>
        </p:spPr>
      </p:pic>
      <p:pic>
        <p:nvPicPr>
          <p:cNvPr id="5" name="Picture 4">
            <a:extLst>
              <a:ext uri="{FF2B5EF4-FFF2-40B4-BE49-F238E27FC236}">
                <a16:creationId xmlns:a16="http://schemas.microsoft.com/office/drawing/2014/main" id="{F7A7044E-B065-5547-800B-90644CB98D4E}"/>
              </a:ext>
            </a:extLst>
          </p:cNvPr>
          <p:cNvPicPr>
            <a:picLocks noChangeAspect="1"/>
          </p:cNvPicPr>
          <p:nvPr/>
        </p:nvPicPr>
        <p:blipFill>
          <a:blip r:embed="rId5"/>
          <a:stretch>
            <a:fillRect/>
          </a:stretch>
        </p:blipFill>
        <p:spPr>
          <a:xfrm>
            <a:off x="9744056" y="4767938"/>
            <a:ext cx="1724778" cy="1724778"/>
          </a:xfrm>
          <a:prstGeom prst="rect">
            <a:avLst/>
          </a:prstGeom>
        </p:spPr>
      </p:pic>
      <p:pic>
        <p:nvPicPr>
          <p:cNvPr id="12" name="Picture 11">
            <a:extLst>
              <a:ext uri="{FF2B5EF4-FFF2-40B4-BE49-F238E27FC236}">
                <a16:creationId xmlns:a16="http://schemas.microsoft.com/office/drawing/2014/main" id="{237E3BF4-9F0C-1649-8FF6-8D2A8F905FAF}"/>
              </a:ext>
            </a:extLst>
          </p:cNvPr>
          <p:cNvPicPr>
            <a:picLocks noChangeAspect="1"/>
          </p:cNvPicPr>
          <p:nvPr/>
        </p:nvPicPr>
        <p:blipFill>
          <a:blip r:embed="rId6"/>
          <a:stretch>
            <a:fillRect/>
          </a:stretch>
        </p:blipFill>
        <p:spPr>
          <a:xfrm>
            <a:off x="5648642" y="4788871"/>
            <a:ext cx="1154692" cy="1561674"/>
          </a:xfrm>
          <a:prstGeom prst="rect">
            <a:avLst/>
          </a:prstGeom>
        </p:spPr>
      </p:pic>
      <p:pic>
        <p:nvPicPr>
          <p:cNvPr id="13" name="Picture 12">
            <a:extLst>
              <a:ext uri="{FF2B5EF4-FFF2-40B4-BE49-F238E27FC236}">
                <a16:creationId xmlns:a16="http://schemas.microsoft.com/office/drawing/2014/main" id="{A8719566-50F5-544A-866E-D805FA1DC3E0}"/>
              </a:ext>
            </a:extLst>
          </p:cNvPr>
          <p:cNvPicPr>
            <a:picLocks noChangeAspect="1"/>
          </p:cNvPicPr>
          <p:nvPr/>
        </p:nvPicPr>
        <p:blipFill>
          <a:blip r:embed="rId7"/>
          <a:stretch>
            <a:fillRect/>
          </a:stretch>
        </p:blipFill>
        <p:spPr>
          <a:xfrm>
            <a:off x="7801462" y="4709577"/>
            <a:ext cx="1409700" cy="1841500"/>
          </a:xfrm>
          <a:prstGeom prst="rect">
            <a:avLst/>
          </a:prstGeom>
        </p:spPr>
      </p:pic>
      <p:sp>
        <p:nvSpPr>
          <p:cNvPr id="22" name="Text Box 10">
            <a:extLst>
              <a:ext uri="{FF2B5EF4-FFF2-40B4-BE49-F238E27FC236}">
                <a16:creationId xmlns:a16="http://schemas.microsoft.com/office/drawing/2014/main" id="{8BE1DECC-F783-A644-A396-95D481A4E319}"/>
              </a:ext>
            </a:extLst>
          </p:cNvPr>
          <p:cNvSpPr txBox="1">
            <a:spLocks noChangeArrowheads="1"/>
          </p:cNvSpPr>
          <p:nvPr/>
        </p:nvSpPr>
        <p:spPr bwMode="auto">
          <a:xfrm>
            <a:off x="5424711" y="4397334"/>
            <a:ext cx="1398140" cy="307777"/>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After Lecture1</a:t>
            </a:r>
          </a:p>
        </p:txBody>
      </p:sp>
      <p:sp>
        <p:nvSpPr>
          <p:cNvPr id="23" name="Text Box 10">
            <a:extLst>
              <a:ext uri="{FF2B5EF4-FFF2-40B4-BE49-F238E27FC236}">
                <a16:creationId xmlns:a16="http://schemas.microsoft.com/office/drawing/2014/main" id="{4D670E8C-B413-6242-A231-8BD17F5CD05F}"/>
              </a:ext>
            </a:extLst>
          </p:cNvPr>
          <p:cNvSpPr txBox="1">
            <a:spLocks noChangeArrowheads="1"/>
          </p:cNvSpPr>
          <p:nvPr/>
        </p:nvSpPr>
        <p:spPr bwMode="auto">
          <a:xfrm>
            <a:off x="7766323" y="4355874"/>
            <a:ext cx="1398140" cy="307777"/>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After Lecture5</a:t>
            </a:r>
          </a:p>
        </p:txBody>
      </p:sp>
      <p:sp>
        <p:nvSpPr>
          <p:cNvPr id="24" name="Text Box 10">
            <a:extLst>
              <a:ext uri="{FF2B5EF4-FFF2-40B4-BE49-F238E27FC236}">
                <a16:creationId xmlns:a16="http://schemas.microsoft.com/office/drawing/2014/main" id="{C25A0AD0-3094-F74A-9AF0-AE7211AFBDB0}"/>
              </a:ext>
            </a:extLst>
          </p:cNvPr>
          <p:cNvSpPr txBox="1">
            <a:spLocks noChangeArrowheads="1"/>
          </p:cNvSpPr>
          <p:nvPr/>
        </p:nvSpPr>
        <p:spPr bwMode="auto">
          <a:xfrm>
            <a:off x="9744056" y="4333621"/>
            <a:ext cx="1497526" cy="307777"/>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After Lecture10</a:t>
            </a:r>
          </a:p>
        </p:txBody>
      </p:sp>
      <p:sp>
        <p:nvSpPr>
          <p:cNvPr id="25" name="Text Box 10">
            <a:extLst>
              <a:ext uri="{FF2B5EF4-FFF2-40B4-BE49-F238E27FC236}">
                <a16:creationId xmlns:a16="http://schemas.microsoft.com/office/drawing/2014/main" id="{AD3D9AD5-2A2F-BB4D-9EA7-B0AB1600E65A}"/>
              </a:ext>
            </a:extLst>
          </p:cNvPr>
          <p:cNvSpPr txBox="1">
            <a:spLocks noChangeArrowheads="1"/>
          </p:cNvSpPr>
          <p:nvPr/>
        </p:nvSpPr>
        <p:spPr bwMode="auto">
          <a:xfrm>
            <a:off x="7604719" y="3809570"/>
            <a:ext cx="2270686" cy="369332"/>
          </a:xfrm>
          <a:prstGeom prst="rect">
            <a:avLst/>
          </a:prstGeom>
          <a:solidFill>
            <a:schemeClr val="accent6">
              <a:lumMod val="20000"/>
              <a:lumOff val="80000"/>
            </a:schemeClr>
          </a:solidFill>
          <a:ln>
            <a:noFill/>
          </a:ln>
          <a:effectLst/>
        </p:spPr>
        <p:txBody>
          <a:bodyPr wrap="none">
            <a:spAutoFit/>
          </a:bodyPr>
          <a:lstStyle/>
          <a:p>
            <a:pPr algn="l" eaLnBrk="1" hangingPunct="1"/>
            <a:r>
              <a:rPr lang="en-US" altLang="en-US" b="1" dirty="0">
                <a:latin typeface="Arial" panose="020B0604020202020204" pitchFamily="34" charset="0"/>
              </a:rPr>
              <a:t>Your mother-in-law</a:t>
            </a:r>
          </a:p>
        </p:txBody>
      </p:sp>
    </p:spTree>
    <p:extLst>
      <p:ext uri="{BB962C8B-B14F-4D97-AF65-F5344CB8AC3E}">
        <p14:creationId xmlns:p14="http://schemas.microsoft.com/office/powerpoint/2010/main" val="3302503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What next?</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32</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7" name="Picture 6">
            <a:extLst>
              <a:ext uri="{FF2B5EF4-FFF2-40B4-BE49-F238E27FC236}">
                <a16:creationId xmlns:a16="http://schemas.microsoft.com/office/drawing/2014/main" id="{C7868F91-9868-424A-B7D3-DB57AD306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420" y="144052"/>
            <a:ext cx="5578550" cy="6212298"/>
          </a:xfrm>
          <a:prstGeom prst="rect">
            <a:avLst/>
          </a:prstGeom>
        </p:spPr>
      </p:pic>
    </p:spTree>
    <p:extLst>
      <p:ext uri="{BB962C8B-B14F-4D97-AF65-F5344CB8AC3E}">
        <p14:creationId xmlns:p14="http://schemas.microsoft.com/office/powerpoint/2010/main" val="1447994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E5B4E-4D6C-9E47-9E50-E59AEAF55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870" y="113808"/>
            <a:ext cx="5359845" cy="6425104"/>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Next Module delivers Objective 2</a:t>
            </a:r>
          </a:p>
        </p:txBody>
      </p:sp>
      <p:pic>
        <p:nvPicPr>
          <p:cNvPr id="7" name="Picture 6"/>
          <p:cNvPicPr>
            <a:picLocks noChangeAspect="1"/>
          </p:cNvPicPr>
          <p:nvPr/>
        </p:nvPicPr>
        <p:blipFill>
          <a:blip r:embed="rId3"/>
          <a:stretch>
            <a:fillRect/>
          </a:stretch>
        </p:blipFill>
        <p:spPr>
          <a:xfrm>
            <a:off x="7472166" y="2845202"/>
            <a:ext cx="392236" cy="400241"/>
          </a:xfrm>
          <a:prstGeom prst="rect">
            <a:avLst/>
          </a:prstGeom>
        </p:spPr>
      </p:pic>
      <p:sp>
        <p:nvSpPr>
          <p:cNvPr id="8" name="Content Placeholder 2">
            <a:extLst>
              <a:ext uri="{FF2B5EF4-FFF2-40B4-BE49-F238E27FC236}">
                <a16:creationId xmlns:a16="http://schemas.microsoft.com/office/drawing/2014/main" id="{B3C65B90-DE60-3141-AA5C-4366347E85C5}"/>
              </a:ext>
            </a:extLst>
          </p:cNvPr>
          <p:cNvSpPr txBox="1">
            <a:spLocks/>
          </p:cNvSpPr>
          <p:nvPr/>
        </p:nvSpPr>
        <p:spPr>
          <a:xfrm>
            <a:off x="556769" y="2739671"/>
            <a:ext cx="5530453" cy="1173378"/>
          </a:xfrm>
          <a:prstGeom prst="rect">
            <a:avLst/>
          </a:prstGeom>
          <a:solidFill>
            <a:schemeClr val="accent3">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250" b="1" dirty="0"/>
              <a:t>Objective 2</a:t>
            </a:r>
          </a:p>
          <a:p>
            <a:pPr algn="ctr">
              <a:buNone/>
            </a:pPr>
            <a:r>
              <a:rPr lang="en-US" sz="2000" b="1" dirty="0"/>
              <a:t>Describe the applicability of AI in different areas </a:t>
            </a:r>
            <a:endParaRPr lang="en-US" sz="1400" b="1" dirty="0"/>
          </a:p>
        </p:txBody>
      </p:sp>
      <p:sp>
        <p:nvSpPr>
          <p:cNvPr id="6" name="Slide Number Placeholder 5">
            <a:extLst>
              <a:ext uri="{FF2B5EF4-FFF2-40B4-BE49-F238E27FC236}">
                <a16:creationId xmlns:a16="http://schemas.microsoft.com/office/drawing/2014/main" id="{37E932EC-52C5-8943-85B8-700FD43B1960}"/>
              </a:ext>
            </a:extLst>
          </p:cNvPr>
          <p:cNvSpPr>
            <a:spLocks noGrp="1"/>
          </p:cNvSpPr>
          <p:nvPr>
            <p:ph type="sldNum" sz="quarter" idx="12"/>
          </p:nvPr>
        </p:nvSpPr>
        <p:spPr/>
        <p:txBody>
          <a:bodyPr/>
          <a:lstStyle/>
          <a:p>
            <a:fld id="{760C78C2-CDE4-4FEF-94FB-F11C578D031C}" type="slidenum">
              <a:rPr lang="en-US" smtClean="0"/>
              <a:t>33</a:t>
            </a:fld>
            <a:endParaRPr lang="en-US"/>
          </a:p>
        </p:txBody>
      </p:sp>
      <p:sp>
        <p:nvSpPr>
          <p:cNvPr id="9" name="Footer Placeholder 8">
            <a:extLst>
              <a:ext uri="{FF2B5EF4-FFF2-40B4-BE49-F238E27FC236}">
                <a16:creationId xmlns:a16="http://schemas.microsoft.com/office/drawing/2014/main" id="{06CBAB1A-4DF7-C745-99AC-48798166532E}"/>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759523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1113546" cy="398550"/>
          </a:xfrm>
        </p:spPr>
        <p:txBody>
          <a:bodyPr>
            <a:normAutofit fontScale="90000"/>
          </a:bodyPr>
          <a:lstStyle/>
          <a:p>
            <a:r>
              <a:rPr lang="en-US" sz="2800" dirty="0"/>
              <a:t>The nasty reality of real-world applications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4</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10" name="Picture 9">
            <a:extLst>
              <a:ext uri="{FF2B5EF4-FFF2-40B4-BE49-F238E27FC236}">
                <a16:creationId xmlns:a16="http://schemas.microsoft.com/office/drawing/2014/main" id="{5A67FADC-E61E-E24F-AD75-BBCDBD37F700}"/>
              </a:ext>
            </a:extLst>
          </p:cNvPr>
          <p:cNvPicPr/>
          <p:nvPr/>
        </p:nvPicPr>
        <p:blipFill>
          <a:blip r:embed="rId2"/>
          <a:stretch>
            <a:fillRect/>
          </a:stretch>
        </p:blipFill>
        <p:spPr>
          <a:xfrm>
            <a:off x="1905933" y="763676"/>
            <a:ext cx="5323206" cy="5592674"/>
          </a:xfrm>
          <a:prstGeom prst="rect">
            <a:avLst/>
          </a:prstGeom>
        </p:spPr>
      </p:pic>
      <p:pic>
        <p:nvPicPr>
          <p:cNvPr id="11" name="Picture 10">
            <a:extLst>
              <a:ext uri="{FF2B5EF4-FFF2-40B4-BE49-F238E27FC236}">
                <a16:creationId xmlns:a16="http://schemas.microsoft.com/office/drawing/2014/main" id="{DB6A5284-96C3-E44B-83D2-6CC49F4BE3E3}"/>
              </a:ext>
            </a:extLst>
          </p:cNvPr>
          <p:cNvPicPr>
            <a:picLocks noChangeAspect="1"/>
          </p:cNvPicPr>
          <p:nvPr/>
        </p:nvPicPr>
        <p:blipFill>
          <a:blip r:embed="rId3"/>
          <a:stretch>
            <a:fillRect/>
          </a:stretch>
        </p:blipFill>
        <p:spPr>
          <a:xfrm>
            <a:off x="7498024" y="5669598"/>
            <a:ext cx="686752" cy="686752"/>
          </a:xfrm>
          <a:prstGeom prst="rect">
            <a:avLst/>
          </a:prstGeom>
        </p:spPr>
      </p:pic>
      <p:pic>
        <p:nvPicPr>
          <p:cNvPr id="12" name="Picture 11">
            <a:extLst>
              <a:ext uri="{FF2B5EF4-FFF2-40B4-BE49-F238E27FC236}">
                <a16:creationId xmlns:a16="http://schemas.microsoft.com/office/drawing/2014/main" id="{37933C21-B23B-9A41-AE1D-55C3B273241F}"/>
              </a:ext>
            </a:extLst>
          </p:cNvPr>
          <p:cNvPicPr>
            <a:picLocks noChangeAspect="1"/>
          </p:cNvPicPr>
          <p:nvPr/>
        </p:nvPicPr>
        <p:blipFill>
          <a:blip r:embed="rId4"/>
          <a:stretch>
            <a:fillRect/>
          </a:stretch>
        </p:blipFill>
        <p:spPr>
          <a:xfrm>
            <a:off x="7231865" y="4161672"/>
            <a:ext cx="1381461" cy="1381461"/>
          </a:xfrm>
          <a:prstGeom prst="rect">
            <a:avLst/>
          </a:prstGeom>
        </p:spPr>
      </p:pic>
      <p:pic>
        <p:nvPicPr>
          <p:cNvPr id="13" name="Picture 12">
            <a:extLst>
              <a:ext uri="{FF2B5EF4-FFF2-40B4-BE49-F238E27FC236}">
                <a16:creationId xmlns:a16="http://schemas.microsoft.com/office/drawing/2014/main" id="{DC77C87E-469B-7641-B01A-A7347B89A117}"/>
              </a:ext>
            </a:extLst>
          </p:cNvPr>
          <p:cNvPicPr>
            <a:picLocks noChangeAspect="1"/>
          </p:cNvPicPr>
          <p:nvPr/>
        </p:nvPicPr>
        <p:blipFill>
          <a:blip r:embed="rId5"/>
          <a:stretch>
            <a:fillRect/>
          </a:stretch>
        </p:blipFill>
        <p:spPr>
          <a:xfrm>
            <a:off x="7197294" y="2919545"/>
            <a:ext cx="2173901" cy="1115662"/>
          </a:xfrm>
          <a:prstGeom prst="rect">
            <a:avLst/>
          </a:prstGeom>
        </p:spPr>
      </p:pic>
      <p:pic>
        <p:nvPicPr>
          <p:cNvPr id="14" name="Picture 13">
            <a:extLst>
              <a:ext uri="{FF2B5EF4-FFF2-40B4-BE49-F238E27FC236}">
                <a16:creationId xmlns:a16="http://schemas.microsoft.com/office/drawing/2014/main" id="{3E698E0D-C860-D84E-AF64-4C2F9760B942}"/>
              </a:ext>
            </a:extLst>
          </p:cNvPr>
          <p:cNvPicPr>
            <a:picLocks noChangeAspect="1"/>
          </p:cNvPicPr>
          <p:nvPr/>
        </p:nvPicPr>
        <p:blipFill>
          <a:blip r:embed="rId6"/>
          <a:stretch>
            <a:fillRect/>
          </a:stretch>
        </p:blipFill>
        <p:spPr>
          <a:xfrm>
            <a:off x="7027732" y="341550"/>
            <a:ext cx="2954468" cy="1459543"/>
          </a:xfrm>
          <a:prstGeom prst="rect">
            <a:avLst/>
          </a:prstGeom>
        </p:spPr>
      </p:pic>
      <p:pic>
        <p:nvPicPr>
          <p:cNvPr id="15" name="Picture 14">
            <a:extLst>
              <a:ext uri="{FF2B5EF4-FFF2-40B4-BE49-F238E27FC236}">
                <a16:creationId xmlns:a16="http://schemas.microsoft.com/office/drawing/2014/main" id="{5027D784-0ABE-6F4F-B566-08BF8D7192C6}"/>
              </a:ext>
            </a:extLst>
          </p:cNvPr>
          <p:cNvPicPr>
            <a:picLocks noChangeAspect="1"/>
          </p:cNvPicPr>
          <p:nvPr/>
        </p:nvPicPr>
        <p:blipFill>
          <a:blip r:embed="rId7"/>
          <a:stretch>
            <a:fillRect/>
          </a:stretch>
        </p:blipFill>
        <p:spPr>
          <a:xfrm>
            <a:off x="7163677" y="1820915"/>
            <a:ext cx="2307860" cy="1098629"/>
          </a:xfrm>
          <a:prstGeom prst="rect">
            <a:avLst/>
          </a:prstGeom>
        </p:spPr>
      </p:pic>
      <p:sp>
        <p:nvSpPr>
          <p:cNvPr id="16" name="Content Placeholder 2">
            <a:extLst>
              <a:ext uri="{FF2B5EF4-FFF2-40B4-BE49-F238E27FC236}">
                <a16:creationId xmlns:a16="http://schemas.microsoft.com/office/drawing/2014/main" id="{82505B41-AC7B-7A4D-8B49-89E933780EB4}"/>
              </a:ext>
            </a:extLst>
          </p:cNvPr>
          <p:cNvSpPr txBox="1">
            <a:spLocks/>
          </p:cNvSpPr>
          <p:nvPr/>
        </p:nvSpPr>
        <p:spPr>
          <a:xfrm>
            <a:off x="277907" y="1269814"/>
            <a:ext cx="3760693" cy="361228"/>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400" b="1" dirty="0"/>
              <a:t>One method is NOT enough</a:t>
            </a:r>
          </a:p>
        </p:txBody>
      </p:sp>
    </p:spTree>
    <p:extLst>
      <p:ext uri="{BB962C8B-B14F-4D97-AF65-F5344CB8AC3E}">
        <p14:creationId xmlns:p14="http://schemas.microsoft.com/office/powerpoint/2010/main" val="4166933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0AB3CD27-764B-B541-A9C2-1AEB0E9F68BE}"/>
              </a:ext>
            </a:extLst>
          </p:cNvPr>
          <p:cNvPicPr>
            <a:picLocks noChangeAspect="1"/>
          </p:cNvPicPr>
          <p:nvPr/>
        </p:nvPicPr>
        <p:blipFill>
          <a:blip r:embed="rId2"/>
          <a:stretch>
            <a:fillRect/>
          </a:stretch>
        </p:blipFill>
        <p:spPr>
          <a:xfrm>
            <a:off x="329920" y="2221728"/>
            <a:ext cx="1474196" cy="732462"/>
          </a:xfrm>
          <a:prstGeom prst="rect">
            <a:avLst/>
          </a:prstGeom>
        </p:spPr>
      </p:pic>
      <p:sp>
        <p:nvSpPr>
          <p:cNvPr id="2" name="Title 1"/>
          <p:cNvSpPr>
            <a:spLocks noGrp="1"/>
          </p:cNvSpPr>
          <p:nvPr>
            <p:ph type="title"/>
          </p:nvPr>
        </p:nvSpPr>
        <p:spPr>
          <a:xfrm>
            <a:off x="838200" y="365126"/>
            <a:ext cx="11113546" cy="398550"/>
          </a:xfrm>
        </p:spPr>
        <p:txBody>
          <a:bodyPr>
            <a:normAutofit fontScale="90000"/>
          </a:bodyPr>
          <a:lstStyle/>
          <a:p>
            <a:r>
              <a:rPr lang="en-US" sz="2800" dirty="0"/>
              <a:t>Benefits of integration</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5</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7" name="Picture 6">
            <a:extLst>
              <a:ext uri="{FF2B5EF4-FFF2-40B4-BE49-F238E27FC236}">
                <a16:creationId xmlns:a16="http://schemas.microsoft.com/office/drawing/2014/main" id="{5462CE0F-56B8-8640-BF2C-B55A20366691}"/>
              </a:ext>
            </a:extLst>
          </p:cNvPr>
          <p:cNvPicPr/>
          <p:nvPr/>
        </p:nvPicPr>
        <p:blipFill>
          <a:blip r:embed="rId3"/>
          <a:stretch>
            <a:fillRect/>
          </a:stretch>
        </p:blipFill>
        <p:spPr>
          <a:xfrm>
            <a:off x="2182664" y="1343030"/>
            <a:ext cx="7380885" cy="4433965"/>
          </a:xfrm>
          <a:prstGeom prst="rect">
            <a:avLst/>
          </a:prstGeom>
        </p:spPr>
      </p:pic>
      <p:pic>
        <p:nvPicPr>
          <p:cNvPr id="3" name="Picture 2">
            <a:extLst>
              <a:ext uri="{FF2B5EF4-FFF2-40B4-BE49-F238E27FC236}">
                <a16:creationId xmlns:a16="http://schemas.microsoft.com/office/drawing/2014/main" id="{2FA3D099-D863-9B41-8F0F-D8E3864E96D4}"/>
              </a:ext>
            </a:extLst>
          </p:cNvPr>
          <p:cNvPicPr>
            <a:picLocks noChangeAspect="1"/>
          </p:cNvPicPr>
          <p:nvPr/>
        </p:nvPicPr>
        <p:blipFill>
          <a:blip r:embed="rId4"/>
          <a:stretch>
            <a:fillRect/>
          </a:stretch>
        </p:blipFill>
        <p:spPr>
          <a:xfrm>
            <a:off x="9332857" y="947931"/>
            <a:ext cx="2414494" cy="790198"/>
          </a:xfrm>
          <a:prstGeom prst="rect">
            <a:avLst/>
          </a:prstGeom>
        </p:spPr>
      </p:pic>
      <p:pic>
        <p:nvPicPr>
          <p:cNvPr id="5" name="Picture 4">
            <a:extLst>
              <a:ext uri="{FF2B5EF4-FFF2-40B4-BE49-F238E27FC236}">
                <a16:creationId xmlns:a16="http://schemas.microsoft.com/office/drawing/2014/main" id="{9A189687-3002-5E4F-AAB2-DA5E60561874}"/>
              </a:ext>
            </a:extLst>
          </p:cNvPr>
          <p:cNvPicPr>
            <a:picLocks noChangeAspect="1"/>
          </p:cNvPicPr>
          <p:nvPr/>
        </p:nvPicPr>
        <p:blipFill>
          <a:blip r:embed="rId5"/>
          <a:stretch>
            <a:fillRect/>
          </a:stretch>
        </p:blipFill>
        <p:spPr>
          <a:xfrm>
            <a:off x="10197502" y="1993091"/>
            <a:ext cx="1383553" cy="935933"/>
          </a:xfrm>
          <a:prstGeom prst="rect">
            <a:avLst/>
          </a:prstGeom>
        </p:spPr>
      </p:pic>
      <p:pic>
        <p:nvPicPr>
          <p:cNvPr id="8" name="Picture 7">
            <a:extLst>
              <a:ext uri="{FF2B5EF4-FFF2-40B4-BE49-F238E27FC236}">
                <a16:creationId xmlns:a16="http://schemas.microsoft.com/office/drawing/2014/main" id="{9120028C-F1F2-CC43-B8D5-470522AAA3B9}"/>
              </a:ext>
            </a:extLst>
          </p:cNvPr>
          <p:cNvPicPr>
            <a:picLocks noChangeAspect="1"/>
          </p:cNvPicPr>
          <p:nvPr/>
        </p:nvPicPr>
        <p:blipFill>
          <a:blip r:embed="rId6"/>
          <a:stretch>
            <a:fillRect/>
          </a:stretch>
        </p:blipFill>
        <p:spPr>
          <a:xfrm>
            <a:off x="9499151" y="2238856"/>
            <a:ext cx="698351" cy="444405"/>
          </a:xfrm>
          <a:prstGeom prst="rect">
            <a:avLst/>
          </a:prstGeom>
        </p:spPr>
      </p:pic>
      <p:pic>
        <p:nvPicPr>
          <p:cNvPr id="11" name="Picture 10">
            <a:extLst>
              <a:ext uri="{FF2B5EF4-FFF2-40B4-BE49-F238E27FC236}">
                <a16:creationId xmlns:a16="http://schemas.microsoft.com/office/drawing/2014/main" id="{DEE1F50F-B355-B24A-A6AA-5F1C88196735}"/>
              </a:ext>
            </a:extLst>
          </p:cNvPr>
          <p:cNvPicPr>
            <a:picLocks noChangeAspect="1"/>
          </p:cNvPicPr>
          <p:nvPr/>
        </p:nvPicPr>
        <p:blipFill>
          <a:blip r:embed="rId7"/>
          <a:stretch>
            <a:fillRect/>
          </a:stretch>
        </p:blipFill>
        <p:spPr>
          <a:xfrm>
            <a:off x="9473676" y="2887965"/>
            <a:ext cx="468421" cy="468421"/>
          </a:xfrm>
          <a:prstGeom prst="rect">
            <a:avLst/>
          </a:prstGeom>
        </p:spPr>
      </p:pic>
      <p:pic>
        <p:nvPicPr>
          <p:cNvPr id="12" name="Picture 11">
            <a:extLst>
              <a:ext uri="{FF2B5EF4-FFF2-40B4-BE49-F238E27FC236}">
                <a16:creationId xmlns:a16="http://schemas.microsoft.com/office/drawing/2014/main" id="{1ADE0511-409C-BB4C-97F3-A57FB4F2E618}"/>
              </a:ext>
            </a:extLst>
          </p:cNvPr>
          <p:cNvPicPr>
            <a:picLocks noChangeAspect="1"/>
          </p:cNvPicPr>
          <p:nvPr/>
        </p:nvPicPr>
        <p:blipFill>
          <a:blip r:embed="rId8"/>
          <a:stretch>
            <a:fillRect/>
          </a:stretch>
        </p:blipFill>
        <p:spPr>
          <a:xfrm>
            <a:off x="9502686" y="3368283"/>
            <a:ext cx="439411" cy="412780"/>
          </a:xfrm>
          <a:prstGeom prst="rect">
            <a:avLst/>
          </a:prstGeom>
        </p:spPr>
      </p:pic>
      <p:sp>
        <p:nvSpPr>
          <p:cNvPr id="13" name="Right Arrow 12">
            <a:extLst>
              <a:ext uri="{FF2B5EF4-FFF2-40B4-BE49-F238E27FC236}">
                <a16:creationId xmlns:a16="http://schemas.microsoft.com/office/drawing/2014/main" id="{7E5A953C-87D0-E542-BACA-9027CADBFFA3}"/>
              </a:ext>
            </a:extLst>
          </p:cNvPr>
          <p:cNvSpPr/>
          <p:nvPr/>
        </p:nvSpPr>
        <p:spPr>
          <a:xfrm>
            <a:off x="9942097" y="3262616"/>
            <a:ext cx="344245" cy="9015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21574E8-18F8-6841-A7D8-2BC628930DC1}"/>
              </a:ext>
            </a:extLst>
          </p:cNvPr>
          <p:cNvPicPr>
            <a:picLocks noChangeAspect="1"/>
          </p:cNvPicPr>
          <p:nvPr/>
        </p:nvPicPr>
        <p:blipFill>
          <a:blip r:embed="rId9"/>
          <a:stretch>
            <a:fillRect/>
          </a:stretch>
        </p:blipFill>
        <p:spPr>
          <a:xfrm>
            <a:off x="10320645" y="2962875"/>
            <a:ext cx="501553" cy="689636"/>
          </a:xfrm>
          <a:prstGeom prst="rect">
            <a:avLst/>
          </a:prstGeom>
        </p:spPr>
      </p:pic>
      <p:pic>
        <p:nvPicPr>
          <p:cNvPr id="15" name="Picture 14">
            <a:extLst>
              <a:ext uri="{FF2B5EF4-FFF2-40B4-BE49-F238E27FC236}">
                <a16:creationId xmlns:a16="http://schemas.microsoft.com/office/drawing/2014/main" id="{CCBE7EA8-AE32-4F43-898F-FE64789C5FF1}"/>
              </a:ext>
            </a:extLst>
          </p:cNvPr>
          <p:cNvPicPr>
            <a:picLocks noChangeAspect="1"/>
          </p:cNvPicPr>
          <p:nvPr/>
        </p:nvPicPr>
        <p:blipFill>
          <a:blip r:embed="rId10"/>
          <a:stretch>
            <a:fillRect/>
          </a:stretch>
        </p:blipFill>
        <p:spPr>
          <a:xfrm>
            <a:off x="9177002" y="3872591"/>
            <a:ext cx="644298" cy="694099"/>
          </a:xfrm>
          <a:prstGeom prst="rect">
            <a:avLst/>
          </a:prstGeom>
        </p:spPr>
      </p:pic>
      <p:pic>
        <p:nvPicPr>
          <p:cNvPr id="51" name="Picture 50">
            <a:extLst>
              <a:ext uri="{FF2B5EF4-FFF2-40B4-BE49-F238E27FC236}">
                <a16:creationId xmlns:a16="http://schemas.microsoft.com/office/drawing/2014/main" id="{7BF043C2-CA25-584A-B112-AEE4D784E3F9}"/>
              </a:ext>
            </a:extLst>
          </p:cNvPr>
          <p:cNvPicPr>
            <a:picLocks noChangeAspect="1"/>
          </p:cNvPicPr>
          <p:nvPr/>
        </p:nvPicPr>
        <p:blipFill>
          <a:blip r:embed="rId11"/>
          <a:stretch>
            <a:fillRect/>
          </a:stretch>
        </p:blipFill>
        <p:spPr>
          <a:xfrm>
            <a:off x="9629948" y="4596476"/>
            <a:ext cx="671390" cy="885284"/>
          </a:xfrm>
          <a:prstGeom prst="rect">
            <a:avLst/>
          </a:prstGeom>
        </p:spPr>
      </p:pic>
      <p:pic>
        <p:nvPicPr>
          <p:cNvPr id="52" name="Picture 51">
            <a:extLst>
              <a:ext uri="{FF2B5EF4-FFF2-40B4-BE49-F238E27FC236}">
                <a16:creationId xmlns:a16="http://schemas.microsoft.com/office/drawing/2014/main" id="{69137805-F683-6D45-9F70-60C591E7C2B7}"/>
              </a:ext>
            </a:extLst>
          </p:cNvPr>
          <p:cNvPicPr>
            <a:picLocks noChangeAspect="1"/>
          </p:cNvPicPr>
          <p:nvPr/>
        </p:nvPicPr>
        <p:blipFill>
          <a:blip r:embed="rId12"/>
          <a:stretch>
            <a:fillRect/>
          </a:stretch>
        </p:blipFill>
        <p:spPr>
          <a:xfrm>
            <a:off x="9463744" y="5632685"/>
            <a:ext cx="1645196" cy="1018900"/>
          </a:xfrm>
          <a:prstGeom prst="rect">
            <a:avLst/>
          </a:prstGeom>
        </p:spPr>
      </p:pic>
      <p:pic>
        <p:nvPicPr>
          <p:cNvPr id="53" name="Picture 52">
            <a:extLst>
              <a:ext uri="{FF2B5EF4-FFF2-40B4-BE49-F238E27FC236}">
                <a16:creationId xmlns:a16="http://schemas.microsoft.com/office/drawing/2014/main" id="{64A5B2DC-6A8F-6C46-849B-4B071BEC8593}"/>
              </a:ext>
            </a:extLst>
          </p:cNvPr>
          <p:cNvPicPr>
            <a:picLocks noChangeAspect="1"/>
          </p:cNvPicPr>
          <p:nvPr/>
        </p:nvPicPr>
        <p:blipFill>
          <a:blip r:embed="rId13"/>
          <a:stretch>
            <a:fillRect/>
          </a:stretch>
        </p:blipFill>
        <p:spPr>
          <a:xfrm>
            <a:off x="306518" y="5067518"/>
            <a:ext cx="2060165" cy="414242"/>
          </a:xfrm>
          <a:prstGeom prst="rect">
            <a:avLst/>
          </a:prstGeom>
        </p:spPr>
      </p:pic>
      <p:pic>
        <p:nvPicPr>
          <p:cNvPr id="54" name="Picture 53">
            <a:extLst>
              <a:ext uri="{FF2B5EF4-FFF2-40B4-BE49-F238E27FC236}">
                <a16:creationId xmlns:a16="http://schemas.microsoft.com/office/drawing/2014/main" id="{55D2E258-5D43-4A40-BA49-7A58C83A7E39}"/>
              </a:ext>
            </a:extLst>
          </p:cNvPr>
          <p:cNvPicPr>
            <a:picLocks noChangeAspect="1"/>
          </p:cNvPicPr>
          <p:nvPr/>
        </p:nvPicPr>
        <p:blipFill>
          <a:blip r:embed="rId14"/>
          <a:stretch>
            <a:fillRect/>
          </a:stretch>
        </p:blipFill>
        <p:spPr>
          <a:xfrm>
            <a:off x="1336600" y="5660520"/>
            <a:ext cx="813237" cy="528185"/>
          </a:xfrm>
          <a:prstGeom prst="rect">
            <a:avLst/>
          </a:prstGeom>
        </p:spPr>
      </p:pic>
      <p:sp>
        <p:nvSpPr>
          <p:cNvPr id="56" name="Up Arrow 55">
            <a:extLst>
              <a:ext uri="{FF2B5EF4-FFF2-40B4-BE49-F238E27FC236}">
                <a16:creationId xmlns:a16="http://schemas.microsoft.com/office/drawing/2014/main" id="{3AF457F1-89B4-D442-A5A0-9C329594BF21}"/>
              </a:ext>
            </a:extLst>
          </p:cNvPr>
          <p:cNvSpPr/>
          <p:nvPr/>
        </p:nvSpPr>
        <p:spPr>
          <a:xfrm>
            <a:off x="1678966" y="5451441"/>
            <a:ext cx="125150" cy="209195"/>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
            <a:extLst>
              <a:ext uri="{FF2B5EF4-FFF2-40B4-BE49-F238E27FC236}">
                <a16:creationId xmlns:a16="http://schemas.microsoft.com/office/drawing/2014/main" id="{89857DE7-D56B-3B4D-9A22-3208FE73E621}"/>
              </a:ext>
            </a:extLst>
          </p:cNvPr>
          <p:cNvPicPr>
            <a:picLocks noChangeAspect="1" noChangeArrowheads="1"/>
          </p:cNvPicPr>
          <p:nvPr/>
        </p:nvPicPr>
        <p:blipFill>
          <a:blip r:embed="rId15" cstate="print"/>
          <a:srcRect/>
          <a:stretch>
            <a:fillRect/>
          </a:stretch>
        </p:blipFill>
        <p:spPr bwMode="auto">
          <a:xfrm>
            <a:off x="565032" y="3834964"/>
            <a:ext cx="1468946" cy="1267454"/>
          </a:xfrm>
          <a:prstGeom prst="rect">
            <a:avLst/>
          </a:prstGeom>
          <a:noFill/>
          <a:ln w="9525">
            <a:noFill/>
            <a:miter lim="800000"/>
            <a:headEnd/>
            <a:tailEnd/>
          </a:ln>
        </p:spPr>
      </p:pic>
      <p:pic>
        <p:nvPicPr>
          <p:cNvPr id="59" name="Picture 58">
            <a:extLst>
              <a:ext uri="{FF2B5EF4-FFF2-40B4-BE49-F238E27FC236}">
                <a16:creationId xmlns:a16="http://schemas.microsoft.com/office/drawing/2014/main" id="{4A807FD6-C703-B042-918B-4020D5C87440}"/>
              </a:ext>
            </a:extLst>
          </p:cNvPr>
          <p:cNvPicPr>
            <a:picLocks noChangeAspect="1"/>
          </p:cNvPicPr>
          <p:nvPr/>
        </p:nvPicPr>
        <p:blipFill>
          <a:blip r:embed="rId16"/>
          <a:stretch>
            <a:fillRect/>
          </a:stretch>
        </p:blipFill>
        <p:spPr>
          <a:xfrm>
            <a:off x="1584687" y="1675591"/>
            <a:ext cx="1130300" cy="317500"/>
          </a:xfrm>
          <a:prstGeom prst="rect">
            <a:avLst/>
          </a:prstGeom>
        </p:spPr>
      </p:pic>
      <p:pic>
        <p:nvPicPr>
          <p:cNvPr id="60" name="Picture 59">
            <a:extLst>
              <a:ext uri="{FF2B5EF4-FFF2-40B4-BE49-F238E27FC236}">
                <a16:creationId xmlns:a16="http://schemas.microsoft.com/office/drawing/2014/main" id="{50A12714-B646-2747-8955-D3B399A82D20}"/>
              </a:ext>
            </a:extLst>
          </p:cNvPr>
          <p:cNvPicPr>
            <a:picLocks noChangeAspect="1"/>
          </p:cNvPicPr>
          <p:nvPr/>
        </p:nvPicPr>
        <p:blipFill>
          <a:blip r:embed="rId17"/>
          <a:stretch>
            <a:fillRect/>
          </a:stretch>
        </p:blipFill>
        <p:spPr>
          <a:xfrm>
            <a:off x="1548711" y="2322815"/>
            <a:ext cx="1333500" cy="565150"/>
          </a:xfrm>
          <a:prstGeom prst="rect">
            <a:avLst/>
          </a:prstGeom>
        </p:spPr>
      </p:pic>
      <p:pic>
        <p:nvPicPr>
          <p:cNvPr id="62" name="Picture 61">
            <a:extLst>
              <a:ext uri="{FF2B5EF4-FFF2-40B4-BE49-F238E27FC236}">
                <a16:creationId xmlns:a16="http://schemas.microsoft.com/office/drawing/2014/main" id="{5A078C3F-C782-D440-9CCA-7A7C086DCDDE}"/>
              </a:ext>
            </a:extLst>
          </p:cNvPr>
          <p:cNvPicPr>
            <a:picLocks noChangeAspect="1"/>
          </p:cNvPicPr>
          <p:nvPr/>
        </p:nvPicPr>
        <p:blipFill>
          <a:blip r:embed="rId18"/>
          <a:stretch>
            <a:fillRect/>
          </a:stretch>
        </p:blipFill>
        <p:spPr>
          <a:xfrm>
            <a:off x="1648623" y="2902622"/>
            <a:ext cx="907527" cy="907527"/>
          </a:xfrm>
          <a:prstGeom prst="rect">
            <a:avLst/>
          </a:prstGeom>
        </p:spPr>
      </p:pic>
    </p:spTree>
    <p:extLst>
      <p:ext uri="{BB962C8B-B14F-4D97-AF65-F5344CB8AC3E}">
        <p14:creationId xmlns:p14="http://schemas.microsoft.com/office/powerpoint/2010/main" val="3694836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1113546" cy="398550"/>
          </a:xfrm>
        </p:spPr>
        <p:txBody>
          <a:bodyPr>
            <a:normAutofit fontScale="90000"/>
          </a:bodyPr>
          <a:lstStyle/>
          <a:p>
            <a:r>
              <a:rPr lang="en-US" sz="2800" dirty="0"/>
              <a:t>The price of integration</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6</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4" name="Picture 3">
            <a:extLst>
              <a:ext uri="{FF2B5EF4-FFF2-40B4-BE49-F238E27FC236}">
                <a16:creationId xmlns:a16="http://schemas.microsoft.com/office/drawing/2014/main" id="{3972E6CC-0F48-5344-8419-B5C3627C1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2971" y="894806"/>
            <a:ext cx="5160137" cy="5330414"/>
          </a:xfrm>
          <a:prstGeom prst="rect">
            <a:avLst/>
          </a:prstGeom>
        </p:spPr>
      </p:pic>
      <p:sp>
        <p:nvSpPr>
          <p:cNvPr id="8" name="Content Placeholder 2">
            <a:extLst>
              <a:ext uri="{FF2B5EF4-FFF2-40B4-BE49-F238E27FC236}">
                <a16:creationId xmlns:a16="http://schemas.microsoft.com/office/drawing/2014/main" id="{98F93E29-02D2-4E43-9EF8-32278CDFA345}"/>
              </a:ext>
            </a:extLst>
          </p:cNvPr>
          <p:cNvSpPr txBox="1">
            <a:spLocks/>
          </p:cNvSpPr>
          <p:nvPr/>
        </p:nvSpPr>
        <p:spPr>
          <a:xfrm>
            <a:off x="308899" y="2501349"/>
            <a:ext cx="4263101" cy="2117327"/>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1800" b="1" dirty="0"/>
              <a:t>A good integration is when we have British Police, German Mechanics, French Cuisine, Swiss Banking and Italian Love. But integrating British Cuisine, German Police, French Mechanics, Italian Banking, and Swiss Love is a disaster”. </a:t>
            </a:r>
          </a:p>
          <a:p>
            <a:pPr algn="ctr">
              <a:buNone/>
            </a:pPr>
            <a:r>
              <a:rPr lang="en-US" sz="1800" b="1" dirty="0" err="1"/>
              <a:t>Lotfi</a:t>
            </a:r>
            <a:r>
              <a:rPr lang="en-US" sz="1800" b="1" dirty="0"/>
              <a:t> Zadeh</a:t>
            </a:r>
          </a:p>
        </p:txBody>
      </p:sp>
    </p:spTree>
    <p:extLst>
      <p:ext uri="{BB962C8B-B14F-4D97-AF65-F5344CB8AC3E}">
        <p14:creationId xmlns:p14="http://schemas.microsoft.com/office/powerpoint/2010/main" val="633453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A97897-53D7-0A44-97A1-5C9DE61C5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955" y="615037"/>
            <a:ext cx="8711055" cy="5889952"/>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11 agenda</a:t>
            </a:r>
          </a:p>
        </p:txBody>
      </p:sp>
      <p:pic>
        <p:nvPicPr>
          <p:cNvPr id="7" name="Picture 6"/>
          <p:cNvPicPr>
            <a:picLocks noChangeAspect="1"/>
          </p:cNvPicPr>
          <p:nvPr/>
        </p:nvPicPr>
        <p:blipFill>
          <a:blip r:embed="rId3"/>
          <a:stretch>
            <a:fillRect/>
          </a:stretch>
        </p:blipFill>
        <p:spPr>
          <a:xfrm>
            <a:off x="4038600" y="3033971"/>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7</a:t>
            </a:fld>
            <a:endParaRPr lang="en-US"/>
          </a:p>
        </p:txBody>
      </p:sp>
      <p:sp>
        <p:nvSpPr>
          <p:cNvPr id="9" name="Footer Placeholder 8">
            <a:extLst>
              <a:ext uri="{FF2B5EF4-FFF2-40B4-BE49-F238E27FC236}">
                <a16:creationId xmlns:a16="http://schemas.microsoft.com/office/drawing/2014/main" id="{7C273D5F-19EE-CD4A-9657-C4AB1405AD3A}"/>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4116765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96407"/>
            <a:ext cx="10988040" cy="398550"/>
          </a:xfrm>
        </p:spPr>
        <p:txBody>
          <a:bodyPr>
            <a:normAutofit fontScale="90000"/>
          </a:bodyPr>
          <a:lstStyle/>
          <a:p>
            <a:r>
              <a:rPr lang="en-US" sz="2800" dirty="0"/>
              <a:t>Integration between AI methods: balancing method’s capabilities with integration</a:t>
            </a:r>
          </a:p>
        </p:txBody>
      </p:sp>
      <p:pic>
        <p:nvPicPr>
          <p:cNvPr id="7" name="Picture 6"/>
          <p:cNvPicPr>
            <a:picLocks noChangeAspect="1"/>
          </p:cNvPicPr>
          <p:nvPr/>
        </p:nvPicPr>
        <p:blipFill>
          <a:blip r:embed="rId2"/>
          <a:stretch>
            <a:fillRect/>
          </a:stretch>
        </p:blipFill>
        <p:spPr>
          <a:xfrm>
            <a:off x="4032325" y="3033971"/>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8</a:t>
            </a:fld>
            <a:endParaRPr lang="en-US"/>
          </a:p>
        </p:txBody>
      </p:sp>
      <p:sp>
        <p:nvSpPr>
          <p:cNvPr id="9" name="Footer Placeholder 8">
            <a:extLst>
              <a:ext uri="{FF2B5EF4-FFF2-40B4-BE49-F238E27FC236}">
                <a16:creationId xmlns:a16="http://schemas.microsoft.com/office/drawing/2014/main" id="{7C273D5F-19EE-CD4A-9657-C4AB1405AD3A}"/>
              </a:ext>
            </a:extLst>
          </p:cNvPr>
          <p:cNvSpPr>
            <a:spLocks noGrp="1"/>
          </p:cNvSpPr>
          <p:nvPr>
            <p:ph type="ftr" sz="quarter" idx="11"/>
          </p:nvPr>
        </p:nvSpPr>
        <p:spPr/>
        <p:txBody>
          <a:bodyPr/>
          <a:lstStyle/>
          <a:p>
            <a:r>
              <a:rPr lang="en-US"/>
              <a:t>Kordon Consulting LLC</a:t>
            </a:r>
          </a:p>
        </p:txBody>
      </p:sp>
      <p:pic>
        <p:nvPicPr>
          <p:cNvPr id="8" name="Picture 7">
            <a:extLst>
              <a:ext uri="{FF2B5EF4-FFF2-40B4-BE49-F238E27FC236}">
                <a16:creationId xmlns:a16="http://schemas.microsoft.com/office/drawing/2014/main" id="{FA1C956E-B784-414F-BF9F-230F42AE51EC}"/>
              </a:ext>
            </a:extLst>
          </p:cNvPr>
          <p:cNvPicPr/>
          <p:nvPr/>
        </p:nvPicPr>
        <p:blipFill>
          <a:blip r:embed="rId3"/>
          <a:stretch>
            <a:fillRect/>
          </a:stretch>
        </p:blipFill>
        <p:spPr>
          <a:xfrm>
            <a:off x="1119262" y="1440857"/>
            <a:ext cx="7788070" cy="4142361"/>
          </a:xfrm>
          <a:prstGeom prst="rect">
            <a:avLst/>
          </a:prstGeom>
        </p:spPr>
      </p:pic>
      <p:sp>
        <p:nvSpPr>
          <p:cNvPr id="11" name="Content Placeholder 2">
            <a:extLst>
              <a:ext uri="{FF2B5EF4-FFF2-40B4-BE49-F238E27FC236}">
                <a16:creationId xmlns:a16="http://schemas.microsoft.com/office/drawing/2014/main" id="{6093C2A8-4769-CC4A-B261-5942DB86DE42}"/>
              </a:ext>
            </a:extLst>
          </p:cNvPr>
          <p:cNvSpPr txBox="1">
            <a:spLocks/>
          </p:cNvSpPr>
          <p:nvPr/>
        </p:nvSpPr>
        <p:spPr>
          <a:xfrm>
            <a:off x="9066904" y="2414245"/>
            <a:ext cx="2286896" cy="361228"/>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t>Added interpretability</a:t>
            </a:r>
          </a:p>
        </p:txBody>
      </p:sp>
      <p:sp>
        <p:nvSpPr>
          <p:cNvPr id="12" name="Content Placeholder 2">
            <a:extLst>
              <a:ext uri="{FF2B5EF4-FFF2-40B4-BE49-F238E27FC236}">
                <a16:creationId xmlns:a16="http://schemas.microsoft.com/office/drawing/2014/main" id="{B404791A-0C53-6642-A11B-66EF91B3F0B2}"/>
              </a:ext>
            </a:extLst>
          </p:cNvPr>
          <p:cNvSpPr txBox="1">
            <a:spLocks/>
          </p:cNvSpPr>
          <p:nvPr/>
        </p:nvSpPr>
        <p:spPr>
          <a:xfrm>
            <a:off x="9066904" y="3685439"/>
            <a:ext cx="2286896" cy="553073"/>
          </a:xfrm>
          <a:prstGeom prst="rect">
            <a:avLst/>
          </a:prstGeom>
          <a:solidFill>
            <a:schemeClr val="accent6">
              <a:lumMod val="20000"/>
              <a:lumOff val="80000"/>
            </a:schemeClr>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t>Hyperparameters optimization</a:t>
            </a:r>
          </a:p>
        </p:txBody>
      </p:sp>
    </p:spTree>
    <p:extLst>
      <p:ext uri="{BB962C8B-B14F-4D97-AF65-F5344CB8AC3E}">
        <p14:creationId xmlns:p14="http://schemas.microsoft.com/office/powerpoint/2010/main" val="527138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Integration between genetic algorithms and neural networks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9</a:t>
            </a:fld>
            <a:endParaRPr lang="en-US"/>
          </a:p>
        </p:txBody>
      </p:sp>
      <p:sp>
        <p:nvSpPr>
          <p:cNvPr id="9" name="Footer Placeholder 8">
            <a:extLst>
              <a:ext uri="{FF2B5EF4-FFF2-40B4-BE49-F238E27FC236}">
                <a16:creationId xmlns:a16="http://schemas.microsoft.com/office/drawing/2014/main" id="{7C273D5F-19EE-CD4A-9657-C4AB1405AD3A}"/>
              </a:ext>
            </a:extLst>
          </p:cNvPr>
          <p:cNvSpPr>
            <a:spLocks noGrp="1"/>
          </p:cNvSpPr>
          <p:nvPr>
            <p:ph type="ftr" sz="quarter" idx="11"/>
          </p:nvPr>
        </p:nvSpPr>
        <p:spPr/>
        <p:txBody>
          <a:bodyPr/>
          <a:lstStyle/>
          <a:p>
            <a:r>
              <a:rPr lang="en-US"/>
              <a:t>Kordon Consulting LLC</a:t>
            </a:r>
          </a:p>
        </p:txBody>
      </p:sp>
      <p:pic>
        <p:nvPicPr>
          <p:cNvPr id="8" name="Picture 7">
            <a:extLst>
              <a:ext uri="{FF2B5EF4-FFF2-40B4-BE49-F238E27FC236}">
                <a16:creationId xmlns:a16="http://schemas.microsoft.com/office/drawing/2014/main" id="{083664D1-1AB3-AC49-A966-EF6B946C5E2E}"/>
              </a:ext>
            </a:extLst>
          </p:cNvPr>
          <p:cNvPicPr/>
          <p:nvPr/>
        </p:nvPicPr>
        <p:blipFill>
          <a:blip r:embed="rId2"/>
          <a:stretch>
            <a:fillRect/>
          </a:stretch>
        </p:blipFill>
        <p:spPr>
          <a:xfrm>
            <a:off x="626858" y="2101158"/>
            <a:ext cx="4526056" cy="2371632"/>
          </a:xfrm>
          <a:prstGeom prst="rect">
            <a:avLst/>
          </a:prstGeom>
        </p:spPr>
      </p:pic>
      <p:sp>
        <p:nvSpPr>
          <p:cNvPr id="10" name="Rectangle 9">
            <a:extLst>
              <a:ext uri="{FF2B5EF4-FFF2-40B4-BE49-F238E27FC236}">
                <a16:creationId xmlns:a16="http://schemas.microsoft.com/office/drawing/2014/main" id="{1FAB9E68-15B4-0C4B-BAE2-C87CD4B29397}"/>
              </a:ext>
            </a:extLst>
          </p:cNvPr>
          <p:cNvSpPr/>
          <p:nvPr/>
        </p:nvSpPr>
        <p:spPr>
          <a:xfrm>
            <a:off x="328007" y="6330945"/>
            <a:ext cx="2332690" cy="307777"/>
          </a:xfrm>
          <a:prstGeom prst="rect">
            <a:avLst/>
          </a:prstGeom>
        </p:spPr>
        <p:txBody>
          <a:bodyPr wrap="none">
            <a:spAutoFit/>
          </a:bodyPr>
          <a:lstStyle/>
          <a:p>
            <a:r>
              <a:rPr lang="en-US" sz="1400" b="1" dirty="0"/>
              <a:t>Evolution of neural networks</a:t>
            </a:r>
            <a:endParaRPr lang="en-US" sz="1400" dirty="0"/>
          </a:p>
        </p:txBody>
      </p:sp>
      <p:pic>
        <p:nvPicPr>
          <p:cNvPr id="5" name="Picture 4">
            <a:extLst>
              <a:ext uri="{FF2B5EF4-FFF2-40B4-BE49-F238E27FC236}">
                <a16:creationId xmlns:a16="http://schemas.microsoft.com/office/drawing/2014/main" id="{D5F2373B-2EB4-4D43-98BA-AA1B1B2C3049}"/>
              </a:ext>
            </a:extLst>
          </p:cNvPr>
          <p:cNvPicPr>
            <a:picLocks noChangeAspect="1"/>
          </p:cNvPicPr>
          <p:nvPr/>
        </p:nvPicPr>
        <p:blipFill>
          <a:blip r:embed="rId3"/>
          <a:stretch>
            <a:fillRect/>
          </a:stretch>
        </p:blipFill>
        <p:spPr>
          <a:xfrm>
            <a:off x="6739666" y="1737574"/>
            <a:ext cx="3962400" cy="3098800"/>
          </a:xfrm>
          <a:prstGeom prst="rect">
            <a:avLst/>
          </a:prstGeom>
        </p:spPr>
      </p:pic>
    </p:spTree>
    <p:extLst>
      <p:ext uri="{BB962C8B-B14F-4D97-AF65-F5344CB8AC3E}">
        <p14:creationId xmlns:p14="http://schemas.microsoft.com/office/powerpoint/2010/main" val="1805827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168880</TotalTime>
  <Words>817</Words>
  <Application>Microsoft Macintosh PowerPoint</Application>
  <PresentationFormat>Widescreen</PresentationFormat>
  <Paragraphs>196</Paragraphs>
  <Slides>33</Slides>
  <Notes>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33</vt:i4>
      </vt:variant>
    </vt:vector>
  </HeadingPairs>
  <TitlesOfParts>
    <vt:vector size="44" baseType="lpstr">
      <vt:lpstr>Arial</vt:lpstr>
      <vt:lpstr>Arial Narrow</vt:lpstr>
      <vt:lpstr>Calibri</vt:lpstr>
      <vt:lpstr>Calibri Light</vt:lpstr>
      <vt:lpstr>Tahoma</vt:lpstr>
      <vt:lpstr>Times</vt:lpstr>
      <vt:lpstr>Times New Roman</vt:lpstr>
      <vt:lpstr>Office Theme</vt:lpstr>
      <vt:lpstr>Clip</vt:lpstr>
      <vt:lpstr>Equation</vt:lpstr>
      <vt:lpstr>Bitmap Image</vt:lpstr>
      <vt:lpstr>Applied Artificial Intelligence  Lecture 11 Integrate &amp; Conquer</vt:lpstr>
      <vt:lpstr>Lecture 11 agenda</vt:lpstr>
      <vt:lpstr>Lecture 11 agenda</vt:lpstr>
      <vt:lpstr>The nasty reality of real-world applications</vt:lpstr>
      <vt:lpstr>Benefits of integration</vt:lpstr>
      <vt:lpstr>The price of integration</vt:lpstr>
      <vt:lpstr>Lecture 11 agenda</vt:lpstr>
      <vt:lpstr>Integration between AI methods: balancing method’s capabilities with integration</vt:lpstr>
      <vt:lpstr>Integration between genetic algorithms and neural networks</vt:lpstr>
      <vt:lpstr>Neuroevolution principles</vt:lpstr>
      <vt:lpstr>Neuroevolution (EvoAI) for automatic deep neural networks design</vt:lpstr>
      <vt:lpstr>Integration between AI methods and first-principles models</vt:lpstr>
      <vt:lpstr>Integration between AI methods and statistical models</vt:lpstr>
      <vt:lpstr>Synergetic benefits</vt:lpstr>
      <vt:lpstr>PowerPoint Presentation</vt:lpstr>
      <vt:lpstr>PowerPoint Presentation</vt:lpstr>
      <vt:lpstr>Lecture 11 agenda</vt:lpstr>
      <vt:lpstr>Key steps in methods selection and integration process</vt:lpstr>
      <vt:lpstr>Link between solution types and method’s capabilities</vt:lpstr>
      <vt:lpstr>Lecture 11 agenda</vt:lpstr>
      <vt:lpstr>Lecture 11 “Integrate &amp; Conquer” Summary</vt:lpstr>
      <vt:lpstr>Details on this topic are given in the following chapters of “Applying Data Science” book: Chapter 4, pp.123-159   </vt:lpstr>
      <vt:lpstr>Lecture 11 agenda</vt:lpstr>
      <vt:lpstr>What we have covered</vt:lpstr>
      <vt:lpstr>PowerPoint Presentation</vt:lpstr>
      <vt:lpstr>Two types of applied AI</vt:lpstr>
      <vt:lpstr>Applied AI definition</vt:lpstr>
      <vt:lpstr>Business advantages of applied AI</vt:lpstr>
      <vt:lpstr>Key AI methods</vt:lpstr>
      <vt:lpstr>What are we aware about each AI method (example with swarm intelligence)?</vt:lpstr>
      <vt:lpstr>How to communicate each AI method (example with swarm intelligence)?</vt:lpstr>
      <vt:lpstr>What next?</vt:lpstr>
      <vt:lpstr>Next Module delivers Objective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Analytics Work Process</dc:title>
  <dc:creator>Kordon, Arthur (Non-Employee)</dc:creator>
  <cp:lastModifiedBy>Arthur Kordon</cp:lastModifiedBy>
  <cp:revision>984</cp:revision>
  <cp:lastPrinted>2020-05-15T22:07:03Z</cp:lastPrinted>
  <dcterms:created xsi:type="dcterms:W3CDTF">2017-01-12T15:32:32Z</dcterms:created>
  <dcterms:modified xsi:type="dcterms:W3CDTF">2020-10-13T15:42:39Z</dcterms:modified>
</cp:coreProperties>
</file>