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2"/>
  </p:notesMasterIdLst>
  <p:handoutMasterIdLst>
    <p:handoutMasterId r:id="rId53"/>
  </p:handoutMasterIdLst>
  <p:sldIdLst>
    <p:sldId id="256" r:id="rId15"/>
    <p:sldId id="307" r:id="rId16"/>
    <p:sldId id="284" r:id="rId17"/>
    <p:sldId id="258" r:id="rId18"/>
    <p:sldId id="259" r:id="rId19"/>
    <p:sldId id="285" r:id="rId20"/>
    <p:sldId id="293" r:id="rId21"/>
    <p:sldId id="295" r:id="rId22"/>
    <p:sldId id="294" r:id="rId23"/>
    <p:sldId id="292" r:id="rId24"/>
    <p:sldId id="315" r:id="rId25"/>
    <p:sldId id="261" r:id="rId26"/>
    <p:sldId id="306" r:id="rId27"/>
    <p:sldId id="302" r:id="rId28"/>
    <p:sldId id="297" r:id="rId29"/>
    <p:sldId id="289" r:id="rId30"/>
    <p:sldId id="298" r:id="rId31"/>
    <p:sldId id="301" r:id="rId32"/>
    <p:sldId id="303" r:id="rId33"/>
    <p:sldId id="305" r:id="rId34"/>
    <p:sldId id="304" r:id="rId35"/>
    <p:sldId id="296" r:id="rId36"/>
    <p:sldId id="299" r:id="rId37"/>
    <p:sldId id="286" r:id="rId38"/>
    <p:sldId id="280" r:id="rId39"/>
    <p:sldId id="270" r:id="rId40"/>
    <p:sldId id="271" r:id="rId41"/>
    <p:sldId id="272" r:id="rId42"/>
    <p:sldId id="273" r:id="rId43"/>
    <p:sldId id="268" r:id="rId44"/>
    <p:sldId id="308" r:id="rId45"/>
    <p:sldId id="274" r:id="rId46"/>
    <p:sldId id="331" r:id="rId47"/>
    <p:sldId id="330" r:id="rId48"/>
    <p:sldId id="332" r:id="rId49"/>
    <p:sldId id="276" r:id="rId50"/>
    <p:sldId id="290" r:id="rId51"/>
  </p:sldIdLst>
  <p:sldSz cx="13004800" cy="9753600"/>
  <p:notesSz cx="9866313" cy="67357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pitchFamily="2" charset="0"/>
        <a:ea typeface="ヒラギノ角ゴ ProN W3" pitchFamily="2" charset="-128"/>
        <a:cs typeface="+mn-cs"/>
        <a:sym typeface="Gill Sans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444"/>
  </p:normalViewPr>
  <p:slideViewPr>
    <p:cSldViewPr>
      <p:cViewPr varScale="1">
        <p:scale>
          <a:sx n="44" d="100"/>
          <a:sy n="44" d="100"/>
        </p:scale>
        <p:origin x="1388" y="5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30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C91866C1-DACE-48A7-BEAA-75F9393FA8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F19BD3C-4429-4121-9F38-F8A1F4AAB7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F18FDD44-2CB7-4527-8BC4-D4CB594E99E9}" type="datetimeFigureOut">
              <a:rPr lang="ja-JP" altLang="en-US"/>
              <a:pPr>
                <a:defRPr/>
              </a:pPr>
              <a:t>2022/1/14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F1635358-CF3B-46FF-8DCE-BF4FB3D0D7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D2C50EDF-89B9-45F7-A32D-2D4DDC8184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</a:lstStyle>
          <a:p>
            <a:pPr>
              <a:defRPr/>
            </a:pPr>
            <a:fld id="{10B4B7FF-15BC-4846-8C36-5CE8F39743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03CF4D-A7B4-4259-ABB8-1DB8A84F59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5A7F7-44DB-4D84-9B3D-569BB7700D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2B23BEAB-CB35-4F7C-8BB3-5F35993648BE}" type="datetimeFigureOut">
              <a:rPr lang="en-US" altLang="ja-JP"/>
              <a:pPr>
                <a:defRPr/>
              </a:pPr>
              <a:t>1/14/2022</a:t>
            </a:fld>
            <a:endParaRPr lang="en-US" altLang="ja-JP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5A8E851-D9FC-4682-B09F-AA28769AD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4543F3-14E0-410A-874B-AB04F49E8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56ED8-E5A2-428B-B213-86C08F4F83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F6CC9-EAB7-4D0E-8BEF-F8F5FA165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</a:lstStyle>
          <a:p>
            <a:pPr>
              <a:defRPr/>
            </a:pPr>
            <a:fld id="{06BB0B7D-9D44-4684-8FD4-AE18D30E7B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50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5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5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5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5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 1">
            <a:extLst>
              <a:ext uri="{FF2B5EF4-FFF2-40B4-BE49-F238E27FC236}">
                <a16:creationId xmlns:a16="http://schemas.microsoft.com/office/drawing/2014/main" id="{86D5D9A4-1DD9-4AD4-8ED9-5079C82B1B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ノート プレースホルダ 2">
            <a:extLst>
              <a:ext uri="{FF2B5EF4-FFF2-40B4-BE49-F238E27FC236}">
                <a16:creationId xmlns:a16="http://schemas.microsoft.com/office/drawing/2014/main" id="{A1D67185-D1AB-4B32-AFB5-7F05A63025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/>
          </a:p>
        </p:txBody>
      </p:sp>
      <p:sp>
        <p:nvSpPr>
          <p:cNvPr id="17412" name="スライド番号プレースホルダ 3">
            <a:extLst>
              <a:ext uri="{FF2B5EF4-FFF2-40B4-BE49-F238E27FC236}">
                <a16:creationId xmlns:a16="http://schemas.microsoft.com/office/drawing/2014/main" id="{9E89126B-E199-4A03-A5F0-DF376897D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EE935768-8CFB-42AD-B62B-9F81FC6F6A33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>
            <a:extLst>
              <a:ext uri="{FF2B5EF4-FFF2-40B4-BE49-F238E27FC236}">
                <a16:creationId xmlns:a16="http://schemas.microsoft.com/office/drawing/2014/main" id="{82096C2B-167F-44E3-9F3F-5FC3968944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>
            <a:extLst>
              <a:ext uri="{FF2B5EF4-FFF2-40B4-BE49-F238E27FC236}">
                <a16:creationId xmlns:a16="http://schemas.microsoft.com/office/drawing/2014/main" id="{16EDE89D-D59A-4133-BFA1-5EC4075AA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/>
          </a:p>
        </p:txBody>
      </p:sp>
      <p:sp>
        <p:nvSpPr>
          <p:cNvPr id="20484" name="スライド番号プレースホルダ 3">
            <a:extLst>
              <a:ext uri="{FF2B5EF4-FFF2-40B4-BE49-F238E27FC236}">
                <a16:creationId xmlns:a16="http://schemas.microsoft.com/office/drawing/2014/main" id="{5B2F0A22-625C-448D-B95B-EB5B21B71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4D8FE71-C7C1-4C9B-9432-5407C17BA7FE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3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>
            <a:extLst>
              <a:ext uri="{FF2B5EF4-FFF2-40B4-BE49-F238E27FC236}">
                <a16:creationId xmlns:a16="http://schemas.microsoft.com/office/drawing/2014/main" id="{9B0CFC53-AAAA-4A65-8456-A51CE1C060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>
            <a:extLst>
              <a:ext uri="{FF2B5EF4-FFF2-40B4-BE49-F238E27FC236}">
                <a16:creationId xmlns:a16="http://schemas.microsoft.com/office/drawing/2014/main" id="{68741542-6FD6-492B-BB28-D1ADAA860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/>
          </a:p>
        </p:txBody>
      </p:sp>
      <p:sp>
        <p:nvSpPr>
          <p:cNvPr id="22532" name="スライド番号プレースホルダ 3">
            <a:extLst>
              <a:ext uri="{FF2B5EF4-FFF2-40B4-BE49-F238E27FC236}">
                <a16:creationId xmlns:a16="http://schemas.microsoft.com/office/drawing/2014/main" id="{5B103E19-A5C2-4B7D-84B0-781A2554C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20C6C17-6E75-4FD4-86F9-30E4145C5051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>
            <a:extLst>
              <a:ext uri="{FF2B5EF4-FFF2-40B4-BE49-F238E27FC236}">
                <a16:creationId xmlns:a16="http://schemas.microsoft.com/office/drawing/2014/main" id="{1BB77094-E6BA-419D-843D-EA1AFC7C38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ノート プレースホルダ 2">
            <a:extLst>
              <a:ext uri="{FF2B5EF4-FFF2-40B4-BE49-F238E27FC236}">
                <a16:creationId xmlns:a16="http://schemas.microsoft.com/office/drawing/2014/main" id="{B41766EA-F0AB-4193-B06B-1385A816C1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/>
          </a:p>
        </p:txBody>
      </p:sp>
      <p:sp>
        <p:nvSpPr>
          <p:cNvPr id="24580" name="スライド番号プレースホルダ 3">
            <a:extLst>
              <a:ext uri="{FF2B5EF4-FFF2-40B4-BE49-F238E27FC236}">
                <a16:creationId xmlns:a16="http://schemas.microsoft.com/office/drawing/2014/main" id="{19A7262C-3228-4010-BCD6-10194B52E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35CDD0DA-7EDE-44E7-9C2C-48EB38853A15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>
            <a:extLst>
              <a:ext uri="{FF2B5EF4-FFF2-40B4-BE49-F238E27FC236}">
                <a16:creationId xmlns:a16="http://schemas.microsoft.com/office/drawing/2014/main" id="{8C1C1DB3-7919-4BA3-BDC6-F2B0B7595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 2">
            <a:extLst>
              <a:ext uri="{FF2B5EF4-FFF2-40B4-BE49-F238E27FC236}">
                <a16:creationId xmlns:a16="http://schemas.microsoft.com/office/drawing/2014/main" id="{417134A1-152D-46D6-A5AA-A4E7B9F26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/>
          </a:p>
        </p:txBody>
      </p:sp>
      <p:sp>
        <p:nvSpPr>
          <p:cNvPr id="32772" name="スライド番号プレースホルダ 3">
            <a:extLst>
              <a:ext uri="{FF2B5EF4-FFF2-40B4-BE49-F238E27FC236}">
                <a16:creationId xmlns:a16="http://schemas.microsoft.com/office/drawing/2014/main" id="{8DD1EC9E-602A-4319-B9C7-8862B33A6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C2A227E-B972-47CD-88A1-43F682B687F7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12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2E099854-CB51-4B2E-AF19-912929FEBB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128675E-6961-41EE-B0A2-F48B79D18F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vi-VN">
              <a:latin typeface="Calibri" panose="020F050202020403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88FB576-CD19-4659-BE23-ED7842685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4097DB84-8E2E-4F9D-8C44-BC8F8A15E90B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24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152B8BD8-DE99-46B9-8846-4A764AF9AD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FEAE258A-A373-4386-AAEC-64FFE3A384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vi-VN">
              <a:latin typeface="Calibri" panose="020F050202020403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ED9ADA7E-0959-4A58-B41E-DA1CD5838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1367DADB-64BA-4D00-B24B-B08E29D702B1}" type="slidenum">
              <a:rPr lang="en-US" altLang="ja-JP" smtClean="0">
                <a:solidFill>
                  <a:srgbClr val="FFFFFF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36</a:t>
            </a:fld>
            <a:endParaRPr lang="en-US" altLang="ja-JP">
              <a:solidFill>
                <a:srgbClr val="FFFFFF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9462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10413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89604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21950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273998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320473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40129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84033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0271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00533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18036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5907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13477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74360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83427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67171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77815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297977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771708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696583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9379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58927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9098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18003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53147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0395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19847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9390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11682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88568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6265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546613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50942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327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806346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44437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4865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95812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8269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6071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77824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91227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91297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1073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342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45636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83095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2186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0575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2970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851513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0872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93360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05642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38670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6783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59225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9909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52998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2224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72193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1611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9719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6238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27971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488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6212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8011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65437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748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1763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46926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7076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3642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3060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37654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618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2993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879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8799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4644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05850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63798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53645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29091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47632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47420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64274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34236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6305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8425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01783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86259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42508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48914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87979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18437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38020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3969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41887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4171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266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60640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26433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0810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648592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96889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28464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23759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3716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29086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9074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75242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29894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97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047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46218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2273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70329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8832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8846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4883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86963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1009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61604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66582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70742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8991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10402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19617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86373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9865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02861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91787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2922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3646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56513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9001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01535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29246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4329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87207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1067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80862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53153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15114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70819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8447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15049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9424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1510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95969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6978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1368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1C27496-FDFB-4BFB-AF63-F7091E1ED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01A505E-51C2-4BC6-96FA-E2116B9BA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2B67A292-3EC2-4666-983A-D5E6E0169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40B42FD-E2C3-4992-B10B-8A039C7DB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E9D3D620-31FC-4EAB-9F0A-B6852DDB1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2EAA4BA-6D8A-439E-91BD-57C2751E1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B894F51B-F465-44FA-943C-D95FA9BDC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0BC9699-FCCE-40DF-9044-96BD923C2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8D34EE06-0675-4309-A303-66576B1C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47AEED3-D509-438A-B32F-765C51CFD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A12715C-9FBC-4A45-B279-B8E59C389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E7F04F06-4D4A-44B7-B718-55135FCBE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E0A975CE-1551-4C34-B716-BE68A7275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6B09E6B0-25C7-45CC-8564-3325E12B9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80908026-97C1-4031-95B2-FE95EE564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EC41BAE6-C182-4113-9314-26B4B61F9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BF56DCAF-4A96-4BFC-A1C4-6D4267792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4F62D83-A297-4224-B139-86C47FCBE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53EFE006-AAD3-4654-B00D-F3E7CD04C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ill Sans" pitchFamily="2" charset="0"/>
              </a:rPr>
              <a:t>Second level</a:t>
            </a:r>
          </a:p>
          <a:p>
            <a:pPr lvl="2"/>
            <a:r>
              <a:rPr lang="en-US" altLang="ja-JP">
                <a:sym typeface="Gill Sans" pitchFamily="2" charset="0"/>
              </a:rPr>
              <a:t>Third level</a:t>
            </a:r>
          </a:p>
          <a:p>
            <a:pPr lvl="3"/>
            <a:r>
              <a:rPr lang="en-US" altLang="ja-JP">
                <a:sym typeface="Gill Sans" pitchFamily="2" charset="0"/>
              </a:rPr>
              <a:t>Fourth level</a:t>
            </a:r>
          </a:p>
          <a:p>
            <a:pPr lvl="4"/>
            <a:r>
              <a:rPr lang="en-US" altLang="ja-JP">
                <a:sym typeface="Gill Sans" pitchFamily="2" charset="0"/>
              </a:rPr>
              <a:t>Fifth level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E67745E-5825-4DD6-B6B9-84A060104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953C1782-15C4-4CFD-B7B5-A619F793C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ill Sans" pitchFamily="2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2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er.org/papers/w1806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9607D984-2BEA-4C16-BEF2-0774A6824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5825" y="1204913"/>
            <a:ext cx="11017250" cy="3384550"/>
          </a:xfrm>
        </p:spPr>
        <p:txBody>
          <a:bodyPr/>
          <a:lstStyle/>
          <a:p>
            <a:pPr eaLnBrk="1" hangingPunct="1"/>
            <a:r>
              <a:rPr lang="en-US" altLang="ja-JP" sz="6600" b="1" dirty="0">
                <a:latin typeface="Garamond" panose="02020404030301010803" pitchFamily="18" charset="0"/>
              </a:rPr>
              <a:t>Why Asian Community Now?</a:t>
            </a:r>
            <a:br>
              <a:rPr lang="en-US" altLang="ja-JP" sz="6600" b="1" dirty="0">
                <a:latin typeface="Garamond" panose="02020404030301010803" pitchFamily="18" charset="0"/>
              </a:rPr>
            </a:br>
            <a:r>
              <a:rPr lang="en-US" altLang="ja-JP" sz="5400" b="1" dirty="0">
                <a:latin typeface="Garamond" panose="02020404030301010803" pitchFamily="18" charset="0"/>
              </a:rPr>
              <a:t>- Its Necessity &amp; Meaning -</a:t>
            </a:r>
            <a:endParaRPr lang="ja-JP" altLang="en-US" sz="5400" b="1" dirty="0">
              <a:latin typeface="Garamond" panose="02020404030301010803" pitchFamily="18" charset="0"/>
              <a:ea typeface="ヒラギノ明朝 ProN W3" pitchFamily="2" charset="-128"/>
              <a:sym typeface="ヒラギノ明朝 ProN W3" pitchFamily="2" charset="-128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1A6CD11-70B9-44FC-8841-D8763822A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5325" y="6821488"/>
            <a:ext cx="8858250" cy="2016125"/>
          </a:xfrm>
        </p:spPr>
        <p:txBody>
          <a:bodyPr/>
          <a:lstStyle/>
          <a:p>
            <a:pPr marL="0" indent="0" eaLnBrk="1" hangingPunct="1"/>
            <a:r>
              <a:rPr lang="en-GB" altLang="ja-JP" dirty="0">
                <a:latin typeface="Garamond" panose="02020404030301010803" pitchFamily="18" charset="0"/>
              </a:rPr>
              <a:t>Eurasia</a:t>
            </a:r>
            <a:r>
              <a:rPr lang="en-US" altLang="ja-JP" dirty="0">
                <a:latin typeface="Garamond" panose="02020404030301010803" pitchFamily="18" charset="0"/>
              </a:rPr>
              <a:t> Foundation</a:t>
            </a:r>
            <a:endParaRPr lang="ja-JP" altLang="en-US" dirty="0">
              <a:latin typeface="Garamond" panose="02020404030301010803" pitchFamily="18" charset="0"/>
            </a:endParaRPr>
          </a:p>
          <a:p>
            <a:pPr marL="0" indent="0" eaLnBrk="1" hangingPunct="1"/>
            <a:r>
              <a:rPr lang="en-US" altLang="ja-JP" dirty="0">
                <a:latin typeface="Garamond" panose="02020404030301010803" pitchFamily="18" charset="0"/>
              </a:rPr>
              <a:t>Joon-Kon Chung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>
            <a:extLst>
              <a:ext uri="{FF2B5EF4-FFF2-40B4-BE49-F238E27FC236}">
                <a16:creationId xmlns:a16="http://schemas.microsoft.com/office/drawing/2014/main" id="{F6CACA56-FE06-4092-A169-7EA14C0F5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345738" cy="877888"/>
          </a:xfrm>
        </p:spPr>
        <p:txBody>
          <a:bodyPr/>
          <a:lstStyle/>
          <a:p>
            <a:r>
              <a:rPr kumimoji="1" lang="en-US" altLang="ja-JP" sz="2400" dirty="0"/>
              <a:t>Vietnam National University, Ho Chi Minh City</a:t>
            </a:r>
            <a:endParaRPr kumimoji="1" lang="ja-JP" altLang="en-US" sz="2400" dirty="0"/>
          </a:p>
        </p:txBody>
      </p:sp>
      <p:pic>
        <p:nvPicPr>
          <p:cNvPr id="30723" name="コンテンツ プレースホルダ 3" descr="CIMG0129.JPG">
            <a:extLst>
              <a:ext uri="{FF2B5EF4-FFF2-40B4-BE49-F238E27FC236}">
                <a16:creationId xmlns:a16="http://schemas.microsoft.com/office/drawing/2014/main" id="{AA0CF886-7CB8-4B54-8304-8013EE646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>
            <a:fillRect/>
          </a:stretch>
        </p:blipFill>
        <p:spPr>
          <a:xfrm>
            <a:off x="1173808" y="1708150"/>
            <a:ext cx="10729267" cy="7186613"/>
          </a:xfr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1212B5-D150-4CA8-A01F-8BC88B4B1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856" y="1276400"/>
            <a:ext cx="10153128" cy="7207200"/>
          </a:xfrm>
        </p:spPr>
        <p:txBody>
          <a:bodyPr/>
          <a:lstStyle/>
          <a:p>
            <a:pPr marL="266700" indent="0">
              <a:buNone/>
            </a:pPr>
            <a:r>
              <a:rPr lang="en-US" altLang="ja-JP" sz="4400" b="1" dirty="0">
                <a:latin typeface="Garamond" panose="02020404030301010803" pitchFamily="18" charset="0"/>
              </a:rPr>
              <a:t>“Those who only know one country,   </a:t>
            </a:r>
          </a:p>
          <a:p>
            <a:pPr marL="266700" indent="0">
              <a:buNone/>
            </a:pPr>
            <a:r>
              <a:rPr lang="en-US" altLang="ja-JP" sz="4400" b="1" dirty="0">
                <a:latin typeface="Garamond" panose="02020404030301010803" pitchFamily="18" charset="0"/>
              </a:rPr>
              <a:t>  know no country”</a:t>
            </a:r>
          </a:p>
          <a:p>
            <a:pPr marL="266700" indent="0">
              <a:buNone/>
            </a:pPr>
            <a:r>
              <a:rPr lang="en-US" altLang="ja-JP" dirty="0">
                <a:latin typeface="Garamond" panose="02020404030301010803" pitchFamily="18" charset="0"/>
              </a:rPr>
              <a:t>   (Alexis de Tocqueville 1805-1859</a:t>
            </a:r>
            <a:r>
              <a:rPr lang="ja-JP" altLang="en-US" dirty="0">
                <a:latin typeface="Garamond" panose="02020404030301010803" pitchFamily="18" charset="0"/>
              </a:rPr>
              <a:t>）</a:t>
            </a:r>
            <a:endParaRPr kumimoji="1" lang="ja-JP" alt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799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DA92366F-CD85-43E5-9EBB-E61D44791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3525" y="484188"/>
            <a:ext cx="10656888" cy="1368425"/>
          </a:xfrm>
        </p:spPr>
        <p:txBody>
          <a:bodyPr/>
          <a:lstStyle/>
          <a:p>
            <a:r>
              <a:rPr lang="en-US" altLang="ja-JP" sz="3600" b="1" dirty="0">
                <a:latin typeface="Garamond" panose="02020404030301010803" pitchFamily="18" charset="0"/>
              </a:rPr>
              <a:t>FOREIGN BORN SCIENTISTS:</a:t>
            </a:r>
            <a:br>
              <a:rPr lang="en-US" altLang="ja-JP" sz="3600" b="1" dirty="0">
                <a:latin typeface="Garamond" panose="02020404030301010803" pitchFamily="18" charset="0"/>
              </a:rPr>
            </a:br>
            <a:r>
              <a:rPr lang="en-US" altLang="ja-JP" sz="3200" b="1" dirty="0">
                <a:latin typeface="Garamond" panose="02020404030301010803" pitchFamily="18" charset="0"/>
              </a:rPr>
              <a:t>Mobility patterns for sixteen countries</a:t>
            </a:r>
          </a:p>
        </p:txBody>
      </p:sp>
      <p:sp>
        <p:nvSpPr>
          <p:cNvPr id="31747" name="TextBox 1">
            <a:extLst>
              <a:ext uri="{FF2B5EF4-FFF2-40B4-BE49-F238E27FC236}">
                <a16:creationId xmlns:a16="http://schemas.microsoft.com/office/drawing/2014/main" id="{9DD69151-FE80-4117-A89F-42E1B43C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8621713"/>
            <a:ext cx="7129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800">
                <a:solidFill>
                  <a:srgbClr val="FFFFFF"/>
                </a:solidFill>
                <a:hlinkClick r:id="rId3"/>
              </a:rPr>
              <a:t>http://www.nber.org/papers/w18067</a:t>
            </a:r>
            <a:endParaRPr lang="en-US" altLang="ja-JP" sz="2800">
              <a:solidFill>
                <a:srgbClr val="FFFFFF"/>
              </a:solidFill>
            </a:endParaRPr>
          </a:p>
        </p:txBody>
      </p:sp>
      <p:pic>
        <p:nvPicPr>
          <p:cNvPr id="31748" name="Content Placeholder 8">
            <a:extLst>
              <a:ext uri="{FF2B5EF4-FFF2-40B4-BE49-F238E27FC236}">
                <a16:creationId xmlns:a16="http://schemas.microsoft.com/office/drawing/2014/main" id="{53F11AA6-61BB-4E89-988D-1ACEAA7CDB3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" y="2133600"/>
            <a:ext cx="11887200" cy="6426200"/>
          </a:xfr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F012B75C-A612-49F7-9780-88A9CF52F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163" y="555625"/>
            <a:ext cx="10464800" cy="1431925"/>
          </a:xfrm>
        </p:spPr>
        <p:txBody>
          <a:bodyPr/>
          <a:lstStyle/>
          <a:p>
            <a:r>
              <a:rPr lang="en-US" altLang="vi-VN" sz="6000">
                <a:latin typeface="Garamond" panose="02020404030301010803" pitchFamily="18" charset="0"/>
              </a:rPr>
              <a:t>Silicon Valley Numbers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1799ECBB-FCD3-42FB-B58D-569CB8B0F7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8488" y="2149477"/>
            <a:ext cx="3599656" cy="1142998"/>
          </a:xfrm>
        </p:spPr>
        <p:txBody>
          <a:bodyPr/>
          <a:lstStyle/>
          <a:p>
            <a:pPr algn="l"/>
            <a:r>
              <a:rPr lang="en-US" altLang="vi-VN" sz="2400" dirty="0">
                <a:latin typeface="Garamond" panose="02020404030301010803" pitchFamily="18" charset="0"/>
              </a:rPr>
              <a:t>Foreign Born Population Percentage: 36.4%</a:t>
            </a:r>
          </a:p>
          <a:p>
            <a:pPr algn="l"/>
            <a:endParaRPr lang="en-US" altLang="vi-VN" sz="2400" dirty="0">
              <a:latin typeface="Garamond" panose="02020404030301010803" pitchFamily="18" charset="0"/>
            </a:endParaRPr>
          </a:p>
          <a:p>
            <a:pPr algn="l"/>
            <a:endParaRPr lang="en-US" altLang="vi-VN" sz="2400" dirty="0">
              <a:latin typeface="Garamond" panose="02020404030301010803" pitchFamily="18" charset="0"/>
            </a:endParaRPr>
          </a:p>
        </p:txBody>
      </p:sp>
      <p:pic>
        <p:nvPicPr>
          <p:cNvPr id="45060" name="Picture 4" descr="Screen Shot 2015-08-28 at 15.52.19.png">
            <a:extLst>
              <a:ext uri="{FF2B5EF4-FFF2-40B4-BE49-F238E27FC236}">
                <a16:creationId xmlns:a16="http://schemas.microsoft.com/office/drawing/2014/main" id="{EF5BF213-E8E4-4F19-BA50-E7E66AED5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292475"/>
            <a:ext cx="23558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6">
            <a:extLst>
              <a:ext uri="{FF2B5EF4-FFF2-40B4-BE49-F238E27FC236}">
                <a16:creationId xmlns:a16="http://schemas.microsoft.com/office/drawing/2014/main" id="{54F9D5AF-FDCA-426C-993A-B22581B9EBA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086725" y="8909050"/>
            <a:ext cx="440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1600">
                <a:solidFill>
                  <a:srgbClr val="FFFFFF"/>
                </a:solidFill>
                <a:latin typeface="Garamond" panose="02020404030301010803" pitchFamily="18" charset="0"/>
              </a:rPr>
              <a:t>2014 Silicon Valley Index – JointVenture &amp; Silicon Valley Community Foundation</a:t>
            </a:r>
          </a:p>
        </p:txBody>
      </p:sp>
      <p:pic>
        <p:nvPicPr>
          <p:cNvPr id="45062" name="Picture 7" descr="Screen Shot 2015-08-28 at 15.53.55.png">
            <a:extLst>
              <a:ext uri="{FF2B5EF4-FFF2-40B4-BE49-F238E27FC236}">
                <a16:creationId xmlns:a16="http://schemas.microsoft.com/office/drawing/2014/main" id="{3D9142DF-819F-4E37-99D9-E14DED01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2500313"/>
            <a:ext cx="9129712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84A36606-5942-4365-A325-9D2DB090F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1725" y="628650"/>
            <a:ext cx="10656888" cy="1295400"/>
          </a:xfrm>
        </p:spPr>
        <p:txBody>
          <a:bodyPr/>
          <a:lstStyle/>
          <a:p>
            <a:r>
              <a:rPr lang="en-US" altLang="ja-JP" sz="4000" b="1" dirty="0">
                <a:latin typeface="Baskerville" pitchFamily="2" charset="0"/>
              </a:rPr>
              <a:t>% of Immigrant Population by Country</a:t>
            </a:r>
            <a:br>
              <a:rPr lang="en-US" altLang="ja-JP" sz="4000" b="1" dirty="0">
                <a:latin typeface="Baskerville" pitchFamily="2" charset="0"/>
              </a:rPr>
            </a:br>
            <a:r>
              <a:rPr lang="en-US" altLang="ja-JP" sz="4000" b="1" dirty="0">
                <a:latin typeface="Baskerville" pitchFamily="2" charset="0"/>
              </a:rPr>
              <a:t>-Foreign-born population-</a:t>
            </a:r>
          </a:p>
        </p:txBody>
      </p:sp>
      <p:sp>
        <p:nvSpPr>
          <p:cNvPr id="35844" name="TextBox 3">
            <a:extLst>
              <a:ext uri="{FF2B5EF4-FFF2-40B4-BE49-F238E27FC236}">
                <a16:creationId xmlns:a16="http://schemas.microsoft.com/office/drawing/2014/main" id="{2ADA3E93-9DD5-43BC-9433-81C5E2D3B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8405812"/>
            <a:ext cx="98644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endParaRPr lang="en-US" altLang="ja-JP" sz="2000" dirty="0">
              <a:solidFill>
                <a:srgbClr val="FFFFFF"/>
              </a:solidFill>
              <a:latin typeface="Baskerville" pitchFamily="2" charset="0"/>
            </a:endParaRPr>
          </a:p>
          <a:p>
            <a:pPr algn="r" eaLnBrk="1" hangingPunct="1"/>
            <a:r>
              <a:rPr lang="en-US" altLang="ja-JP" sz="2000" dirty="0">
                <a:solidFill>
                  <a:srgbClr val="FFFFFF"/>
                </a:solidFill>
                <a:latin typeface="Baskerville" pitchFamily="2" charset="0"/>
              </a:rPr>
              <a:t>United Nations – “Trends in International Migrant Stock: The 2019. Revision”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19B2D6-5B0E-4434-B816-CECA81ED5CBB}"/>
              </a:ext>
            </a:extLst>
          </p:cNvPr>
          <p:cNvSpPr txBox="1"/>
          <p:nvPr/>
        </p:nvSpPr>
        <p:spPr>
          <a:xfrm>
            <a:off x="1965896" y="2131306"/>
            <a:ext cx="5184575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OECD Countries</a:t>
            </a:r>
          </a:p>
          <a:p>
            <a:pPr algn="just">
              <a:spcAft>
                <a:spcPts val="0"/>
              </a:spcAft>
            </a:pP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Luxembourg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47.4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Australia (30.0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lang="en-GB" altLang="ja-JP" sz="2800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Switzerland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29.9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GB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New Zealand (22.3%)</a:t>
            </a: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Canada (21.3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Sweden (20.0%)</a:t>
            </a:r>
            <a:endParaRPr lang="ja-JP" altLang="en-US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GB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Austria (19.9%)</a:t>
            </a:r>
            <a:endParaRPr lang="ja-JP" altLang="en-US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Belgium (17.2%)</a:t>
            </a: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Ireland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17.1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Germany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15.7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USA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15.4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lang="en-US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UK 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14.1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E44F7-85F1-4F70-AE11-E4245B663E0D}"/>
              </a:ext>
            </a:extLst>
          </p:cNvPr>
          <p:cNvSpPr txBox="1"/>
          <p:nvPr/>
        </p:nvSpPr>
        <p:spPr>
          <a:xfrm>
            <a:off x="7150471" y="2916137"/>
            <a:ext cx="432048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Spain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13.1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lang="en-US" altLang="ja-JP" sz="2800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France 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12.8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Italy 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10.4</a:t>
            </a:r>
            <a:r>
              <a:rPr lang="ja-JP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endParaRPr lang="en-GB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GB" altLang="ja-JP" sz="2800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※</a:t>
            </a: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Korea (2.3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Japan 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2.0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lang="en-GB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GB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China (0.1%)</a:t>
            </a:r>
            <a:endParaRPr lang="ja-JP" altLang="ja-JP" sz="2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Singapore </a:t>
            </a:r>
            <a:r>
              <a:rPr lang="en-GB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37.1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  <a:endParaRPr kumimoji="1" lang="en-GB" altLang="ja-JP" b="1" dirty="0"/>
          </a:p>
          <a:p>
            <a:endParaRPr kumimoji="1" lang="ja-JP" alt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AAB6C25-F6A2-4E16-BA41-58A4DE4C4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7988" y="628650"/>
            <a:ext cx="9648825" cy="1079500"/>
          </a:xfrm>
        </p:spPr>
        <p:txBody>
          <a:bodyPr/>
          <a:lstStyle/>
          <a:p>
            <a:r>
              <a:rPr lang="en-US" altLang="ja-JP" sz="6000" b="1" dirty="0">
                <a:latin typeface="Baskerville" pitchFamily="2" charset="0"/>
              </a:rPr>
              <a:t>% of Foreigners by City</a:t>
            </a: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764183AE-0627-4890-98BB-608719E23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8189913"/>
            <a:ext cx="108727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en-US" altLang="ja-JP" sz="1800" dirty="0">
                <a:solidFill>
                  <a:srgbClr val="FFFFFF"/>
                </a:solidFill>
                <a:latin typeface="Baskerville" pitchFamily="2" charset="0"/>
              </a:rPr>
              <a:t>Source: Department of Geography, George Washington University;</a:t>
            </a:r>
          </a:p>
          <a:p>
            <a:pPr algn="r" eaLnBrk="1" hangingPunct="1"/>
            <a:r>
              <a:rPr lang="en-US" altLang="ja-JP" sz="1800" dirty="0">
                <a:solidFill>
                  <a:srgbClr val="FFFFFF"/>
                </a:solidFill>
                <a:latin typeface="Baskerville" pitchFamily="2" charset="0"/>
              </a:rPr>
              <a:t>Tokyo Government Population Statistics 2019 Jan. Data </a:t>
            </a:r>
          </a:p>
          <a:p>
            <a:pPr algn="r" eaLnBrk="1" hangingPunct="1"/>
            <a:r>
              <a:rPr lang="en-US" altLang="ja-JP" sz="1800" dirty="0">
                <a:solidFill>
                  <a:srgbClr val="FFFFFF"/>
                </a:solidFill>
                <a:latin typeface="Baskerville" pitchFamily="2" charset="0"/>
              </a:rPr>
              <a:t>Ministry of Government Administration and Home Affairs; Seoul Metropolitan Government 2019 Jan. Data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57203B-12B2-488A-9A20-FC48A8FED847}"/>
              </a:ext>
            </a:extLst>
          </p:cNvPr>
          <p:cNvSpPr txBox="1"/>
          <p:nvPr/>
        </p:nvSpPr>
        <p:spPr>
          <a:xfrm>
            <a:off x="1709788" y="2190623"/>
            <a:ext cx="100811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Dubai (83.0%)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Miami (58.3%)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Toronto (47.0%)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Vancouver (42.5%)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Hong Kong (39.6%)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New York (37.5%)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Sydney (45.4%)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cs typeface="Baskerville"/>
                <a:sym typeface="Gill Sans" charset="0"/>
              </a:rPr>
              <a:t>London (36.4%)</a:t>
            </a:r>
          </a:p>
          <a:p>
            <a:pPr marL="742950" indent="-742950">
              <a:buFont typeface="Wingdings" charset="2"/>
              <a:buAutoNum type="arabicPlain"/>
              <a:defRPr/>
            </a:pPr>
            <a:r>
              <a:rPr lang="en-US" altLang="ja-JP" sz="3200" b="1" dirty="0">
                <a:latin typeface="Baskerville"/>
                <a:sym typeface="Gill Sans" charset="0"/>
              </a:rPr>
              <a:t>San Jose (39.3%)</a:t>
            </a:r>
            <a:endParaRPr lang="en-US" altLang="ja-JP" sz="3200" b="1" dirty="0">
              <a:sym typeface="Gill Sans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en-US" altLang="ja-JP" sz="32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                                           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✓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Seoul</a:t>
            </a:r>
            <a:r>
              <a:rPr lang="en-US" altLang="ja-JP" sz="32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(2.8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  <a:p>
            <a:pPr algn="just">
              <a:spcAft>
                <a:spcPts val="0"/>
              </a:spcAft>
            </a:pP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                                            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✓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Tokyo</a:t>
            </a:r>
            <a:r>
              <a:rPr lang="en-US" altLang="ja-JP" sz="32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3.9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％）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AE44DC71-F8E5-402B-994C-7D7E02381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7988" y="31750"/>
            <a:ext cx="9648825" cy="1944688"/>
          </a:xfrm>
        </p:spPr>
        <p:txBody>
          <a:bodyPr/>
          <a:lstStyle/>
          <a:p>
            <a:r>
              <a:rPr lang="en-US" altLang="ja-JP" sz="6000" b="1" dirty="0">
                <a:latin typeface="Garamond" panose="02020404030301010803" pitchFamily="18" charset="0"/>
              </a:rPr>
              <a:t>Total Fertility Rates</a:t>
            </a:r>
            <a:br>
              <a:rPr lang="en-US" altLang="ja-JP" sz="6000" dirty="0">
                <a:latin typeface="Garamond" panose="02020404030301010803" pitchFamily="18" charset="0"/>
              </a:rPr>
            </a:br>
            <a:r>
              <a:rPr lang="en-US" altLang="ja-JP" sz="3600" dirty="0">
                <a:latin typeface="Garamond" panose="02020404030301010803" pitchFamily="18" charset="0"/>
              </a:rPr>
              <a:t>Number of children born to women aged 15 - 49</a:t>
            </a:r>
            <a:endParaRPr lang="en-US" altLang="ja-JP" sz="6000" dirty="0">
              <a:latin typeface="Garamond" panose="02020404030301010803" pitchFamily="18" charset="0"/>
            </a:endParaRPr>
          </a:p>
        </p:txBody>
      </p:sp>
      <p:sp>
        <p:nvSpPr>
          <p:cNvPr id="38916" name="TextBox 1">
            <a:extLst>
              <a:ext uri="{FF2B5EF4-FFF2-40B4-BE49-F238E27FC236}">
                <a16:creationId xmlns:a16="http://schemas.microsoft.com/office/drawing/2014/main" id="{4BFAA2C9-7504-4DE6-B6B5-97C145E09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8477250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en-US" altLang="ja-JP" sz="2400">
                <a:solidFill>
                  <a:srgbClr val="FFFFFF"/>
                </a:solidFill>
                <a:latin typeface="Baskerville" pitchFamily="2" charset="0"/>
              </a:rPr>
              <a:t>http://dx.doi.org/10.1787/factbook-2013-en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6D99D0-134E-44ED-9C74-00D73D3F171F}"/>
              </a:ext>
            </a:extLst>
          </p:cNvPr>
          <p:cNvSpPr txBox="1"/>
          <p:nvPr/>
        </p:nvSpPr>
        <p:spPr>
          <a:xfrm>
            <a:off x="1677988" y="2932584"/>
            <a:ext cx="4824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Luxembourg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1.63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Switzerland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1.54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Australia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1.89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Ireland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2.07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United States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1.93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UK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1.98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r>
              <a:rPr lang="ja-JP" altLang="ja-JP" sz="3200" b="1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u="sng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Italy</a:t>
            </a:r>
            <a:r>
              <a:rPr lang="ja-JP" altLang="ja-JP" sz="3200" b="1" u="sng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u="sng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1.40</a:t>
            </a:r>
            <a:r>
              <a:rPr lang="ja-JP" altLang="en-US" sz="3200" b="1" u="sng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endParaRPr kumimoji="1" lang="ja-JP" altLang="en-US" sz="32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6F225A-394A-45FF-A7BD-3C7F518C3801}"/>
              </a:ext>
            </a:extLst>
          </p:cNvPr>
          <p:cNvSpPr txBox="1"/>
          <p:nvPr/>
        </p:nvSpPr>
        <p:spPr>
          <a:xfrm>
            <a:off x="6862440" y="2932584"/>
            <a:ext cx="3816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※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Korea(1.23)</a:t>
            </a:r>
            <a:endParaRPr lang="ja-JP" altLang="ja-JP" sz="32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Hungary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1.26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Japan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1.39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Poland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1.38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C573BFA-50B6-4D63-955F-6EA6DEA31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7988" y="31750"/>
            <a:ext cx="9648825" cy="1944688"/>
          </a:xfrm>
        </p:spPr>
        <p:txBody>
          <a:bodyPr/>
          <a:lstStyle/>
          <a:p>
            <a:r>
              <a:rPr lang="en-US" altLang="ja-JP" sz="6000" b="1" dirty="0">
                <a:latin typeface="Garamond" panose="02020404030301010803" pitchFamily="18" charset="0"/>
              </a:rPr>
              <a:t>Total Fertility Rates</a:t>
            </a:r>
            <a:br>
              <a:rPr lang="en-US" altLang="ja-JP" sz="6000" dirty="0">
                <a:latin typeface="Garamond" panose="02020404030301010803" pitchFamily="18" charset="0"/>
              </a:rPr>
            </a:br>
            <a:r>
              <a:rPr lang="en-US" altLang="ja-JP" sz="3600" dirty="0">
                <a:latin typeface="Garamond" panose="02020404030301010803" pitchFamily="18" charset="0"/>
              </a:rPr>
              <a:t>Number of children born to women aged 15 - 49</a:t>
            </a:r>
            <a:endParaRPr lang="en-US" altLang="ja-JP" sz="6000" dirty="0">
              <a:latin typeface="Garamond" panose="02020404030301010803" pitchFamily="18" charset="0"/>
            </a:endParaRPr>
          </a:p>
        </p:txBody>
      </p:sp>
      <p:sp>
        <p:nvSpPr>
          <p:cNvPr id="39940" name="TextBox 1">
            <a:extLst>
              <a:ext uri="{FF2B5EF4-FFF2-40B4-BE49-F238E27FC236}">
                <a16:creationId xmlns:a16="http://schemas.microsoft.com/office/drawing/2014/main" id="{FA128A62-E130-4246-A340-F9E3AD97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8261350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en-US" altLang="ja-JP" sz="2400">
                <a:solidFill>
                  <a:srgbClr val="FFFFFF"/>
                </a:solidFill>
                <a:latin typeface="Baskerville" pitchFamily="2" charset="0"/>
              </a:rPr>
              <a:t>OECD 2014 Factbook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BB0FA4-AADF-4FCE-B39A-68FF838BC4F4}"/>
              </a:ext>
            </a:extLst>
          </p:cNvPr>
          <p:cNvSpPr txBox="1"/>
          <p:nvPr/>
        </p:nvSpPr>
        <p:spPr>
          <a:xfrm>
            <a:off x="1677988" y="2644552"/>
            <a:ext cx="46803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Luxembourg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1.51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Switzerland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1.52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Australia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1.88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Ireland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2.04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United States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1.89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UK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1.97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u="sng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Italy</a:t>
            </a:r>
            <a:r>
              <a:rPr lang="ja-JP" altLang="ja-JP" sz="3200" b="1" u="sng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u="sng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1.42</a:t>
            </a:r>
            <a:r>
              <a:rPr lang="ja-JP" altLang="ja-JP" sz="3200" b="1" u="sng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endParaRPr lang="ja-JP" altLang="ja-JP" sz="32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D998B2-C4BC-4595-8410-57637B97FC01}"/>
              </a:ext>
            </a:extLst>
          </p:cNvPr>
          <p:cNvSpPr txBox="1"/>
          <p:nvPr/>
        </p:nvSpPr>
        <p:spPr>
          <a:xfrm>
            <a:off x="6646416" y="2788568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※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Korea(1.19)</a:t>
            </a:r>
            <a:endParaRPr lang="ja-JP" altLang="ja-JP" sz="32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Hungary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1.24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Japan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1.39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Poland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1.30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17247EF8-8D40-4693-856A-B3A85BE47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1725" y="2716213"/>
            <a:ext cx="10490200" cy="1225550"/>
          </a:xfrm>
        </p:spPr>
        <p:txBody>
          <a:bodyPr/>
          <a:lstStyle/>
          <a:p>
            <a:r>
              <a:rPr lang="en-US" altLang="vi-VN" b="1" dirty="0">
                <a:latin typeface="Garamond" panose="02020404030301010803" pitchFamily="18" charset="0"/>
              </a:rPr>
              <a:t>Asylum/Refugees</a:t>
            </a:r>
          </a:p>
        </p:txBody>
      </p:sp>
      <p:sp>
        <p:nvSpPr>
          <p:cNvPr id="40963" name="TextBox 3">
            <a:extLst>
              <a:ext uri="{FF2B5EF4-FFF2-40B4-BE49-F238E27FC236}">
                <a16:creationId xmlns:a16="http://schemas.microsoft.com/office/drawing/2014/main" id="{8EBF963A-4166-4322-9E89-F42A1439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5021263"/>
            <a:ext cx="4111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6000" dirty="0">
                <a:solidFill>
                  <a:srgbClr val="FFFFFF"/>
                </a:solidFill>
                <a:latin typeface="Garamond" panose="02020404030301010803" pitchFamily="18" charset="0"/>
              </a:rPr>
              <a:t>79,500,000~ 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EA92899D-A8BD-437D-ACAE-0A9F89F1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8405813"/>
            <a:ext cx="650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2000">
                <a:solidFill>
                  <a:srgbClr val="FFFFFF"/>
                </a:solidFill>
                <a:latin typeface="Garamond" panose="02020404030301010803" pitchFamily="18" charset="0"/>
              </a:rPr>
              <a:t>UNHCR 2020Global Trends – 2019 Data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C667A2E-7A49-4BAC-8CAD-C251EE50D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6188" y="700088"/>
            <a:ext cx="10464800" cy="1285875"/>
          </a:xfrm>
        </p:spPr>
        <p:txBody>
          <a:bodyPr/>
          <a:lstStyle/>
          <a:p>
            <a:r>
              <a:rPr lang="en-US" altLang="vi-VN" sz="4400" dirty="0">
                <a:latin typeface="Garamond" panose="02020404030301010803" pitchFamily="18" charset="0"/>
              </a:rPr>
              <a:t>Numbers – Asylum Applications &amp; Accepted Numbers 2014</a:t>
            </a:r>
          </a:p>
        </p:txBody>
      </p:sp>
      <p:sp>
        <p:nvSpPr>
          <p:cNvPr id="44036" name="TextBox 4">
            <a:extLst>
              <a:ext uri="{FF2B5EF4-FFF2-40B4-BE49-F238E27FC236}">
                <a16:creationId xmlns:a16="http://schemas.microsoft.com/office/drawing/2014/main" id="{441BB1AB-F606-4E6E-A5BB-65897B43C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8621713"/>
            <a:ext cx="669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UNHCR 2014 Global Trends – 2013 Data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523396-BD4D-40DD-AF9E-1268CE3A4D43}"/>
              </a:ext>
            </a:extLst>
          </p:cNvPr>
          <p:cNvSpPr txBox="1"/>
          <p:nvPr/>
        </p:nvSpPr>
        <p:spPr>
          <a:xfrm>
            <a:off x="950174" y="2313801"/>
            <a:ext cx="59046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Top receiving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Germany(10,195)25.8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United States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21,171</a:t>
            </a:r>
            <a:r>
              <a:rPr lang="en-US" altLang="ja-JP" sz="28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30.3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Turkey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14,160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Sweden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7,646/22,840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Italy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3,110/14,330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France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9,099/49,885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Hungary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173/386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UK</a:t>
            </a:r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9,556/18,916</a:t>
            </a:r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endParaRPr kumimoji="1" lang="ja-JP" altLang="en-US" sz="280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3BFC26-2856-42A7-8D34-E304A43A7FD8}"/>
              </a:ext>
            </a:extLst>
          </p:cNvPr>
          <p:cNvSpPr txBox="1"/>
          <p:nvPr/>
        </p:nvSpPr>
        <p:spPr>
          <a:xfrm>
            <a:off x="6862440" y="2269486"/>
            <a:ext cx="55438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※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Asia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Japan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11/5,000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0.2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Korea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94/2,896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4.5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％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China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50/265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Indonesia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2,420/6,126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India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4,835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Mongolia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8/9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Malaysia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14,495</a:t>
            </a:r>
            <a: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</a:p>
          <a:p>
            <a:pPr algn="just">
              <a:spcAft>
                <a:spcPts val="0"/>
              </a:spcAft>
            </a:pPr>
            <a:r>
              <a:rPr lang="en-US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Congo</a:t>
            </a:r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96/3319</a:t>
            </a:r>
            <a:r>
              <a:rPr lang="ja-JP" altLang="ja-JP" sz="28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endParaRPr kumimoji="1" lang="ja-JP" altLang="en-US" sz="280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graduation-hat-in-solid-black_318-374 copy.jpeg">
            <a:extLst>
              <a:ext uri="{FF2B5EF4-FFF2-40B4-BE49-F238E27FC236}">
                <a16:creationId xmlns:a16="http://schemas.microsoft.com/office/drawing/2014/main" id="{B5BE7087-114F-428C-9D15-FA30B7FD4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555625"/>
            <a:ext cx="11737304" cy="82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>
            <a:extLst>
              <a:ext uri="{FF2B5EF4-FFF2-40B4-BE49-F238E27FC236}">
                <a16:creationId xmlns:a16="http://schemas.microsoft.com/office/drawing/2014/main" id="{D1873382-E3DB-4214-9B7E-E5398EC9A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20813"/>
            <a:ext cx="5616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4200" b="1" dirty="0">
                <a:solidFill>
                  <a:srgbClr val="FFFFFF"/>
                </a:solidFill>
                <a:latin typeface="Garamond" panose="02020404030301010803" pitchFamily="18" charset="0"/>
              </a:rPr>
              <a:t>How We Understand</a:t>
            </a:r>
          </a:p>
          <a:p>
            <a:pPr eaLnBrk="1" hangingPunct="1"/>
            <a:r>
              <a:rPr lang="en-US" altLang="vi-VN" sz="4200" b="1" dirty="0">
                <a:solidFill>
                  <a:srgbClr val="FFFFFF"/>
                </a:solidFill>
                <a:latin typeface="Garamond" panose="02020404030301010803" pitchFamily="18" charset="0"/>
              </a:rPr>
              <a:t>Asia</a:t>
            </a:r>
          </a:p>
        </p:txBody>
      </p:sp>
      <p:sp>
        <p:nvSpPr>
          <p:cNvPr id="18436" name="TextBox 7">
            <a:extLst>
              <a:ext uri="{FF2B5EF4-FFF2-40B4-BE49-F238E27FC236}">
                <a16:creationId xmlns:a16="http://schemas.microsoft.com/office/drawing/2014/main" id="{6FAEB7B2-A545-4885-8DB6-AAD39448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1492250"/>
            <a:ext cx="5256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4200" b="1" dirty="0">
                <a:solidFill>
                  <a:srgbClr val="FFFFFF"/>
                </a:solidFill>
                <a:latin typeface="Garamond" panose="02020404030301010803" pitchFamily="18" charset="0"/>
              </a:rPr>
              <a:t>Diverse Perspectives</a:t>
            </a:r>
          </a:p>
        </p:txBody>
      </p:sp>
      <p:sp>
        <p:nvSpPr>
          <p:cNvPr id="18437" name="TextBox 8">
            <a:extLst>
              <a:ext uri="{FF2B5EF4-FFF2-40B4-BE49-F238E27FC236}">
                <a16:creationId xmlns:a16="http://schemas.microsoft.com/office/drawing/2014/main" id="{8013BE0F-E57D-45A5-B0F2-47286CBB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7397750"/>
            <a:ext cx="88572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vi-VN" sz="4200" b="1" dirty="0">
                <a:solidFill>
                  <a:srgbClr val="FFFFFF"/>
                </a:solidFill>
                <a:latin typeface="Garamond" panose="02020404030301010803" pitchFamily="18" charset="0"/>
              </a:rPr>
              <a:t>Key Approach to Asian Community:</a:t>
            </a:r>
          </a:p>
          <a:p>
            <a:pPr eaLnBrk="1" hangingPunct="1"/>
            <a:r>
              <a:rPr lang="en-US" altLang="vi-VN" sz="4200" b="1" dirty="0">
                <a:solidFill>
                  <a:srgbClr val="FFFFFF"/>
                </a:solidFill>
                <a:latin typeface="Garamond" panose="02020404030301010803" pitchFamily="18" charset="0"/>
              </a:rPr>
              <a:t> Graduate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132760D0-8ABF-4BF4-B809-B46A0DA85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7625" y="628328"/>
            <a:ext cx="10488613" cy="1359222"/>
          </a:xfrm>
        </p:spPr>
        <p:txBody>
          <a:bodyPr/>
          <a:lstStyle/>
          <a:p>
            <a:r>
              <a:rPr lang="en-US" altLang="vi-VN" sz="6000" dirty="0">
                <a:latin typeface="Garamond" panose="02020404030301010803" pitchFamily="18" charset="0"/>
              </a:rPr>
              <a:t>Growing Asylum &amp; Refugees</a:t>
            </a:r>
          </a:p>
        </p:txBody>
      </p:sp>
      <p:pic>
        <p:nvPicPr>
          <p:cNvPr id="41987" name="Picture 2" descr="Screen Shot 2015-08-25 at 16.48.59.png">
            <a:extLst>
              <a:ext uri="{FF2B5EF4-FFF2-40B4-BE49-F238E27FC236}">
                <a16:creationId xmlns:a16="http://schemas.microsoft.com/office/drawing/2014/main" id="{29D9ED1B-1A09-466E-84B7-DD1F40501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355850"/>
            <a:ext cx="77755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Screen Shot 2015-08-25 at 16.50.24.png">
            <a:extLst>
              <a:ext uri="{FF2B5EF4-FFF2-40B4-BE49-F238E27FC236}">
                <a16:creationId xmlns:a16="http://schemas.microsoft.com/office/drawing/2014/main" id="{5B8896F3-31AF-49FF-A3F3-6805D531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628650"/>
            <a:ext cx="950595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8A6F90FE-A43C-4F76-9185-FC1A27292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7988" y="412750"/>
            <a:ext cx="9648825" cy="1079500"/>
          </a:xfrm>
        </p:spPr>
        <p:txBody>
          <a:bodyPr/>
          <a:lstStyle/>
          <a:p>
            <a:r>
              <a:rPr lang="en-US" altLang="ja-JP" sz="4400">
                <a:latin typeface="Garamond" panose="02020404030301010803" pitchFamily="18" charset="0"/>
              </a:rPr>
              <a:t>% of Foreign-born Population by Country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8390CD4D-BB22-47E1-96F7-CB3ADD0D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5" y="8764588"/>
            <a:ext cx="756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en-US" altLang="ja-JP" sz="2400">
                <a:solidFill>
                  <a:srgbClr val="FFFFFF"/>
                </a:solidFill>
                <a:latin typeface="Baskerville" pitchFamily="2" charset="0"/>
              </a:rPr>
              <a:t>OECD Data Statistics 2015</a:t>
            </a:r>
          </a:p>
        </p:txBody>
      </p:sp>
      <p:pic>
        <p:nvPicPr>
          <p:cNvPr id="33796" name="Picture 3" descr="Screen Shot 2015-08-28 at 14.58.57.png">
            <a:extLst>
              <a:ext uri="{FF2B5EF4-FFF2-40B4-BE49-F238E27FC236}">
                <a16:creationId xmlns:a16="http://schemas.microsoft.com/office/drawing/2014/main" id="{3347D60F-4F9B-4BAA-9BC5-6067F412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852613"/>
            <a:ext cx="121031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49 copy.jpg">
            <a:extLst>
              <a:ext uri="{FF2B5EF4-FFF2-40B4-BE49-F238E27FC236}">
                <a16:creationId xmlns:a16="http://schemas.microsoft.com/office/drawing/2014/main" id="{2FA7243D-C5BF-4613-B56B-2527CBCB2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636713"/>
            <a:ext cx="11528425" cy="698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F009634C-E923-4499-B856-E8E9E68FC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2450" y="196850"/>
            <a:ext cx="9480550" cy="1598613"/>
          </a:xfrm>
        </p:spPr>
        <p:txBody>
          <a:bodyPr/>
          <a:lstStyle/>
          <a:p>
            <a:r>
              <a:rPr lang="en-US" altLang="ja-JP" sz="6000">
                <a:latin typeface="Garamond" panose="02020404030301010803" pitchFamily="18" charset="0"/>
              </a:rPr>
              <a:t>EU identity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E58FDFD-6591-499C-80D8-21AA4EA65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88" y="8837613"/>
            <a:ext cx="10225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>
                <a:solidFill>
                  <a:srgbClr val="FFFFFF"/>
                </a:solidFill>
                <a:latin typeface="Baskerville" pitchFamily="2" charset="0"/>
              </a:rPr>
              <a:t>http://ec.europa.eu/public_opinion/archives/eb/eb79/eb79_en.htm</a:t>
            </a:r>
          </a:p>
        </p:txBody>
      </p:sp>
      <p:pic>
        <p:nvPicPr>
          <p:cNvPr id="46084" name="Picture 4" descr="eb79_citizen_en.jpg">
            <a:extLst>
              <a:ext uri="{FF2B5EF4-FFF2-40B4-BE49-F238E27FC236}">
                <a16:creationId xmlns:a16="http://schemas.microsoft.com/office/drawing/2014/main" id="{39ED7F04-4734-42BC-B19A-CE0A5403E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97075"/>
            <a:ext cx="123412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1">
            <a:extLst>
              <a:ext uri="{FF2B5EF4-FFF2-40B4-BE49-F238E27FC236}">
                <a16:creationId xmlns:a16="http://schemas.microsoft.com/office/drawing/2014/main" id="{AE076947-9BB9-44AA-BDF7-A549E3B0E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3888" y="412750"/>
            <a:ext cx="9193212" cy="1223963"/>
          </a:xfrm>
        </p:spPr>
        <p:txBody>
          <a:bodyPr/>
          <a:lstStyle/>
          <a:p>
            <a:r>
              <a:rPr lang="en-US" altLang="ja-JP" sz="6000">
                <a:latin typeface="Garamond" panose="02020404030301010803" pitchFamily="18" charset="0"/>
              </a:rPr>
              <a:t>EU identity</a:t>
            </a:r>
            <a:endParaRPr kumimoji="1" lang="ja-JP" altLang="en-US" sz="6000">
              <a:latin typeface="Garamond" panose="02020404030301010803" pitchFamily="18" charset="0"/>
            </a:endParaRPr>
          </a:p>
        </p:txBody>
      </p:sp>
      <p:pic>
        <p:nvPicPr>
          <p:cNvPr id="48131" name="Picture 2" descr="eb79_citizen_en.jpg">
            <a:extLst>
              <a:ext uri="{FF2B5EF4-FFF2-40B4-BE49-F238E27FC236}">
                <a16:creationId xmlns:a16="http://schemas.microsoft.com/office/drawing/2014/main" id="{F9125ADA-9D5F-4983-8259-E5AD6D8EC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4413"/>
            <a:ext cx="122126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>
            <a:extLst>
              <a:ext uri="{FF2B5EF4-FFF2-40B4-BE49-F238E27FC236}">
                <a16:creationId xmlns:a16="http://schemas.microsoft.com/office/drawing/2014/main" id="{8B47A2FF-CFFF-4B07-9F21-722746CA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8405813"/>
            <a:ext cx="10225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>
                <a:solidFill>
                  <a:srgbClr val="FFFFFF"/>
                </a:solidFill>
                <a:latin typeface="Baskerville" pitchFamily="2" charset="0"/>
              </a:rPr>
              <a:t>http://ec.europa.eu/public_opinion/archives/eb/eb79/eb79_en.htm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F3D6DA52-3B58-42D3-B2E4-C4C7BEE8C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339725"/>
            <a:ext cx="10464800" cy="2520950"/>
          </a:xfrm>
        </p:spPr>
        <p:txBody>
          <a:bodyPr/>
          <a:lstStyle/>
          <a:p>
            <a:pPr eaLnBrk="1" hangingPunct="1"/>
            <a:r>
              <a:rPr lang="en-US" altLang="ja-JP" sz="6600" b="1" dirty="0">
                <a:latin typeface="Garamond" panose="02020404030301010803" pitchFamily="18" charset="0"/>
              </a:rPr>
              <a:t>World’s Current </a:t>
            </a:r>
            <a:br>
              <a:rPr lang="en-US" altLang="ja-JP" sz="6600" b="1" dirty="0">
                <a:latin typeface="Garamond" panose="02020404030301010803" pitchFamily="18" charset="0"/>
              </a:rPr>
            </a:br>
            <a:r>
              <a:rPr lang="en-US" altLang="ja-JP" sz="6600" b="1" dirty="0">
                <a:latin typeface="Garamond" panose="02020404030301010803" pitchFamily="18" charset="0"/>
              </a:rPr>
              <a:t>Direction &amp; Condition</a:t>
            </a:r>
            <a:endParaRPr lang="ja-JP" altLang="en-US" sz="6600" b="1" dirty="0">
              <a:latin typeface="Garamond" panose="02020404030301010803" pitchFamily="18" charset="0"/>
            </a:endParaRP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AA4D3E28-38CC-4E95-A3BE-368A4CDFB4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076575"/>
            <a:ext cx="46799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>
            <a:extLst>
              <a:ext uri="{FF2B5EF4-FFF2-40B4-BE49-F238E27FC236}">
                <a16:creationId xmlns:a16="http://schemas.microsoft.com/office/drawing/2014/main" id="{2D5A37E7-E614-4DD2-80AD-608C29F0AA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3076575"/>
            <a:ext cx="47529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4">
            <a:extLst>
              <a:ext uri="{FF2B5EF4-FFF2-40B4-BE49-F238E27FC236}">
                <a16:creationId xmlns:a16="http://schemas.microsoft.com/office/drawing/2014/main" id="{AA401DBE-DDD1-413E-A5D3-F152ADFF44FD}"/>
              </a:ext>
            </a:extLst>
          </p:cNvPr>
          <p:cNvSpPr>
            <a:spLocks/>
          </p:cNvSpPr>
          <p:nvPr/>
        </p:nvSpPr>
        <p:spPr bwMode="auto">
          <a:xfrm>
            <a:off x="6573838" y="7972425"/>
            <a:ext cx="4392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b="1" dirty="0">
                <a:latin typeface="Baskerville" pitchFamily="2" charset="0"/>
              </a:rPr>
              <a:t>Political System</a:t>
            </a:r>
            <a:endParaRPr lang="ja-JP" altLang="en-US" b="1" dirty="0">
              <a:latin typeface="Baskerville" pitchFamily="2" charset="0"/>
            </a:endParaRP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AC72AE30-5F3A-493E-A9EF-4B2A84AA4876}"/>
              </a:ext>
            </a:extLst>
          </p:cNvPr>
          <p:cNvSpPr>
            <a:spLocks/>
          </p:cNvSpPr>
          <p:nvPr/>
        </p:nvSpPr>
        <p:spPr bwMode="auto">
          <a:xfrm>
            <a:off x="1822450" y="7972425"/>
            <a:ext cx="4319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b="1" dirty="0">
                <a:latin typeface="Baskerville" pitchFamily="2" charset="0"/>
              </a:rPr>
              <a:t>Economic System</a:t>
            </a:r>
            <a:endParaRPr lang="ja-JP" altLang="en-US" b="1" dirty="0">
              <a:latin typeface="Baskerville" pitchFamily="2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6B3FC05E-544C-4A44-BDE6-ED67EE24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212975"/>
            <a:ext cx="102679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>
            <a:extLst>
              <a:ext uri="{FF2B5EF4-FFF2-40B4-BE49-F238E27FC236}">
                <a16:creationId xmlns:a16="http://schemas.microsoft.com/office/drawing/2014/main" id="{1AC5EA57-653C-4B2D-9B18-19496ED0EFDE}"/>
              </a:ext>
            </a:extLst>
          </p:cNvPr>
          <p:cNvSpPr>
            <a:spLocks/>
          </p:cNvSpPr>
          <p:nvPr/>
        </p:nvSpPr>
        <p:spPr bwMode="auto">
          <a:xfrm>
            <a:off x="7294563" y="6389688"/>
            <a:ext cx="3816350" cy="1081087"/>
          </a:xfrm>
          <a:prstGeom prst="rect">
            <a:avLst/>
          </a:prstGeom>
          <a:solidFill>
            <a:srgbClr val="969696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8000" b="1" dirty="0">
                <a:latin typeface="ヒラギノ明朝 ProN W3" pitchFamily="2" charset="-128"/>
                <a:ea typeface="ヒラギノ明朝 ProN W3" pitchFamily="2" charset="-128"/>
                <a:sym typeface="ヒラギノ明朝 ProN W3" pitchFamily="2" charset="-128"/>
              </a:rPr>
              <a:t>limits</a:t>
            </a:r>
            <a:endParaRPr lang="ja-JP" altLang="en-US" sz="8000" b="1" dirty="0">
              <a:latin typeface="ヒラギノ明朝 ProN W3" pitchFamily="2" charset="-128"/>
              <a:ea typeface="ヒラギノ明朝 ProN W3" pitchFamily="2" charset="-128"/>
              <a:sym typeface="ヒラギノ明朝 ProN W3" pitchFamily="2" charset="-128"/>
            </a:endParaRPr>
          </a:p>
        </p:txBody>
      </p:sp>
      <p:sp>
        <p:nvSpPr>
          <p:cNvPr id="50180" name="テキスト ボックス 5">
            <a:extLst>
              <a:ext uri="{FF2B5EF4-FFF2-40B4-BE49-F238E27FC236}">
                <a16:creationId xmlns:a16="http://schemas.microsoft.com/office/drawing/2014/main" id="{FD77D99F-2486-49DA-A2EE-7B1A2B4D1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15988"/>
            <a:ext cx="11664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540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kumimoji="1" lang="en-US" altLang="ja-JP" sz="5400" b="1" dirty="0">
                <a:solidFill>
                  <a:srgbClr val="FFFFFF"/>
                </a:solidFill>
                <a:latin typeface="Garamond" panose="02020404030301010803" pitchFamily="18" charset="0"/>
              </a:rPr>
              <a:t>Dealing with changes and limitations</a:t>
            </a:r>
            <a:endParaRPr kumimoji="1" lang="ja-JP" altLang="en-US" sz="54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50181" name="Rectangle 2">
            <a:extLst>
              <a:ext uri="{FF2B5EF4-FFF2-40B4-BE49-F238E27FC236}">
                <a16:creationId xmlns:a16="http://schemas.microsoft.com/office/drawing/2014/main" id="{EC73DC27-1274-4573-B09E-FC81E7D05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9063" y="3221038"/>
            <a:ext cx="5329237" cy="1439862"/>
          </a:xfrm>
          <a:solidFill>
            <a:srgbClr val="969696">
              <a:alpha val="58823"/>
            </a:srgbClr>
          </a:solidFill>
        </p:spPr>
        <p:txBody>
          <a:bodyPr/>
          <a:lstStyle/>
          <a:p>
            <a:pPr eaLnBrk="1" hangingPunct="1"/>
            <a:r>
              <a:rPr lang="en-US" altLang="ja-JP" sz="8000" b="1" dirty="0">
                <a:latin typeface="ヒラギノ明朝 ProN W3" pitchFamily="2" charset="-128"/>
                <a:ea typeface="ヒラギノ明朝 ProN W3" pitchFamily="2" charset="-128"/>
                <a:sym typeface="ヒラギノ明朝 ProN W3" pitchFamily="2" charset="-128"/>
              </a:rPr>
              <a:t>changes...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AF3C0C18-420F-4784-BC22-9CF736AFC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0963" y="484188"/>
            <a:ext cx="4392612" cy="1008062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latin typeface="Baskerville" pitchFamily="2" charset="0"/>
              </a:rPr>
              <a:t>Natural condition</a:t>
            </a:r>
            <a:endParaRPr lang="ja-JP" altLang="en-US" sz="3600" dirty="0">
              <a:latin typeface="Baskerville" pitchFamily="2" charset="0"/>
            </a:endParaRP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142296B-7AB3-4A44-B996-900002C8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797300"/>
            <a:ext cx="3744912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AutoShape 3">
            <a:extLst>
              <a:ext uri="{FF2B5EF4-FFF2-40B4-BE49-F238E27FC236}">
                <a16:creationId xmlns:a16="http://schemas.microsoft.com/office/drawing/2014/main" id="{FFFF5F55-8EAB-4548-BBAD-DADDE4C9EC76}"/>
              </a:ext>
            </a:extLst>
          </p:cNvPr>
          <p:cNvSpPr>
            <a:spLocks/>
          </p:cNvSpPr>
          <p:nvPr/>
        </p:nvSpPr>
        <p:spPr bwMode="auto">
          <a:xfrm rot="5400000">
            <a:off x="5106988" y="3895725"/>
            <a:ext cx="7048500" cy="1666875"/>
          </a:xfrm>
          <a:prstGeom prst="rightArrow">
            <a:avLst>
              <a:gd name="adj1" fmla="val 31815"/>
              <a:gd name="adj2" fmla="val 179538"/>
            </a:avLst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ja-JP" altLang="vi-VN" sz="3600">
              <a:solidFill>
                <a:srgbClr val="FFFFFF"/>
              </a:solidFill>
            </a:endParaRPr>
          </a:p>
        </p:txBody>
      </p:sp>
      <p:sp>
        <p:nvSpPr>
          <p:cNvPr id="51205" name="Rectangle 4">
            <a:extLst>
              <a:ext uri="{FF2B5EF4-FFF2-40B4-BE49-F238E27FC236}">
                <a16:creationId xmlns:a16="http://schemas.microsoft.com/office/drawing/2014/main" id="{698C9092-FD66-423C-90F2-7BBC0783C995}"/>
              </a:ext>
            </a:extLst>
          </p:cNvPr>
          <p:cNvSpPr>
            <a:spLocks/>
          </p:cNvSpPr>
          <p:nvPr/>
        </p:nvSpPr>
        <p:spPr bwMode="auto">
          <a:xfrm>
            <a:off x="5278438" y="1563688"/>
            <a:ext cx="66960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 dirty="0">
                <a:latin typeface="Baskerville" pitchFamily="2" charset="0"/>
              </a:rPr>
              <a:t>Ensure one’s life and liberty</a:t>
            </a:r>
            <a:endParaRPr lang="ja-JP" altLang="en-US" sz="3600" dirty="0">
              <a:latin typeface="Baskerville" pitchFamily="2" charset="0"/>
            </a:endParaRP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98D6F1B7-A6DC-421C-918B-3B0052B160AB}"/>
              </a:ext>
            </a:extLst>
          </p:cNvPr>
          <p:cNvSpPr>
            <a:spLocks/>
          </p:cNvSpPr>
          <p:nvPr/>
        </p:nvSpPr>
        <p:spPr bwMode="auto">
          <a:xfrm>
            <a:off x="5781675" y="3005138"/>
            <a:ext cx="568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>
                <a:latin typeface="Baskerville" pitchFamily="2" charset="0"/>
              </a:rPr>
              <a:t>Concede natural rights</a:t>
            </a:r>
            <a:endParaRPr lang="ja-JP" altLang="en-US" sz="3600">
              <a:latin typeface="Baskerville" pitchFamily="2" charset="0"/>
            </a:endParaRP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B49FA9CB-9F5F-4254-99D6-449560640ABF}"/>
              </a:ext>
            </a:extLst>
          </p:cNvPr>
          <p:cNvSpPr>
            <a:spLocks/>
          </p:cNvSpPr>
          <p:nvPr/>
        </p:nvSpPr>
        <p:spPr bwMode="auto">
          <a:xfrm>
            <a:off x="6070600" y="4371975"/>
            <a:ext cx="51117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 dirty="0">
                <a:latin typeface="Baskerville" pitchFamily="2" charset="0"/>
              </a:rPr>
              <a:t>Mutual Contract</a:t>
            </a:r>
            <a:endParaRPr lang="ja-JP" altLang="en-US" sz="3600" dirty="0">
              <a:latin typeface="Baskerville" pitchFamily="2" charset="0"/>
            </a:endParaRP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1BECE62D-F755-4659-86FE-BA71CBA6DA62}"/>
              </a:ext>
            </a:extLst>
          </p:cNvPr>
          <p:cNvSpPr>
            <a:spLocks/>
          </p:cNvSpPr>
          <p:nvPr/>
        </p:nvSpPr>
        <p:spPr bwMode="auto">
          <a:xfrm>
            <a:off x="5565775" y="5524500"/>
            <a:ext cx="60610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>
                <a:latin typeface="Baskerville" pitchFamily="2" charset="0"/>
              </a:rPr>
              <a:t>Common rights of power</a:t>
            </a:r>
            <a:endParaRPr lang="ja-JP" altLang="en-US" sz="3600">
              <a:latin typeface="Baskerville" pitchFamily="2" charset="0"/>
            </a:endParaRP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F659033A-C849-4228-A6C9-8D363E187F8D}"/>
              </a:ext>
            </a:extLst>
          </p:cNvPr>
          <p:cNvSpPr>
            <a:spLocks/>
          </p:cNvSpPr>
          <p:nvPr/>
        </p:nvSpPr>
        <p:spPr bwMode="auto">
          <a:xfrm>
            <a:off x="7007225" y="6821488"/>
            <a:ext cx="322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>
                <a:latin typeface="Baskerville" pitchFamily="2" charset="0"/>
              </a:rPr>
              <a:t>sovereignty</a:t>
            </a:r>
            <a:endParaRPr lang="ja-JP" altLang="en-US" sz="3600">
              <a:latin typeface="Baskerville" pitchFamily="2" charset="0"/>
            </a:endParaRPr>
          </a:p>
        </p:txBody>
      </p:sp>
      <p:sp>
        <p:nvSpPr>
          <p:cNvPr id="51210" name="Rectangle 10">
            <a:extLst>
              <a:ext uri="{FF2B5EF4-FFF2-40B4-BE49-F238E27FC236}">
                <a16:creationId xmlns:a16="http://schemas.microsoft.com/office/drawing/2014/main" id="{1A6E40E7-9542-4D47-A544-C1F156AB4120}"/>
              </a:ext>
            </a:extLst>
          </p:cNvPr>
          <p:cNvSpPr>
            <a:spLocks/>
          </p:cNvSpPr>
          <p:nvPr/>
        </p:nvSpPr>
        <p:spPr bwMode="auto">
          <a:xfrm>
            <a:off x="6286500" y="7900988"/>
            <a:ext cx="46799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>
                <a:latin typeface="Baskerville" pitchFamily="2" charset="0"/>
              </a:rPr>
              <a:t>Social condition</a:t>
            </a:r>
            <a:endParaRPr lang="ja-JP" altLang="en-US" sz="3600">
              <a:latin typeface="Baskerville" pitchFamily="2" charset="0"/>
            </a:endParaRPr>
          </a:p>
        </p:txBody>
      </p:sp>
      <p:sp>
        <p:nvSpPr>
          <p:cNvPr id="51211" name="テキスト ボックス 12">
            <a:extLst>
              <a:ext uri="{FF2B5EF4-FFF2-40B4-BE49-F238E27FC236}">
                <a16:creationId xmlns:a16="http://schemas.microsoft.com/office/drawing/2014/main" id="{61225664-C892-4A34-B8B2-6682512DB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2573338"/>
            <a:ext cx="43910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4400" dirty="0">
                <a:solidFill>
                  <a:srgbClr val="FFFFFF"/>
                </a:solidFill>
                <a:latin typeface="Garamond" panose="02020404030301010803" pitchFamily="18" charset="0"/>
              </a:rPr>
              <a:t>Thomas Hobbes</a:t>
            </a:r>
            <a:endParaRPr kumimoji="1" lang="ja-JP" altLang="en-US" sz="4400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51212" name="TextBox 1">
            <a:extLst>
              <a:ext uri="{FF2B5EF4-FFF2-40B4-BE49-F238E27FC236}">
                <a16:creationId xmlns:a16="http://schemas.microsoft.com/office/drawing/2014/main" id="{82C99267-A9F3-43B7-BA29-DCFEC16CB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00" y="3567113"/>
            <a:ext cx="1857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ja-JP" altLang="vi-V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24450CA-29DD-412B-A001-AD68CFC7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2" y="2284512"/>
            <a:ext cx="10657829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">
            <a:extLst>
              <a:ext uri="{FF2B5EF4-FFF2-40B4-BE49-F238E27FC236}">
                <a16:creationId xmlns:a16="http://schemas.microsoft.com/office/drawing/2014/main" id="{1C70E715-8779-47DD-A2B9-115C06CDF03F}"/>
              </a:ext>
            </a:extLst>
          </p:cNvPr>
          <p:cNvSpPr>
            <a:spLocks/>
          </p:cNvSpPr>
          <p:nvPr/>
        </p:nvSpPr>
        <p:spPr bwMode="auto">
          <a:xfrm>
            <a:off x="237704" y="669706"/>
            <a:ext cx="126014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4800" b="1" dirty="0">
                <a:latin typeface="Garamond" panose="02020404030301010803" pitchFamily="18" charset="0"/>
              </a:rPr>
              <a:t> Core Problem on State and Citizens (individual)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600" b="1" dirty="0">
                <a:latin typeface="Garamond" panose="02020404030301010803" pitchFamily="18" charset="0"/>
              </a:rPr>
              <a:t>&lt;2011 Tohoku Earthquake and Fukushima Accident&gt;</a:t>
            </a:r>
            <a:endParaRPr lang="ja-JP" altLang="en-US" sz="36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09343267-5718-4EA1-9D43-A9BA1BF94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844550"/>
            <a:ext cx="10201275" cy="1847850"/>
          </a:xfrm>
        </p:spPr>
        <p:txBody>
          <a:bodyPr/>
          <a:lstStyle/>
          <a:p>
            <a:pPr eaLnBrk="1" hangingPunct="1"/>
            <a:r>
              <a:rPr lang="en-US" altLang="ja-JP" sz="7200" b="1" dirty="0">
                <a:latin typeface="Garamond" panose="02020404030301010803" pitchFamily="18" charset="0"/>
              </a:rPr>
              <a:t>Wall</a:t>
            </a:r>
            <a:endParaRPr lang="ja-JP" altLang="en-US" sz="7200" b="1" dirty="0">
              <a:latin typeface="Garamond" panose="02020404030301010803" pitchFamily="18" charset="0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85FCB030-26A1-4B89-9B93-07EA9DA067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644775"/>
            <a:ext cx="578008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9B33A701-8B75-47B1-A871-F4A490DF1BF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679700"/>
            <a:ext cx="5765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4">
            <a:extLst>
              <a:ext uri="{FF2B5EF4-FFF2-40B4-BE49-F238E27FC236}">
                <a16:creationId xmlns:a16="http://schemas.microsoft.com/office/drawing/2014/main" id="{DBC13247-5532-4E86-A10C-F4B83F461F2B}"/>
              </a:ext>
            </a:extLst>
          </p:cNvPr>
          <p:cNvSpPr>
            <a:spLocks/>
          </p:cNvSpPr>
          <p:nvPr/>
        </p:nvSpPr>
        <p:spPr bwMode="auto">
          <a:xfrm>
            <a:off x="1389063" y="4805363"/>
            <a:ext cx="3889375" cy="1368425"/>
          </a:xfrm>
          <a:prstGeom prst="rect">
            <a:avLst/>
          </a:prstGeom>
          <a:solidFill>
            <a:schemeClr val="accent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ja-JP" altLang="vi-VN">
              <a:solidFill>
                <a:srgbClr val="FFFFFF"/>
              </a:solidFill>
            </a:endParaRPr>
          </a:p>
        </p:txBody>
      </p:sp>
      <p:sp>
        <p:nvSpPr>
          <p:cNvPr id="19462" name="Rectangle 5">
            <a:extLst>
              <a:ext uri="{FF2B5EF4-FFF2-40B4-BE49-F238E27FC236}">
                <a16:creationId xmlns:a16="http://schemas.microsoft.com/office/drawing/2014/main" id="{EF21EA95-922E-4D9F-BFCC-B59F0940F5E1}"/>
              </a:ext>
            </a:extLst>
          </p:cNvPr>
          <p:cNvSpPr>
            <a:spLocks/>
          </p:cNvSpPr>
          <p:nvPr/>
        </p:nvSpPr>
        <p:spPr bwMode="auto">
          <a:xfrm>
            <a:off x="1389063" y="4876800"/>
            <a:ext cx="39163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7200" b="1" dirty="0">
                <a:latin typeface="Baskerville" pitchFamily="2" charset="0"/>
              </a:rPr>
              <a:t>Systemic</a:t>
            </a:r>
            <a:endParaRPr lang="ja-JP" altLang="en-US" sz="7200" b="1" dirty="0">
              <a:latin typeface="Baskerville" pitchFamily="2" charset="0"/>
              <a:ea typeface="ヒラギノ角ゴ ProN W6" pitchFamily="2" charset="-128"/>
            </a:endParaRPr>
          </a:p>
        </p:txBody>
      </p:sp>
      <p:sp>
        <p:nvSpPr>
          <p:cNvPr id="19463" name="Rectangle 6">
            <a:extLst>
              <a:ext uri="{FF2B5EF4-FFF2-40B4-BE49-F238E27FC236}">
                <a16:creationId xmlns:a16="http://schemas.microsoft.com/office/drawing/2014/main" id="{5024EB8C-E8A9-48A4-8E8A-CCFDB39195B9}"/>
              </a:ext>
            </a:extLst>
          </p:cNvPr>
          <p:cNvSpPr>
            <a:spLocks/>
          </p:cNvSpPr>
          <p:nvPr/>
        </p:nvSpPr>
        <p:spPr bwMode="auto">
          <a:xfrm>
            <a:off x="7654925" y="4876800"/>
            <a:ext cx="3959225" cy="1296988"/>
          </a:xfrm>
          <a:prstGeom prst="rect">
            <a:avLst/>
          </a:prstGeom>
          <a:solidFill>
            <a:srgbClr val="FFB79B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ja-JP" altLang="vi-VN">
              <a:solidFill>
                <a:srgbClr val="FFFFFF"/>
              </a:solidFill>
            </a:endParaRPr>
          </a:p>
        </p:txBody>
      </p:sp>
      <p:sp>
        <p:nvSpPr>
          <p:cNvPr id="19464" name="Rectangle 7">
            <a:extLst>
              <a:ext uri="{FF2B5EF4-FFF2-40B4-BE49-F238E27FC236}">
                <a16:creationId xmlns:a16="http://schemas.microsoft.com/office/drawing/2014/main" id="{F5A2F456-ACA7-43C1-B1B8-D13E5A2F7CC0}"/>
              </a:ext>
            </a:extLst>
          </p:cNvPr>
          <p:cNvSpPr>
            <a:spLocks/>
          </p:cNvSpPr>
          <p:nvPr/>
        </p:nvSpPr>
        <p:spPr bwMode="auto">
          <a:xfrm>
            <a:off x="7797800" y="4948238"/>
            <a:ext cx="3584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7200" b="1" dirty="0">
                <a:latin typeface="Baskerville" pitchFamily="2" charset="0"/>
              </a:rPr>
              <a:t>Internal</a:t>
            </a:r>
            <a:endParaRPr lang="ja-JP" altLang="en-US" sz="7200" b="1" dirty="0">
              <a:latin typeface="Baskerville" pitchFamily="2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608228F7-F0BE-494E-9B34-C96A8FB99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3728" y="31750"/>
            <a:ext cx="12097344" cy="781050"/>
          </a:xfrm>
        </p:spPr>
        <p:txBody>
          <a:bodyPr/>
          <a:lstStyle/>
          <a:p>
            <a:r>
              <a:rPr lang="en-US" altLang="ja-JP" sz="3600" b="1" dirty="0">
                <a:latin typeface="Garamond" panose="02020404030301010803" pitchFamily="18" charset="0"/>
              </a:rPr>
              <a:t>World Nuclear Power Reactors &amp; Uranium Requirements</a:t>
            </a:r>
          </a:p>
        </p:txBody>
      </p:sp>
      <p:pic>
        <p:nvPicPr>
          <p:cNvPr id="53251" name="図 5" descr="パソコンの画面&#10;&#10;自動的に生成された説明">
            <a:extLst>
              <a:ext uri="{FF2B5EF4-FFF2-40B4-BE49-F238E27FC236}">
                <a16:creationId xmlns:a16="http://schemas.microsoft.com/office/drawing/2014/main" id="{573AC2C9-93C9-49FD-A30F-D0F6C48A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812801"/>
            <a:ext cx="12097344" cy="8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1E9237C-2F6C-40B5-9E75-45C95E22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4312"/>
            <a:ext cx="12192000" cy="87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59A8CF25-F0F2-471E-8C99-D316E17D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3AFFABE1-551F-442C-BEF7-BCBE88A30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6550" y="628650"/>
            <a:ext cx="9720263" cy="1727200"/>
          </a:xfrm>
          <a:solidFill>
            <a:srgbClr val="969696">
              <a:alpha val="40000"/>
            </a:srgbClr>
          </a:solidFill>
        </p:spPr>
        <p:txBody>
          <a:bodyPr/>
          <a:lstStyle/>
          <a:p>
            <a:pPr eaLnBrk="1" hangingPunct="1"/>
            <a:r>
              <a:rPr lang="en-US" altLang="ja-JP" sz="6000" b="1" dirty="0">
                <a:latin typeface="Garamond" panose="02020404030301010803" pitchFamily="18" charset="0"/>
              </a:rPr>
              <a:t>Internal Wall</a:t>
            </a:r>
            <a:endParaRPr lang="ja-JP" altLang="en-US" sz="6000" b="1" dirty="0">
              <a:latin typeface="Garamond" panose="02020404030301010803" pitchFamily="18" charset="0"/>
            </a:endParaRPr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97E6FFC-D695-4F78-A2AD-94E99CC1A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9562" y="2573338"/>
            <a:ext cx="12695237" cy="6263902"/>
          </a:xfrm>
          <a:solidFill>
            <a:srgbClr val="969696">
              <a:alpha val="35000"/>
            </a:srgbClr>
          </a:solidFill>
        </p:spPr>
        <p:txBody>
          <a:bodyPr/>
          <a:lstStyle/>
          <a:p>
            <a:pPr marL="889000" eaLnBrk="1" hangingPunct="1">
              <a:buFont typeface="ヒラギノ明朝 ProN W3" pitchFamily="2" charset="-128"/>
              <a:buChar char="•"/>
            </a:pP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Post - Peace of Westphalia (1648)</a:t>
            </a:r>
            <a:r>
              <a:rPr lang="ja-JP" altLang="en-US" sz="4000" b="1" dirty="0">
                <a:latin typeface="Baskerville" pitchFamily="2" charset="0"/>
                <a:ea typeface="ヒラギノ明朝 ProN W3" pitchFamily="2" charset="-128"/>
                <a:sym typeface="ヒラギノ明朝 ProN W3" pitchFamily="2" charset="-128"/>
              </a:rPr>
              <a:t>→</a:t>
            </a: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concept of border, nation, state emphasized</a:t>
            </a:r>
            <a:endParaRPr lang="ja-JP" altLang="en-US" sz="4000" b="1" dirty="0">
              <a:latin typeface="Baskerville" pitchFamily="2" charset="0"/>
              <a:ea typeface="ヒラギノ明朝 ProN W3" pitchFamily="2" charset="-128"/>
              <a:sym typeface="ヒラギノ明朝 ProN W3" pitchFamily="2" charset="-128"/>
            </a:endParaRPr>
          </a:p>
          <a:p>
            <a:pPr marL="889000" eaLnBrk="1" hangingPunct="1">
              <a:buFont typeface="ヒラギノ明朝 ProN W3" pitchFamily="2" charset="-128"/>
              <a:buChar char="•"/>
            </a:pP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Nationalism</a:t>
            </a:r>
            <a:r>
              <a:rPr lang="ja-JP" altLang="en-US" sz="4000" b="1" dirty="0">
                <a:latin typeface="Baskerville" pitchFamily="2" charset="0"/>
                <a:ea typeface="ヒラギノ明朝 ProN W3" pitchFamily="2" charset="-128"/>
                <a:sym typeface="ヒラギノ明朝 ProN W3" pitchFamily="2" charset="-128"/>
              </a:rPr>
              <a:t> → </a:t>
            </a: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Nationalize</a:t>
            </a:r>
            <a:r>
              <a:rPr lang="ja-JP" altLang="en-US" sz="4000" b="1" dirty="0">
                <a:latin typeface="Baskerville" pitchFamily="2" charset="0"/>
                <a:ea typeface="ヒラギノ明朝 ProN W3" pitchFamily="2" charset="-128"/>
                <a:sym typeface="ヒラギノ明朝 ProN W3" pitchFamily="2" charset="-128"/>
              </a:rPr>
              <a:t> → </a:t>
            </a: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identity</a:t>
            </a:r>
          </a:p>
          <a:p>
            <a:pPr marL="889000" eaLnBrk="1" hangingPunct="1">
              <a:buFont typeface="ヒラギノ明朝 ProN W3" pitchFamily="2" charset="-128"/>
              <a:buChar char="•"/>
            </a:pP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Nation-state</a:t>
            </a:r>
            <a:r>
              <a:rPr lang="ja-JP" altLang="en-US" sz="4000" b="1" dirty="0">
                <a:latin typeface="Baskerville" pitchFamily="2" charset="0"/>
                <a:ea typeface="ヒラギノ明朝 ProN W3" pitchFamily="2" charset="-128"/>
                <a:sym typeface="ヒラギノ明朝 ProN W3" pitchFamily="2" charset="-128"/>
              </a:rPr>
              <a:t>　→　</a:t>
            </a:r>
            <a:r>
              <a:rPr lang="en-US" altLang="ja-JP" sz="4000" b="1" dirty="0">
                <a:latin typeface="Baskerville" pitchFamily="2" charset="0"/>
                <a:ea typeface="ヒラギノ明朝 ProN W3" pitchFamily="2" charset="-128"/>
                <a:sym typeface="ヒラギノ明朝 ProN W3" pitchFamily="2" charset="-128"/>
              </a:rPr>
              <a:t>Nationalize</a:t>
            </a:r>
            <a:endParaRPr lang="ja-JP" altLang="en-US" sz="4000" b="1" dirty="0">
              <a:latin typeface="Baskerville" pitchFamily="2" charset="0"/>
              <a:ea typeface="ヒラギノ明朝 ProN W3" pitchFamily="2" charset="-128"/>
              <a:sym typeface="ヒラギノ明朝 ProN W3" pitchFamily="2" charset="-128"/>
            </a:endParaRPr>
          </a:p>
          <a:p>
            <a:pPr marL="889000" eaLnBrk="1" hangingPunct="1">
              <a:buFont typeface="ヒラギノ明朝 ProN W3" pitchFamily="2" charset="-128"/>
              <a:buChar char="•"/>
            </a:pP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Benedict Anderson’s </a:t>
            </a:r>
            <a:r>
              <a:rPr lang="en-US" altLang="ja-JP" sz="4000" b="1" i="1" dirty="0">
                <a:latin typeface="Baskerville" pitchFamily="2" charset="0"/>
                <a:sym typeface="ヒラギノ明朝 ProN W3" pitchFamily="2" charset="-128"/>
              </a:rPr>
              <a:t>Imagined Communities</a:t>
            </a:r>
            <a:endParaRPr lang="en-US" altLang="ja-JP" sz="4000" b="1" dirty="0">
              <a:latin typeface="Baskerville" pitchFamily="2" charset="0"/>
              <a:sym typeface="ヒラギノ明朝 ProN W3" pitchFamily="2" charset="-128"/>
            </a:endParaRPr>
          </a:p>
          <a:p>
            <a:pPr marL="889000" eaLnBrk="1" hangingPunct="1">
              <a:buFont typeface="ヒラギノ明朝 ProN W3" pitchFamily="2" charset="-128"/>
              <a:buChar char="•"/>
            </a:pPr>
            <a:r>
              <a:rPr lang="en-US" altLang="ja-JP" sz="4000" b="1" dirty="0">
                <a:latin typeface="Baskerville" pitchFamily="2" charset="0"/>
                <a:sym typeface="ヒラギノ明朝 ProN W3" pitchFamily="2" charset="-128"/>
              </a:rPr>
              <a:t>Culture seen as a set of control mechanisms (like computer programs) for the governing of behavior (Clifford Geertz)</a:t>
            </a:r>
            <a:endParaRPr lang="ja-JP" altLang="en-US" sz="4000" b="1" dirty="0">
              <a:latin typeface="Baskerville" pitchFamily="2" charset="0"/>
              <a:ea typeface="ヒラギノ明朝 ProN W3" pitchFamily="2" charset="-128"/>
              <a:sym typeface="ヒラギノ明朝 ProN W3" pitchFamily="2" charset="-128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F5FBD2-1247-4F91-97C0-CE5AE53B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64" y="484312"/>
            <a:ext cx="10464800" cy="1584176"/>
          </a:xfrm>
        </p:spPr>
        <p:txBody>
          <a:bodyPr/>
          <a:lstStyle/>
          <a:p>
            <a:r>
              <a:rPr kumimoji="1" lang="en-US" altLang="ja-JP" sz="4800" b="1" u="sng" dirty="0">
                <a:latin typeface="Garamond" panose="02020404030301010803" pitchFamily="18" charset="0"/>
              </a:rPr>
              <a:t>A New Global Community Beyond </a:t>
            </a:r>
            <a:br>
              <a:rPr kumimoji="1" lang="ja-JP" altLang="en-US" sz="4800" b="1" u="sng" dirty="0">
                <a:latin typeface="Garamond" panose="02020404030301010803" pitchFamily="18" charset="0"/>
              </a:rPr>
            </a:br>
            <a:r>
              <a:rPr kumimoji="1" lang="en-US" altLang="ja-JP" sz="4800" b="1" u="sng" dirty="0">
                <a:latin typeface="Garamond" panose="02020404030301010803" pitchFamily="18" charset="0"/>
              </a:rPr>
              <a:t>the Nation State</a:t>
            </a:r>
            <a:endParaRPr kumimoji="1" lang="ja-JP" altLang="en-US" sz="4800" b="1" u="sng" dirty="0">
              <a:latin typeface="Garamond" panose="02020404030301010803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AA23D1-06CD-4841-A852-2A6216164D2D}"/>
              </a:ext>
            </a:extLst>
          </p:cNvPr>
          <p:cNvSpPr txBox="1"/>
          <p:nvPr/>
        </p:nvSpPr>
        <p:spPr>
          <a:xfrm>
            <a:off x="957784" y="2860576"/>
            <a:ext cx="1118488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Broadening the possibilities of humanity 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through the form of an open community which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is unrestricted by local concepts, while moving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toward a diverse and inclusive  community that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respects and values rich, diverse individualities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and cultures.</a:t>
            </a:r>
            <a:endParaRPr lang="ja-JP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pPr algn="just"/>
            <a:endParaRPr lang="it-IT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Cambria Math" panose="02040503050406030204" pitchFamily="18" charset="0"/>
            </a:endParaRP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⇒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Gradually </a:t>
            </a:r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outgrowing old “barriers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” put up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by humanity itself one by one</a:t>
            </a:r>
            <a:endParaRPr lang="ja-JP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⇒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</a:t>
            </a:r>
            <a:r>
              <a:rPr lang="en-US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Ultimately creating a united world</a:t>
            </a:r>
            <a:endParaRPr lang="ja-JP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637453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AC5654-1C3E-4582-B851-1E82C63663D2}"/>
              </a:ext>
            </a:extLst>
          </p:cNvPr>
          <p:cNvSpPr txBox="1"/>
          <p:nvPr/>
        </p:nvSpPr>
        <p:spPr>
          <a:xfrm>
            <a:off x="993788" y="1636440"/>
            <a:ext cx="110172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2. Not merely integrating nations within the 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existing system of nation states, but moving 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beyond (outgrowing) the system and values of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the past, and shifting to the new paradigm that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is needed in the world of today.</a:t>
            </a:r>
          </a:p>
          <a:p>
            <a:pPr algn="just"/>
            <a:endParaRPr lang="ja-JP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   ⇒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Outgrowing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“</a:t>
            </a:r>
            <a:r>
              <a:rPr lang="it-IT" altLang="ja-JP" sz="4000" b="1" u="sng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internal barriers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”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and “</a:t>
            </a:r>
            <a:r>
              <a:rPr lang="it-IT" altLang="ja-JP" sz="4000" b="1" u="sng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systemic 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</a:t>
            </a:r>
            <a:r>
              <a:rPr lang="it-IT" altLang="ja-JP" sz="4000" b="1" u="sng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barriers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” created by the formation of nation </a:t>
            </a:r>
          </a:p>
          <a:p>
            <a:pPr algn="just"/>
            <a:r>
              <a:rPr lang="it-IT" altLang="ja-JP" sz="40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</a:t>
            </a:r>
            <a:r>
              <a:rPr lang="it-IT" altLang="ja-JP" sz="40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states</a:t>
            </a:r>
            <a:endParaRPr lang="ja-JP" altLang="ja-JP" sz="40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66527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B0DD91-05DB-4420-A95A-48633DBBDC7A}"/>
              </a:ext>
            </a:extLst>
          </p:cNvPr>
          <p:cNvSpPr txBox="1"/>
          <p:nvPr/>
        </p:nvSpPr>
        <p:spPr>
          <a:xfrm>
            <a:off x="1101800" y="1636440"/>
            <a:ext cx="107291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3. Not rejecting the notion of nations,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but instead a process of gradual 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change(outgrowing) which better reflects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</a:t>
            </a:r>
            <a:r>
              <a:rPr lang="it-IT" altLang="ja-JP" sz="4400" b="1" u="sng" kern="100" dirty="0">
                <a:solidFill>
                  <a:schemeClr val="tx1"/>
                </a:solidFill>
                <a:effectLst/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the original role of nations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. </a:t>
            </a:r>
          </a:p>
          <a:p>
            <a:pPr algn="just"/>
            <a:endParaRPr lang="ja-JP" altLang="ja-JP" sz="44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Cambria Math" panose="02040503050406030204" pitchFamily="18" charset="0"/>
              </a:rPr>
              <a:t>    ⇒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Protecting human life and resources,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  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and allowing people to live more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  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freely, comfortably, peacefully, and </a:t>
            </a:r>
          </a:p>
          <a:p>
            <a:pPr algn="just"/>
            <a:r>
              <a:rPr lang="it-IT" altLang="ja-JP" sz="4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         </a:t>
            </a:r>
            <a:r>
              <a:rPr lang="it-IT" altLang="ja-JP" sz="4400" b="1" kern="10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Garamond" panose="02020404030301010803" pitchFamily="18" charset="0"/>
                <a:ea typeface="游明朝" panose="02020400000000000000" pitchFamily="18" charset="-128"/>
                <a:cs typeface="游明朝" panose="02020400000000000000" pitchFamily="18" charset="-128"/>
              </a:rPr>
              <a:t>happily.</a:t>
            </a:r>
            <a:endParaRPr lang="ja-JP" altLang="ja-JP" sz="4400" b="1" kern="10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Garamond" panose="02020404030301010803" pitchFamily="18" charset="0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7355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99E26E3F-B9AF-45E2-99B7-DBAF6F40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3019088" cy="976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>
            <a:extLst>
              <a:ext uri="{FF2B5EF4-FFF2-40B4-BE49-F238E27FC236}">
                <a16:creationId xmlns:a16="http://schemas.microsoft.com/office/drawing/2014/main" id="{E152E88D-2187-43C4-9207-CF59E1A4A1C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687388"/>
            <a:ext cx="3581400" cy="90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>
            <a:extLst>
              <a:ext uri="{FF2B5EF4-FFF2-40B4-BE49-F238E27FC236}">
                <a16:creationId xmlns:a16="http://schemas.microsoft.com/office/drawing/2014/main" id="{A716FB5A-11E3-43A1-A621-3C319D7F51BC}"/>
              </a:ext>
            </a:extLst>
          </p:cNvPr>
          <p:cNvSpPr>
            <a:spLocks/>
          </p:cNvSpPr>
          <p:nvPr/>
        </p:nvSpPr>
        <p:spPr bwMode="auto">
          <a:xfrm>
            <a:off x="0" y="5164138"/>
            <a:ext cx="8878888" cy="2032000"/>
          </a:xfrm>
          <a:prstGeom prst="rect">
            <a:avLst/>
          </a:prstGeom>
          <a:solidFill>
            <a:srgbClr val="969696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6600" b="1" dirty="0">
                <a:latin typeface="Garamond" panose="02020404030301010803" pitchFamily="18" charset="0"/>
              </a:rPr>
              <a:t>   Beyond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ja-JP" altLang="en-US" sz="6600" b="1" dirty="0">
                <a:latin typeface="Garamond" panose="02020404030301010803" pitchFamily="18" charset="0"/>
              </a:rPr>
              <a:t>   </a:t>
            </a:r>
            <a:r>
              <a:rPr lang="en-US" altLang="ja-JP" sz="6600" b="1" dirty="0">
                <a:latin typeface="Garamond" panose="02020404030301010803" pitchFamily="18" charset="0"/>
              </a:rPr>
              <a:t>Nation-State</a:t>
            </a:r>
            <a:endParaRPr lang="ja-JP" altLang="en-US" sz="60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8">
            <a:extLst>
              <a:ext uri="{FF2B5EF4-FFF2-40B4-BE49-F238E27FC236}">
                <a16:creationId xmlns:a16="http://schemas.microsoft.com/office/drawing/2014/main" id="{3D22116D-1C49-4B24-8B4E-9EF5564D7C5B}"/>
              </a:ext>
            </a:extLst>
          </p:cNvPr>
          <p:cNvGrpSpPr>
            <a:grpSpLocks/>
          </p:cNvGrpSpPr>
          <p:nvPr/>
        </p:nvGrpSpPr>
        <p:grpSpPr bwMode="auto">
          <a:xfrm>
            <a:off x="871538" y="196850"/>
            <a:ext cx="11319494" cy="8034338"/>
            <a:chOff x="0" y="52"/>
            <a:chExt cx="6901" cy="5061"/>
          </a:xfrm>
        </p:grpSpPr>
        <p:grpSp>
          <p:nvGrpSpPr>
            <p:cNvPr id="58371" name="Group 6">
              <a:extLst>
                <a:ext uri="{FF2B5EF4-FFF2-40B4-BE49-F238E27FC236}">
                  <a16:creationId xmlns:a16="http://schemas.microsoft.com/office/drawing/2014/main" id="{B1781520-CE72-4895-9B47-2D477782D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60"/>
              <a:ext cx="6901" cy="4653"/>
              <a:chOff x="0" y="147"/>
              <a:chExt cx="6901" cy="4653"/>
            </a:xfrm>
          </p:grpSpPr>
          <p:pic>
            <p:nvPicPr>
              <p:cNvPr id="58373" name="Picture 1">
                <a:extLst>
                  <a:ext uri="{FF2B5EF4-FFF2-40B4-BE49-F238E27FC236}">
                    <a16:creationId xmlns:a16="http://schemas.microsoft.com/office/drawing/2014/main" id="{FCFD1147-C7A3-4C92-98C1-67DE16C654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81"/>
                <a:ext cx="6901" cy="4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374" name="Rectangle 2">
                <a:extLst>
                  <a:ext uri="{FF2B5EF4-FFF2-40B4-BE49-F238E27FC236}">
                    <a16:creationId xmlns:a16="http://schemas.microsoft.com/office/drawing/2014/main" id="{20788A86-D0BF-4A50-BC45-BC44F56C4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606"/>
                <a:ext cx="1997" cy="276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58375" name="Rectangle 3">
                <a:extLst>
                  <a:ext uri="{FF2B5EF4-FFF2-40B4-BE49-F238E27FC236}">
                    <a16:creationId xmlns:a16="http://schemas.microsoft.com/office/drawing/2014/main" id="{8AA51F92-21D5-4C8C-8CB8-1C93FB965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4" y="491"/>
                <a:ext cx="2175" cy="24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58376" name="Rectangle 4">
                <a:extLst>
                  <a:ext uri="{FF2B5EF4-FFF2-40B4-BE49-F238E27FC236}">
                    <a16:creationId xmlns:a16="http://schemas.microsoft.com/office/drawing/2014/main" id="{BD4E0A47-6DA2-48D4-ACB3-45C271C09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081"/>
                <a:ext cx="555" cy="10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>
                  <a:spcBef>
                    <a:spcPts val="2400"/>
                  </a:spcBef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eaLnBrk="0" fontAlgn="base" hangingPunct="0">
                  <a:spcBef>
                    <a:spcPts val="2400"/>
                  </a:spcBef>
                  <a:spcAft>
                    <a:spcPct val="0"/>
                  </a:spcAft>
                  <a:buSzPct val="171000"/>
                  <a:buFont typeface="Gill Sans" pitchFamily="2" charset="0"/>
                  <a:buChar char="•"/>
                  <a:defRPr sz="4200">
                    <a:solidFill>
                      <a:schemeClr val="tx1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vi-VN">
                  <a:solidFill>
                    <a:srgbClr val="FFFFFF"/>
                  </a:solidFill>
                </a:endParaRPr>
              </a:p>
            </p:txBody>
          </p:sp>
          <p:pic>
            <p:nvPicPr>
              <p:cNvPr id="58377" name="Picture 5">
                <a:extLst>
                  <a:ext uri="{FF2B5EF4-FFF2-40B4-BE49-F238E27FC236}">
                    <a16:creationId xmlns:a16="http://schemas.microsoft.com/office/drawing/2014/main" id="{66BDED9E-AB70-43AE-86E9-2DD4D00F040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6" y="147"/>
                <a:ext cx="2520" cy="30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372" name="Rectangle 7">
              <a:extLst>
                <a:ext uri="{FF2B5EF4-FFF2-40B4-BE49-F238E27FC236}">
                  <a16:creationId xmlns:a16="http://schemas.microsoft.com/office/drawing/2014/main" id="{E4D14F63-81B4-4853-97C4-1CCCD072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" y="52"/>
              <a:ext cx="3168" cy="7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vi-VN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95080C6F-B4DF-4D1A-A716-00A1BEC5B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8350" y="844550"/>
            <a:ext cx="9001125" cy="1847850"/>
          </a:xfrm>
        </p:spPr>
        <p:txBody>
          <a:bodyPr/>
          <a:lstStyle/>
          <a:p>
            <a:pPr eaLnBrk="1" hangingPunct="1"/>
            <a:r>
              <a:rPr lang="en-US" altLang="ja-JP" sz="7200" b="1" dirty="0">
                <a:latin typeface="Garamond" panose="02020404030301010803" pitchFamily="18" charset="0"/>
              </a:rPr>
              <a:t>Approach</a:t>
            </a:r>
            <a:endParaRPr lang="ja-JP" altLang="en-US" sz="7200" b="1" dirty="0">
              <a:latin typeface="Garamond" panose="02020404030301010803" pitchFamily="18" charset="0"/>
            </a:endParaRPr>
          </a:p>
        </p:txBody>
      </p:sp>
      <p:grpSp>
        <p:nvGrpSpPr>
          <p:cNvPr id="21507" name="Group 5">
            <a:extLst>
              <a:ext uri="{FF2B5EF4-FFF2-40B4-BE49-F238E27FC236}">
                <a16:creationId xmlns:a16="http://schemas.microsoft.com/office/drawing/2014/main" id="{5E827FE9-0115-4127-9DCA-78C7745507E1}"/>
              </a:ext>
            </a:extLst>
          </p:cNvPr>
          <p:cNvGrpSpPr>
            <a:grpSpLocks/>
          </p:cNvGrpSpPr>
          <p:nvPr/>
        </p:nvGrpSpPr>
        <p:grpSpPr bwMode="auto">
          <a:xfrm>
            <a:off x="965200" y="2789238"/>
            <a:ext cx="5032375" cy="2430462"/>
            <a:chOff x="0" y="0"/>
            <a:chExt cx="3160" cy="1536"/>
          </a:xfrm>
        </p:grpSpPr>
        <p:sp>
          <p:nvSpPr>
            <p:cNvPr id="21513" name="Oval 2">
              <a:extLst>
                <a:ext uri="{FF2B5EF4-FFF2-40B4-BE49-F238E27FC236}">
                  <a16:creationId xmlns:a16="http://schemas.microsoft.com/office/drawing/2014/main" id="{CECE5227-788B-48E1-A4AE-91392FA3B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160" cy="153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vi-VN">
                <a:solidFill>
                  <a:srgbClr val="FFFFFF"/>
                </a:solidFill>
              </a:endParaRPr>
            </a:p>
          </p:txBody>
        </p:sp>
        <p:sp>
          <p:nvSpPr>
            <p:cNvPr id="21514" name="Oval 3">
              <a:extLst>
                <a:ext uri="{FF2B5EF4-FFF2-40B4-BE49-F238E27FC236}">
                  <a16:creationId xmlns:a16="http://schemas.microsoft.com/office/drawing/2014/main" id="{124EFD04-A3F3-4309-A6EE-F4120A902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0"/>
              <a:ext cx="1568" cy="153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vi-VN">
                <a:solidFill>
                  <a:srgbClr val="FFFFFF"/>
                </a:solidFill>
              </a:endParaRPr>
            </a:p>
          </p:txBody>
        </p:sp>
        <p:sp>
          <p:nvSpPr>
            <p:cNvPr id="21515" name="Rectangle 4">
              <a:extLst>
                <a:ext uri="{FF2B5EF4-FFF2-40B4-BE49-F238E27FC236}">
                  <a16:creationId xmlns:a16="http://schemas.microsoft.com/office/drawing/2014/main" id="{5D3DBBAA-12BB-4DB3-88C8-D63DAC866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" y="546"/>
              <a:ext cx="1447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ja-JP" sz="4400" b="1" dirty="0">
                  <a:latin typeface="Baskerville" pitchFamily="2" charset="0"/>
                </a:rPr>
                <a:t>State</a:t>
              </a:r>
              <a:endParaRPr lang="ja-JP" altLang="en-US" sz="4400" b="1" dirty="0">
                <a:latin typeface="Baskerville" pitchFamily="2" charset="0"/>
              </a:endParaRPr>
            </a:p>
          </p:txBody>
        </p:sp>
      </p:grpSp>
      <p:grpSp>
        <p:nvGrpSpPr>
          <p:cNvPr id="21508" name="Group 9">
            <a:extLst>
              <a:ext uri="{FF2B5EF4-FFF2-40B4-BE49-F238E27FC236}">
                <a16:creationId xmlns:a16="http://schemas.microsoft.com/office/drawing/2014/main" id="{7200DBDA-FC49-412E-A02C-8E479868213B}"/>
              </a:ext>
            </a:extLst>
          </p:cNvPr>
          <p:cNvGrpSpPr>
            <a:grpSpLocks/>
          </p:cNvGrpSpPr>
          <p:nvPr/>
        </p:nvGrpSpPr>
        <p:grpSpPr bwMode="auto">
          <a:xfrm>
            <a:off x="6985000" y="2781300"/>
            <a:ext cx="5016500" cy="2438400"/>
            <a:chOff x="0" y="0"/>
            <a:chExt cx="3160" cy="1536"/>
          </a:xfrm>
        </p:grpSpPr>
        <p:sp>
          <p:nvSpPr>
            <p:cNvPr id="21510" name="Oval 6">
              <a:extLst>
                <a:ext uri="{FF2B5EF4-FFF2-40B4-BE49-F238E27FC236}">
                  <a16:creationId xmlns:a16="http://schemas.microsoft.com/office/drawing/2014/main" id="{6DEC5CFD-FCB9-40FC-B675-8E0BC9D24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160" cy="153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vi-VN">
                <a:solidFill>
                  <a:srgbClr val="FFFFFF"/>
                </a:solidFill>
              </a:endParaRPr>
            </a:p>
          </p:txBody>
        </p:sp>
        <p:sp>
          <p:nvSpPr>
            <p:cNvPr id="21511" name="Oval 7">
              <a:extLst>
                <a:ext uri="{FF2B5EF4-FFF2-40B4-BE49-F238E27FC236}">
                  <a16:creationId xmlns:a16="http://schemas.microsoft.com/office/drawing/2014/main" id="{05B2818A-4965-4F45-8CFC-FC07F9C2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0"/>
              <a:ext cx="1568" cy="153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vi-VN">
                <a:solidFill>
                  <a:srgbClr val="FFFFFF"/>
                </a:solidFill>
              </a:endParaRPr>
            </a:p>
          </p:txBody>
        </p:sp>
        <p:sp>
          <p:nvSpPr>
            <p:cNvPr id="21512" name="Rectangle 8">
              <a:extLst>
                <a:ext uri="{FF2B5EF4-FFF2-40B4-BE49-F238E27FC236}">
                  <a16:creationId xmlns:a16="http://schemas.microsoft.com/office/drawing/2014/main" id="{54283390-6820-41FB-92CC-5C2FB802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" y="169"/>
              <a:ext cx="1950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1pPr>
              <a:lvl2pPr marL="742950" indent="-28575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2pPr>
              <a:lvl3pPr marL="11430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3pPr>
              <a:lvl4pPr marL="16002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4pPr>
              <a:lvl5pPr marL="2057400" indent="-228600">
                <a:spcBef>
                  <a:spcPts val="2400"/>
                </a:spcBef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5pPr>
              <a:lvl6pPr marL="25146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6pPr>
              <a:lvl7pPr marL="29718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7pPr>
              <a:lvl8pPr marL="34290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8pPr>
              <a:lvl9pPr marL="3886200" indent="-228600" eaLnBrk="0" fontAlgn="base" hangingPunct="0">
                <a:spcBef>
                  <a:spcPts val="2400"/>
                </a:spcBef>
                <a:spcAft>
                  <a:spcPct val="0"/>
                </a:spcAft>
                <a:buSzPct val="171000"/>
                <a:buFont typeface="Gill Sans" pitchFamily="2" charset="0"/>
                <a:buChar char="•"/>
                <a:defRPr sz="4200">
                  <a:solidFill>
                    <a:schemeClr val="tx1"/>
                  </a:solidFill>
                  <a:latin typeface="Gill Sans" pitchFamily="2" charset="0"/>
                  <a:ea typeface="ヒラギノ角ゴ ProN W3" pitchFamily="2" charset="-128"/>
                  <a:sym typeface="Gill Sans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ja-JP" sz="4400" dirty="0">
                <a:latin typeface="Baskerville" pitchFamily="2" charset="0"/>
              </a:endParaRP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ja-JP" sz="4000" b="1" dirty="0">
                  <a:latin typeface="Baskerville" pitchFamily="2" charset="0"/>
                </a:rPr>
                <a:t>Individual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4400" dirty="0">
                <a:latin typeface="Baskerville" pitchFamily="2" charset="0"/>
              </a:endParaRPr>
            </a:p>
          </p:txBody>
        </p:sp>
      </p:grpSp>
      <p:sp>
        <p:nvSpPr>
          <p:cNvPr id="21509" name="Freeform 10">
            <a:extLst>
              <a:ext uri="{FF2B5EF4-FFF2-40B4-BE49-F238E27FC236}">
                <a16:creationId xmlns:a16="http://schemas.microsoft.com/office/drawing/2014/main" id="{628942CF-45D2-4721-B8E8-6F822FD67B56}"/>
              </a:ext>
            </a:extLst>
          </p:cNvPr>
          <p:cNvSpPr>
            <a:spLocks/>
          </p:cNvSpPr>
          <p:nvPr/>
        </p:nvSpPr>
        <p:spPr bwMode="auto">
          <a:xfrm>
            <a:off x="5543550" y="4652963"/>
            <a:ext cx="920750" cy="3006725"/>
          </a:xfrm>
          <a:custGeom>
            <a:avLst/>
            <a:gdLst>
              <a:gd name="T0" fmla="*/ 2147483646 w 7925"/>
              <a:gd name="T1" fmla="*/ 0 h 19938"/>
              <a:gd name="T2" fmla="*/ 2147483646 w 7925"/>
              <a:gd name="T3" fmla="*/ 2147483646 h 19938"/>
              <a:gd name="T4" fmla="*/ 0 60000 65536"/>
              <a:gd name="T5" fmla="*/ 0 60000 65536"/>
              <a:gd name="T6" fmla="*/ 0 w 7925"/>
              <a:gd name="T7" fmla="*/ 0 h 19938"/>
              <a:gd name="T8" fmla="*/ 7925 w 7925"/>
              <a:gd name="T9" fmla="*/ 19938 h 199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925" h="19938">
                <a:moveTo>
                  <a:pt x="7637" y="0"/>
                </a:moveTo>
                <a:cubicBezTo>
                  <a:pt x="10620" y="16734"/>
                  <a:pt x="-10980" y="21600"/>
                  <a:pt x="7677" y="19466"/>
                </a:cubicBezTo>
              </a:path>
            </a:pathLst>
          </a:cu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80387F09-C19A-466A-8DD2-8F7A59F3B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1409700"/>
            <a:ext cx="10464800" cy="2438400"/>
          </a:xfrm>
        </p:spPr>
        <p:txBody>
          <a:bodyPr/>
          <a:lstStyle/>
          <a:p>
            <a:pPr eaLnBrk="1" hangingPunct="1"/>
            <a:r>
              <a:rPr lang="en-US" altLang="ja-JP" sz="8000">
                <a:latin typeface="Garamond" panose="02020404030301010803" pitchFamily="18" charset="0"/>
                <a:sym typeface="Garamond" panose="02020404030301010803" pitchFamily="18" charset="0"/>
              </a:rPr>
              <a:t>3.Glocalization</a:t>
            </a:r>
            <a:endParaRPr lang="en-US" altLang="ja-JP" sz="8000">
              <a:latin typeface="Garamond" panose="02020404030301010803" pitchFamily="18" charset="0"/>
              <a:ea typeface="ヒラギノ明朝 ProN W3" pitchFamily="2" charset="-128"/>
              <a:sym typeface="Garamond" panose="02020404030301010803" pitchFamily="18" charset="0"/>
            </a:endParaRPr>
          </a:p>
        </p:txBody>
      </p:sp>
      <p:sp>
        <p:nvSpPr>
          <p:cNvPr id="23555" name="AutoShape 2">
            <a:extLst>
              <a:ext uri="{FF2B5EF4-FFF2-40B4-BE49-F238E27FC236}">
                <a16:creationId xmlns:a16="http://schemas.microsoft.com/office/drawing/2014/main" id="{0120C58A-650D-4B7B-831F-3C4FC3B9097D}"/>
              </a:ext>
            </a:extLst>
          </p:cNvPr>
          <p:cNvSpPr>
            <a:spLocks/>
          </p:cNvSpPr>
          <p:nvPr/>
        </p:nvSpPr>
        <p:spPr bwMode="auto">
          <a:xfrm rot="5400000">
            <a:off x="5384800" y="4064000"/>
            <a:ext cx="2209800" cy="1130300"/>
          </a:xfrm>
          <a:prstGeom prst="rightArrow">
            <a:avLst>
              <a:gd name="adj1" fmla="val 28713"/>
              <a:gd name="adj2" fmla="val 72455"/>
            </a:avLst>
          </a:prstGeom>
          <a:solidFill>
            <a:srgbClr val="0044F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ja-JP" altLang="vi-VN">
              <a:solidFill>
                <a:srgbClr val="FFFFFF"/>
              </a:solidFill>
            </a:endParaRP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44E1086F-8030-4A8E-9AF8-2644E66F2D3C}"/>
              </a:ext>
            </a:extLst>
          </p:cNvPr>
          <p:cNvSpPr>
            <a:spLocks/>
          </p:cNvSpPr>
          <p:nvPr/>
        </p:nvSpPr>
        <p:spPr bwMode="auto">
          <a:xfrm>
            <a:off x="1822450" y="5308600"/>
            <a:ext cx="9359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pitchFamily="2" charset="0"/>
              <a:buChar char="•"/>
              <a:defRPr sz="4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8000">
                <a:latin typeface="Baskerville" pitchFamily="2" charset="0"/>
              </a:rPr>
              <a:t>identity</a:t>
            </a:r>
          </a:p>
        </p:txBody>
      </p:sp>
      <p:pic>
        <p:nvPicPr>
          <p:cNvPr id="3" name="図 2" descr="山と木々&#10;&#10;自動的に生成された説明">
            <a:extLst>
              <a:ext uri="{FF2B5EF4-FFF2-40B4-BE49-F238E27FC236}">
                <a16:creationId xmlns:a16="http://schemas.microsoft.com/office/drawing/2014/main" id="{106818E8-DADA-40DC-AB63-32CA4E9E6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52" y="1276400"/>
            <a:ext cx="11593288" cy="79208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E7224B-838C-4FC1-9597-BCE49A494DB1}"/>
              </a:ext>
            </a:extLst>
          </p:cNvPr>
          <p:cNvSpPr txBox="1"/>
          <p:nvPr/>
        </p:nvSpPr>
        <p:spPr>
          <a:xfrm>
            <a:off x="669752" y="484312"/>
            <a:ext cx="11593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Garamond" panose="02020404030301010803" pitchFamily="18" charset="0"/>
              </a:rPr>
              <a:t>　　　　　</a:t>
            </a:r>
            <a:r>
              <a:rPr lang="en-US" altLang="ja-JP" sz="3600" dirty="0">
                <a:latin typeface="Garamond" panose="02020404030301010803" pitchFamily="18" charset="0"/>
              </a:rPr>
              <a:t>Tianshan Mountains</a:t>
            </a:r>
            <a:r>
              <a:rPr lang="en-US" altLang="ja-JP" sz="2400" dirty="0">
                <a:latin typeface="Garamond" panose="02020404030301010803" pitchFamily="18" charset="0"/>
              </a:rPr>
              <a:t>(Kyrgyz National University)</a:t>
            </a:r>
            <a:endParaRPr kumimoji="1" lang="ja-JP" altLang="en-US" sz="24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5F4210D8-E0C0-4604-9A82-ED33B96CC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412750"/>
            <a:ext cx="10464800" cy="576263"/>
          </a:xfrm>
        </p:spPr>
        <p:txBody>
          <a:bodyPr/>
          <a:lstStyle/>
          <a:p>
            <a:r>
              <a:rPr lang="en-US" altLang="ja-JP" sz="3200" dirty="0">
                <a:latin typeface="Garamond" panose="02020404030301010803" pitchFamily="18" charset="0"/>
              </a:rPr>
              <a:t>Kyrgyz National University</a:t>
            </a:r>
            <a:endParaRPr lang="ja-JP" altLang="en-US" sz="3200" dirty="0">
              <a:latin typeface="Garamond" panose="02020404030301010803" pitchFamily="18" charset="0"/>
            </a:endParaRPr>
          </a:p>
        </p:txBody>
      </p:sp>
      <p:pic>
        <p:nvPicPr>
          <p:cNvPr id="25603" name="Content Placeholder 5" descr="IMG_0001.jpg">
            <a:extLst>
              <a:ext uri="{FF2B5EF4-FFF2-40B4-BE49-F238E27FC236}">
                <a16:creationId xmlns:a16="http://schemas.microsoft.com/office/drawing/2014/main" id="{6C04B0E3-0554-470D-A92D-8E9572D398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b="13593"/>
          <a:stretch>
            <a:fillRect/>
          </a:stretch>
        </p:blipFill>
        <p:spPr>
          <a:xfrm>
            <a:off x="1029792" y="1492424"/>
            <a:ext cx="11233150" cy="7150100"/>
          </a:xfr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>
            <a:extLst>
              <a:ext uri="{FF2B5EF4-FFF2-40B4-BE49-F238E27FC236}">
                <a16:creationId xmlns:a16="http://schemas.microsoft.com/office/drawing/2014/main" id="{D96363A3-0D91-4259-B8A5-D2B821388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7413" y="254000"/>
            <a:ext cx="11160125" cy="950913"/>
          </a:xfrm>
        </p:spPr>
        <p:txBody>
          <a:bodyPr/>
          <a:lstStyle/>
          <a:p>
            <a:r>
              <a:rPr kumimoji="1" lang="en-US" altLang="ja-JP" sz="2400" dirty="0"/>
              <a:t>Al-</a:t>
            </a:r>
            <a:r>
              <a:rPr kumimoji="1" lang="en-US" altLang="ja-JP" sz="2400" dirty="0" err="1"/>
              <a:t>Farabi</a:t>
            </a:r>
            <a:r>
              <a:rPr kumimoji="1" lang="en-US" altLang="ja-JP" sz="2400" dirty="0"/>
              <a:t> Kazakh National University</a:t>
            </a:r>
            <a:endParaRPr kumimoji="1" lang="ja-JP" altLang="en-US" sz="2400" dirty="0"/>
          </a:p>
        </p:txBody>
      </p:sp>
      <p:pic>
        <p:nvPicPr>
          <p:cNvPr id="27651" name="コンテンツ プレースホルダ 3" descr="CIMG0356.JPG">
            <a:extLst>
              <a:ext uri="{FF2B5EF4-FFF2-40B4-BE49-F238E27FC236}">
                <a16:creationId xmlns:a16="http://schemas.microsoft.com/office/drawing/2014/main" id="{90A0E529-C019-45AE-B570-7DA164FA0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>
            <a:fillRect/>
          </a:stretch>
        </p:blipFill>
        <p:spPr>
          <a:xfrm>
            <a:off x="887413" y="1363663"/>
            <a:ext cx="11160125" cy="7545387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">
            <a:extLst>
              <a:ext uri="{FF2B5EF4-FFF2-40B4-BE49-F238E27FC236}">
                <a16:creationId xmlns:a16="http://schemas.microsoft.com/office/drawing/2014/main" id="{03B2C469-9DA7-45D4-B914-13B00AB8F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9912350" cy="1093788"/>
          </a:xfrm>
        </p:spPr>
        <p:txBody>
          <a:bodyPr/>
          <a:lstStyle/>
          <a:p>
            <a:r>
              <a:rPr kumimoji="1" lang="en-US" altLang="ja-JP" sz="2400" dirty="0"/>
              <a:t>Indonesia University of Education</a:t>
            </a:r>
            <a:endParaRPr kumimoji="1" lang="ja-JP" altLang="en-US" sz="2400" dirty="0"/>
          </a:p>
        </p:txBody>
      </p:sp>
      <p:pic>
        <p:nvPicPr>
          <p:cNvPr id="28675" name="コンテンツ プレースホルダ 3" descr="インドネシア教育大学3.jpg">
            <a:extLst>
              <a:ext uri="{FF2B5EF4-FFF2-40B4-BE49-F238E27FC236}">
                <a16:creationId xmlns:a16="http://schemas.microsoft.com/office/drawing/2014/main" id="{A13426CB-5A48-4461-A4C4-DC487EB1C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760" y="1564432"/>
            <a:ext cx="11593288" cy="7056784"/>
          </a:xfr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>
            <a:extLst>
              <a:ext uri="{FF2B5EF4-FFF2-40B4-BE49-F238E27FC236}">
                <a16:creationId xmlns:a16="http://schemas.microsoft.com/office/drawing/2014/main" id="{44BD10C3-0A2E-4141-8664-6ED67DFCA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4" y="254000"/>
            <a:ext cx="10552112" cy="950913"/>
          </a:xfrm>
        </p:spPr>
        <p:txBody>
          <a:bodyPr/>
          <a:lstStyle/>
          <a:p>
            <a:r>
              <a:rPr kumimoji="1" lang="en-US" altLang="ja-JP" sz="2400" dirty="0"/>
              <a:t>Mongolian State University of Education</a:t>
            </a:r>
            <a:endParaRPr kumimoji="1" lang="ja-JP" altLang="en-US" sz="2400" dirty="0"/>
          </a:p>
        </p:txBody>
      </p:sp>
      <p:pic>
        <p:nvPicPr>
          <p:cNvPr id="29699" name="コンテンツ プレースホルダ 4" descr="CIMG0084.JPG">
            <a:extLst>
              <a:ext uri="{FF2B5EF4-FFF2-40B4-BE49-F238E27FC236}">
                <a16:creationId xmlns:a16="http://schemas.microsoft.com/office/drawing/2014/main" id="{DCE52172-FA8A-486D-A90D-AC85BF8D8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/>
          <a:stretch>
            <a:fillRect/>
          </a:stretch>
        </p:blipFill>
        <p:spPr>
          <a:xfrm>
            <a:off x="798512" y="1119188"/>
            <a:ext cx="11407774" cy="7854950"/>
          </a:xfrm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A9A9A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A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</TotalTime>
  <Pages>0</Pages>
  <Words>1030</Words>
  <Characters>0</Characters>
  <Application>Microsoft Office PowerPoint</Application>
  <PresentationFormat>사용자 지정</PresentationFormat>
  <Lines>0</Lines>
  <Paragraphs>195</Paragraphs>
  <Slides>37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14</vt:i4>
      </vt:variant>
      <vt:variant>
        <vt:lpstr>슬라이드 제목</vt:lpstr>
      </vt:variant>
      <vt:variant>
        <vt:i4>37</vt:i4>
      </vt:variant>
    </vt:vector>
  </HeadingPairs>
  <TitlesOfParts>
    <vt:vector size="59" baseType="lpstr">
      <vt:lpstr>Baskerville</vt:lpstr>
      <vt:lpstr>Gill Sans</vt:lpstr>
      <vt:lpstr>游明朝</vt:lpstr>
      <vt:lpstr>ヒラギノ明朝 ProN W3</vt:lpstr>
      <vt:lpstr>Calibri</vt:lpstr>
      <vt:lpstr>Garamond</vt:lpstr>
      <vt:lpstr>Times New Roman</vt:lpstr>
      <vt:lpstr>Wingdings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Why Asian Community Now? - Its Necessity &amp; Meaning -</vt:lpstr>
      <vt:lpstr>PowerPoint 프레젠테이션</vt:lpstr>
      <vt:lpstr>Wall</vt:lpstr>
      <vt:lpstr>Approach</vt:lpstr>
      <vt:lpstr>3.Glocalization</vt:lpstr>
      <vt:lpstr>Kyrgyz National University</vt:lpstr>
      <vt:lpstr>Al-Farabi Kazakh National University</vt:lpstr>
      <vt:lpstr>Indonesia University of Education</vt:lpstr>
      <vt:lpstr>Mongolian State University of Education</vt:lpstr>
      <vt:lpstr>Vietnam National University, Ho Chi Minh City</vt:lpstr>
      <vt:lpstr>PowerPoint 프레젠테이션</vt:lpstr>
      <vt:lpstr>FOREIGN BORN SCIENTISTS: Mobility patterns for sixteen countries</vt:lpstr>
      <vt:lpstr>Silicon Valley Numbers</vt:lpstr>
      <vt:lpstr>% of Immigrant Population by Country -Foreign-born population-</vt:lpstr>
      <vt:lpstr>% of Foreigners by City</vt:lpstr>
      <vt:lpstr>Total Fertility Rates Number of children born to women aged 15 - 49</vt:lpstr>
      <vt:lpstr>Total Fertility Rates Number of children born to women aged 15 - 49</vt:lpstr>
      <vt:lpstr>Asylum/Refugees</vt:lpstr>
      <vt:lpstr>Numbers – Asylum Applications &amp; Accepted Numbers 2014</vt:lpstr>
      <vt:lpstr>Growing Asylum &amp; Refugees</vt:lpstr>
      <vt:lpstr>PowerPoint 프레젠테이션</vt:lpstr>
      <vt:lpstr>% of Foreign-born Population by Country</vt:lpstr>
      <vt:lpstr>PowerPoint 프레젠테이션</vt:lpstr>
      <vt:lpstr>EU identity</vt:lpstr>
      <vt:lpstr>EU identity</vt:lpstr>
      <vt:lpstr>World’s Current  Direction &amp; Condition</vt:lpstr>
      <vt:lpstr>changes...</vt:lpstr>
      <vt:lpstr>Natural condition</vt:lpstr>
      <vt:lpstr>PowerPoint 프레젠테이션</vt:lpstr>
      <vt:lpstr>World Nuclear Power Reactors &amp; Uranium Requirements</vt:lpstr>
      <vt:lpstr>PowerPoint 프레젠테이션</vt:lpstr>
      <vt:lpstr>Internal Wall</vt:lpstr>
      <vt:lpstr>A New Global Community Beyond  the Nation State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いま、なぜ アジア共同体なのか</dc:title>
  <dc:subject/>
  <dc:creator>kako</dc:creator>
  <cp:keywords/>
  <dc:description/>
  <cp:lastModifiedBy>Choi, Insu</cp:lastModifiedBy>
  <cp:revision>364</cp:revision>
  <dcterms:modified xsi:type="dcterms:W3CDTF">2022-01-14T10:42:15Z</dcterms:modified>
</cp:coreProperties>
</file>