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776" r:id="rId3"/>
    <p:sldId id="849" r:id="rId4"/>
    <p:sldId id="881" r:id="rId5"/>
    <p:sldId id="859" r:id="rId6"/>
    <p:sldId id="886" r:id="rId7"/>
    <p:sldId id="899" r:id="rId8"/>
    <p:sldId id="889" r:id="rId9"/>
    <p:sldId id="887" r:id="rId10"/>
    <p:sldId id="898" r:id="rId11"/>
    <p:sldId id="902" r:id="rId12"/>
    <p:sldId id="900" r:id="rId13"/>
    <p:sldId id="860" r:id="rId14"/>
    <p:sldId id="883" r:id="rId15"/>
    <p:sldId id="885" r:id="rId16"/>
    <p:sldId id="901" r:id="rId17"/>
    <p:sldId id="890" r:id="rId18"/>
    <p:sldId id="903" r:id="rId19"/>
    <p:sldId id="891" r:id="rId20"/>
    <p:sldId id="894" r:id="rId21"/>
    <p:sldId id="853" r:id="rId22"/>
    <p:sldId id="399" r:id="rId23"/>
    <p:sldId id="882" r:id="rId24"/>
    <p:sldId id="895" r:id="rId25"/>
    <p:sldId id="870" r:id="rId26"/>
    <p:sldId id="871" r:id="rId27"/>
    <p:sldId id="872" r:id="rId28"/>
    <p:sldId id="868" r:id="rId29"/>
    <p:sldId id="873" r:id="rId30"/>
    <p:sldId id="874" r:id="rId31"/>
    <p:sldId id="336" r:id="rId32"/>
    <p:sldId id="331" r:id="rId33"/>
    <p:sldId id="535" r:id="rId34"/>
    <p:sldId id="897" r:id="rId35"/>
    <p:sldId id="888" r:id="rId36"/>
    <p:sldId id="257" r:id="rId37"/>
    <p:sldId id="875" r:id="rId38"/>
    <p:sldId id="896" r:id="rId39"/>
    <p:sldId id="877" r:id="rId40"/>
    <p:sldId id="758" r:id="rId41"/>
    <p:sldId id="779" r:id="rId42"/>
    <p:sldId id="90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156" y="8685545"/>
            <a:ext cx="2972665" cy="456363"/>
          </a:xfrm>
          <a:prstGeom prst="rect">
            <a:avLst/>
          </a:prstGeom>
          <a:ln/>
        </p:spPr>
        <p:txBody>
          <a:bodyPr/>
          <a:lstStyle/>
          <a:p>
            <a:fld id="{B8846858-A10C-461F-A25E-ABB05ACAE6C8}" type="slidenum">
              <a:rPr lang="en-US"/>
              <a:pPr/>
              <a:t>31</a:t>
            </a:fld>
            <a:endParaRPr lang="en-US"/>
          </a:p>
        </p:txBody>
      </p:sp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8596" name="Slide Number Placeholder 3"/>
          <p:cNvSpPr txBox="1">
            <a:spLocks noGrp="1"/>
          </p:cNvSpPr>
          <p:nvPr/>
        </p:nvSpPr>
        <p:spPr bwMode="auto">
          <a:xfrm>
            <a:off x="3885335" y="8685545"/>
            <a:ext cx="2971486" cy="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 defTabSz="922338"/>
            <a:fld id="{F87E0211-5801-460D-B733-10E47CA1FCE2}" type="slidenum">
              <a:rPr lang="en-US" sz="1200"/>
              <a:pPr algn="r" defTabSz="922338"/>
              <a:t>31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37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7632160-D6F7-2446-96C5-77DDCBEA8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E5F81CB3-F366-364B-B3C8-15955A889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F103FFF1-A01E-744B-8AE9-A651DBE6D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02C0DA-F4B0-D647-914C-AC8E14619081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42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B622E419-FFDA-1846-BD71-D90D20F6DE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28EA72B3-2B15-404E-AE53-C4ABE64F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BA230A57-837F-AF48-8E17-E613F9964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4BD0BC-40B6-944B-BCC9-5A5A67004A0A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66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96C2-B097-F94B-80EF-4CADA6ECB4A0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AF21B-1439-4944-ABFE-8616BD81ED46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D5AA-0FBF-B542-8B50-5E4597EAE89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6822CB6-71E2-8B4D-81E6-C0F5AC1E4E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62BE0-A5CD-6F48-BE76-E40B3C6179F4}" type="datetime1">
              <a:rPr lang="en-US" smtClean="0"/>
              <a:t>10/13/20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F40236-5523-EE4F-AFE2-65415C655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Kordon Consulting LLC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C04071-43D8-2A4E-81D1-40B4D49DD6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0722E-278E-7647-A422-6603FFB37C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20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711A9-A5C4-DF4C-B6C7-DDEDACE387D1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92F6-B51A-7F4E-BDED-16A3D249CC86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44F33-B0EA-DD47-8388-C0B0F7CFCCE5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0ACB-125A-504B-B20D-EED8D18D468D}" type="datetime1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6A97-C901-E24D-B542-8CF15109F727}" type="datetime1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D922-9504-8D41-AF12-CBAFC312ECFF}" type="datetime1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910B3-48A8-6243-BBC1-F0DE9F2CFBA6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CCD-143E-1E45-95CE-C53C9F2F47B7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DC5D9-1222-914F-8031-C35572F62747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emf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0.png"/><Relationship Id="rId3" Type="http://schemas.openxmlformats.org/officeDocument/2006/relationships/image" Target="../media/image61.jpeg"/><Relationship Id="rId7" Type="http://schemas.openxmlformats.org/officeDocument/2006/relationships/image" Target="../media/image76.emf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emf"/><Relationship Id="rId11" Type="http://schemas.openxmlformats.org/officeDocument/2006/relationships/image" Target="../media/image78.png"/><Relationship Id="rId5" Type="http://schemas.openxmlformats.org/officeDocument/2006/relationships/image" Target="../media/image13.emf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70.png"/><Relationship Id="rId1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4</a:t>
            </a:r>
            <a:br>
              <a:rPr lang="en-US" sz="3600" dirty="0"/>
            </a:br>
            <a:r>
              <a:rPr lang="en-US" sz="3600" b="1" dirty="0"/>
              <a:t>Applied </a:t>
            </a:r>
            <a:r>
              <a:rPr lang="en-US" sz="3600" b="1" dirty="0">
                <a:solidFill>
                  <a:srgbClr val="002060"/>
                </a:solidFill>
              </a:rPr>
              <a:t>Machine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Scientific basis of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E7B54-52CC-2145-9A93-8231663537AE}"/>
              </a:ext>
            </a:extLst>
          </p:cNvPr>
          <p:cNvSpPr txBox="1"/>
          <p:nvPr/>
        </p:nvSpPr>
        <p:spPr>
          <a:xfrm>
            <a:off x="1372691" y="782733"/>
            <a:ext cx="3173367" cy="438578"/>
          </a:xfrm>
          <a:prstGeom prst="rect">
            <a:avLst/>
          </a:prstGeom>
          <a:solidFill>
            <a:srgbClr val="CCFF33"/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Bio-inspired computing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8FBF1C-A3E0-7A4F-823F-DAD7FBE9FD29}"/>
              </a:ext>
            </a:extLst>
          </p:cNvPr>
          <p:cNvSpPr txBox="1"/>
          <p:nvPr/>
        </p:nvSpPr>
        <p:spPr>
          <a:xfrm>
            <a:off x="6816854" y="836877"/>
            <a:ext cx="3399278" cy="4385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Statistical learning theory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61C22-F003-BC48-9DA3-524D7A198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937" y="1520440"/>
            <a:ext cx="2567240" cy="2130809"/>
          </a:xfrm>
          <a:prstGeom prst="rect">
            <a:avLst/>
          </a:prstGeom>
        </p:spPr>
      </p:pic>
      <p:pic>
        <p:nvPicPr>
          <p:cNvPr id="11" name="Picture 4" descr="page9image16594336">
            <a:extLst>
              <a:ext uri="{FF2B5EF4-FFF2-40B4-BE49-F238E27FC236}">
                <a16:creationId xmlns:a16="http://schemas.microsoft.com/office/drawing/2014/main" id="{B7C747A1-BF1C-7A43-988B-0C597AF16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64" y="4468129"/>
            <a:ext cx="2549563" cy="194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867D5E-D88B-1A48-9FEC-B5867D550DCC}"/>
              </a:ext>
            </a:extLst>
          </p:cNvPr>
          <p:cNvSpPr txBox="1">
            <a:spLocks/>
          </p:cNvSpPr>
          <p:nvPr/>
        </p:nvSpPr>
        <p:spPr>
          <a:xfrm>
            <a:off x="1987673" y="4017648"/>
            <a:ext cx="1943405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Neural networks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A61BA4-4CBC-F24E-991E-FBD9078AF188}"/>
              </a:ext>
            </a:extLst>
          </p:cNvPr>
          <p:cNvSpPr txBox="1">
            <a:spLocks/>
          </p:cNvSpPr>
          <p:nvPr/>
        </p:nvSpPr>
        <p:spPr>
          <a:xfrm>
            <a:off x="6833382" y="4005907"/>
            <a:ext cx="3554435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Support Vector Machines (SVMs)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BC459-C75F-3F41-84FC-0ED3CD1B2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471" y="4295300"/>
            <a:ext cx="2822044" cy="2116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A816D2-632F-5C42-8584-CC473433F2A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70" y="1298648"/>
            <a:ext cx="3977457" cy="259729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869608-533F-7841-9EB9-D020F4778C56}"/>
              </a:ext>
            </a:extLst>
          </p:cNvPr>
          <p:cNvSpPr txBox="1">
            <a:spLocks/>
          </p:cNvSpPr>
          <p:nvPr/>
        </p:nvSpPr>
        <p:spPr>
          <a:xfrm>
            <a:off x="4302701" y="2109342"/>
            <a:ext cx="2162645" cy="7523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buNone/>
            </a:pPr>
            <a:r>
              <a:rPr lang="en-US" sz="2000" dirty="0"/>
              <a:t>The brain has ~ 86 billion neurons</a:t>
            </a:r>
          </a:p>
        </p:txBody>
      </p:sp>
    </p:spTree>
    <p:extLst>
      <p:ext uri="{BB962C8B-B14F-4D97-AF65-F5344CB8AC3E}">
        <p14:creationId xmlns:p14="http://schemas.microsoft.com/office/powerpoint/2010/main" val="134298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94C75-C3B0-A241-8204-2A43E2CA7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763676"/>
            <a:ext cx="9048762" cy="5657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338" y="216845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84701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136" y="20429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Biological neuron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5F1A40-B2C5-A346-8015-402B844D0F6F}"/>
              </a:ext>
            </a:extLst>
          </p:cNvPr>
          <p:cNvSpPr txBox="1">
            <a:spLocks/>
          </p:cNvSpPr>
          <p:nvPr/>
        </p:nvSpPr>
        <p:spPr>
          <a:xfrm>
            <a:off x="0" y="6334309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Kordon, A. Applying Computational Intelligence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page120image12930720">
            <a:extLst>
              <a:ext uri="{FF2B5EF4-FFF2-40B4-BE49-F238E27FC236}">
                <a16:creationId xmlns:a16="http://schemas.microsoft.com/office/drawing/2014/main" id="{B30C17EF-9AAB-D84A-B7F9-6CDEF04F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68" y="2660721"/>
            <a:ext cx="5072537" cy="211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BiologicalNN">
            <a:extLst>
              <a:ext uri="{FF2B5EF4-FFF2-40B4-BE49-F238E27FC236}">
                <a16:creationId xmlns:a16="http://schemas.microsoft.com/office/drawing/2014/main" id="{54D75841-7235-3C4B-825C-D5C1079F31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43" y="2064615"/>
            <a:ext cx="3623798" cy="35150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D062C1-3B50-2A45-A07E-BF77E453A0D9}"/>
              </a:ext>
            </a:extLst>
          </p:cNvPr>
          <p:cNvSpPr txBox="1">
            <a:spLocks/>
          </p:cNvSpPr>
          <p:nvPr/>
        </p:nvSpPr>
        <p:spPr>
          <a:xfrm>
            <a:off x="3798585" y="3314818"/>
            <a:ext cx="2893806" cy="806993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buNone/>
            </a:pPr>
            <a:r>
              <a:rPr lang="en-US" sz="2400" dirty="0"/>
              <a:t>Learning strengthens synaptic connections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5E3492-2207-F647-BE21-67E7CA4BD6C5}"/>
              </a:ext>
            </a:extLst>
          </p:cNvPr>
          <p:cNvSpPr/>
          <p:nvPr/>
        </p:nvSpPr>
        <p:spPr>
          <a:xfrm>
            <a:off x="1061066" y="1357492"/>
            <a:ext cx="20638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indent="144145" algn="just" hangingPunct="0"/>
            <a:r>
              <a:rPr lang="en-US" b="1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Biological neuron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23425A-235F-004C-B934-D2AC5C4522EC}"/>
              </a:ext>
            </a:extLst>
          </p:cNvPr>
          <p:cNvSpPr/>
          <p:nvPr/>
        </p:nvSpPr>
        <p:spPr>
          <a:xfrm>
            <a:off x="7254810" y="1316503"/>
            <a:ext cx="403892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indent="144145" algn="just" hangingPunct="0"/>
            <a:r>
              <a:rPr lang="en-US" b="1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schematic view of biological neuron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D14C35D-81BA-0347-BC52-431E8D570BC4}"/>
              </a:ext>
            </a:extLst>
          </p:cNvPr>
          <p:cNvSpPr txBox="1">
            <a:spLocks/>
          </p:cNvSpPr>
          <p:nvPr/>
        </p:nvSpPr>
        <p:spPr>
          <a:xfrm>
            <a:off x="3869630" y="1794052"/>
            <a:ext cx="3159373" cy="8069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buNone/>
            </a:pPr>
            <a:r>
              <a:rPr lang="en-US" sz="2400" dirty="0"/>
              <a:t>Each neuron has ~ 7000 synaptic connections</a:t>
            </a:r>
          </a:p>
        </p:txBody>
      </p:sp>
    </p:spTree>
    <p:extLst>
      <p:ext uri="{BB962C8B-B14F-4D97-AF65-F5344CB8AC3E}">
        <p14:creationId xmlns:p14="http://schemas.microsoft.com/office/powerpoint/2010/main" val="346990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136" y="20429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Artificial neuron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25" name="Picture 1" descr="page6image32176016">
            <a:extLst>
              <a:ext uri="{FF2B5EF4-FFF2-40B4-BE49-F238E27FC236}">
                <a16:creationId xmlns:a16="http://schemas.microsoft.com/office/drawing/2014/main" id="{DEF7B317-4FB6-6E4A-8327-B86EEDBF0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09" y="1021115"/>
            <a:ext cx="2958353" cy="212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5F1A40-B2C5-A346-8015-402B844D0F6F}"/>
              </a:ext>
            </a:extLst>
          </p:cNvPr>
          <p:cNvSpPr txBox="1">
            <a:spLocks/>
          </p:cNvSpPr>
          <p:nvPr/>
        </p:nvSpPr>
        <p:spPr>
          <a:xfrm>
            <a:off x="0" y="6334309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 err="1"/>
              <a:t>Walia</a:t>
            </a:r>
            <a:r>
              <a:rPr lang="en-US" sz="1400" b="1" dirty="0"/>
              <a:t>, M. Activation Functions and which one to choose?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350B0C-CD17-E840-BA5F-235FB72D34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55406" y="1876125"/>
            <a:ext cx="5407511" cy="34696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D2DDE9-10A6-1949-B9DF-9518EB91171B}"/>
              </a:ext>
            </a:extLst>
          </p:cNvPr>
          <p:cNvSpPr/>
          <p:nvPr/>
        </p:nvSpPr>
        <p:spPr>
          <a:xfrm>
            <a:off x="1346964" y="1222086"/>
            <a:ext cx="19868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indent="144145" algn="just" hangingPunct="0"/>
            <a:r>
              <a:rPr lang="en-US" b="1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Artificial neuron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FF0EB2-ED15-2C44-BE43-27710AE5C74A}"/>
              </a:ext>
            </a:extLst>
          </p:cNvPr>
          <p:cNvSpPr/>
          <p:nvPr/>
        </p:nvSpPr>
        <p:spPr>
          <a:xfrm>
            <a:off x="7654609" y="602843"/>
            <a:ext cx="232435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indent="144145" algn="just" hangingPunct="0"/>
            <a:r>
              <a:rPr lang="en-US" b="1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Activation functions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EF79F9-AD6B-5E4E-A447-0FB5F0E87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532" y="3451303"/>
            <a:ext cx="4925112" cy="290504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49A6FC4-8327-2E47-9098-BF3E2B89CB38}"/>
              </a:ext>
            </a:extLst>
          </p:cNvPr>
          <p:cNvSpPr txBox="1">
            <a:spLocks/>
          </p:cNvSpPr>
          <p:nvPr/>
        </p:nvSpPr>
        <p:spPr>
          <a:xfrm>
            <a:off x="2871488" y="2210661"/>
            <a:ext cx="924734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Bias term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9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136" y="20429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Artificial neural network (perceptron)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4670AD-81E9-024A-81B3-5080638993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91509" y="888289"/>
            <a:ext cx="6019091" cy="48025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1C4BF3-66ED-214B-A783-312F8BBF6202}"/>
              </a:ext>
            </a:extLst>
          </p:cNvPr>
          <p:cNvSpPr txBox="1">
            <a:spLocks/>
          </p:cNvSpPr>
          <p:nvPr/>
        </p:nvSpPr>
        <p:spPr>
          <a:xfrm>
            <a:off x="8946363" y="2675944"/>
            <a:ext cx="2704168" cy="60513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Learns nonlinear patterns/relationships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7B53E-2B22-7F48-A70F-743E058FC4B1}"/>
              </a:ext>
            </a:extLst>
          </p:cNvPr>
          <p:cNvSpPr txBox="1"/>
          <p:nvPr/>
        </p:nvSpPr>
        <p:spPr>
          <a:xfrm>
            <a:off x="2591509" y="5874740"/>
            <a:ext cx="6577267" cy="438578"/>
          </a:xfrm>
          <a:prstGeom prst="rect">
            <a:avLst/>
          </a:prstGeom>
          <a:solidFill>
            <a:srgbClr val="CCFF33"/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Nonlinearity = hidden layers + activation functions</a:t>
            </a:r>
          </a:p>
        </p:txBody>
      </p:sp>
    </p:spTree>
    <p:extLst>
      <p:ext uri="{BB962C8B-B14F-4D97-AF65-F5344CB8AC3E}">
        <p14:creationId xmlns:p14="http://schemas.microsoft.com/office/powerpoint/2010/main" val="1616975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136" y="20429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Learning by backpropagation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5F1A40-B2C5-A346-8015-402B844D0F6F}"/>
              </a:ext>
            </a:extLst>
          </p:cNvPr>
          <p:cNvSpPr txBox="1">
            <a:spLocks/>
          </p:cNvSpPr>
          <p:nvPr/>
        </p:nvSpPr>
        <p:spPr>
          <a:xfrm>
            <a:off x="616533" y="6254368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Kordon, A. Applying Computational Intelligence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C4906-3BA9-B443-AD1B-DCED9724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36" y="3945783"/>
            <a:ext cx="3260464" cy="222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E60F5-6C6F-984F-A3E3-20EB76F4CD5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6358"/>
            <a:ext cx="4737119" cy="340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14B8F-03B1-AD45-AAA4-7E528DB90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56" y="1035845"/>
            <a:ext cx="3400914" cy="218192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EF2DB3-FE68-6B43-AD84-FDC912D702A2}"/>
              </a:ext>
            </a:extLst>
          </p:cNvPr>
          <p:cNvSpPr txBox="1">
            <a:spLocks/>
          </p:cNvSpPr>
          <p:nvPr/>
        </p:nvSpPr>
        <p:spPr>
          <a:xfrm>
            <a:off x="7633930" y="1430750"/>
            <a:ext cx="2704168" cy="345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Local minimum trap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2F71184-37AE-D54C-9876-2D9E220D6730}"/>
              </a:ext>
            </a:extLst>
          </p:cNvPr>
          <p:cNvSpPr txBox="1">
            <a:spLocks/>
          </p:cNvSpPr>
          <p:nvPr/>
        </p:nvSpPr>
        <p:spPr>
          <a:xfrm>
            <a:off x="1084644" y="691065"/>
            <a:ext cx="2704168" cy="317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Forward/backward pass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8DD23AE-BF6D-4046-A635-6725FD0E8500}"/>
              </a:ext>
            </a:extLst>
          </p:cNvPr>
          <p:cNvSpPr txBox="1">
            <a:spLocks/>
          </p:cNvSpPr>
          <p:nvPr/>
        </p:nvSpPr>
        <p:spPr>
          <a:xfrm>
            <a:off x="834856" y="3397747"/>
            <a:ext cx="3203744" cy="3622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Backpropagation of weights</a:t>
            </a:r>
          </a:p>
        </p:txBody>
      </p:sp>
    </p:spTree>
    <p:extLst>
      <p:ext uri="{BB962C8B-B14F-4D97-AF65-F5344CB8AC3E}">
        <p14:creationId xmlns:p14="http://schemas.microsoft.com/office/powerpoint/2010/main" val="164441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136" y="20429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Self-Organizing Map (SOM)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AD838A-0E8C-1241-8B4D-922B95305A85}"/>
              </a:ext>
            </a:extLst>
          </p:cNvPr>
          <p:cNvSpPr txBox="1">
            <a:spLocks/>
          </p:cNvSpPr>
          <p:nvPr/>
        </p:nvSpPr>
        <p:spPr>
          <a:xfrm>
            <a:off x="1157827" y="1195650"/>
            <a:ext cx="2704168" cy="605138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Learns nonlinear patterns based on data similarity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6047D-707E-C145-8C4A-9BD4DCDF4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812" y="602843"/>
            <a:ext cx="6299200" cy="4876800"/>
          </a:xfrm>
          <a:prstGeom prst="rect">
            <a:avLst/>
          </a:prstGeom>
        </p:spPr>
      </p:pic>
      <p:pic>
        <p:nvPicPr>
          <p:cNvPr id="11" name="Picture 10" descr="SOM1">
            <a:extLst>
              <a:ext uri="{FF2B5EF4-FFF2-40B4-BE49-F238E27FC236}">
                <a16:creationId xmlns:a16="http://schemas.microsoft.com/office/drawing/2014/main" id="{CB751E2D-BBEB-9841-AF2F-15515853A6F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" y="2393595"/>
            <a:ext cx="3741308" cy="2641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AB0997-97FE-844D-8952-14F0ABE1881C}"/>
              </a:ext>
            </a:extLst>
          </p:cNvPr>
          <p:cNvSpPr txBox="1">
            <a:spLocks/>
          </p:cNvSpPr>
          <p:nvPr/>
        </p:nvSpPr>
        <p:spPr>
          <a:xfrm>
            <a:off x="304561" y="6215641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Kordon, A. Applying Computational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561958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136" y="20429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Recurrent neural network (RNN)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5F1A40-B2C5-A346-8015-402B844D0F6F}"/>
              </a:ext>
            </a:extLst>
          </p:cNvPr>
          <p:cNvSpPr txBox="1">
            <a:spLocks/>
          </p:cNvSpPr>
          <p:nvPr/>
        </p:nvSpPr>
        <p:spPr>
          <a:xfrm>
            <a:off x="4482" y="6181645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Nigam, S. </a:t>
            </a:r>
            <a:r>
              <a:rPr lang="en-US" sz="1400" dirty="0"/>
              <a:t>What are “Recurrent Neural Networks”</a:t>
            </a:r>
          </a:p>
          <a:p>
            <a:pPr marL="0" indent="0">
              <a:buNone/>
            </a:pPr>
            <a:endParaRPr lang="en-US" sz="14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3073" name="Picture 1" descr="page9image2277760">
            <a:extLst>
              <a:ext uri="{FF2B5EF4-FFF2-40B4-BE49-F238E27FC236}">
                <a16:creationId xmlns:a16="http://schemas.microsoft.com/office/drawing/2014/main" id="{54879FB3-ED1D-1245-832D-23DEA6B59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18" y="1057364"/>
            <a:ext cx="45719" cy="203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9image2280640">
            <a:extLst>
              <a:ext uri="{FF2B5EF4-FFF2-40B4-BE49-F238E27FC236}">
                <a16:creationId xmlns:a16="http://schemas.microsoft.com/office/drawing/2014/main" id="{5C9EFED9-DDAE-1549-9CB7-7FDBD80FE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18" y="1057363"/>
            <a:ext cx="2674561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age9image2289856">
            <a:extLst>
              <a:ext uri="{FF2B5EF4-FFF2-40B4-BE49-F238E27FC236}">
                <a16:creationId xmlns:a16="http://schemas.microsoft.com/office/drawing/2014/main" id="{21F23B30-ACB4-3F47-A533-1D5EF9FB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18" y="1057363"/>
            <a:ext cx="26745615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5E3429-DA2A-5645-A785-6E8EBC645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451" y="1000320"/>
            <a:ext cx="1990986" cy="1641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556AEE-C9CB-0647-B3BD-472E1BE27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479" y="3096676"/>
            <a:ext cx="6098839" cy="23154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C097EE1-8C82-544C-9771-1D796D11E1DD}"/>
              </a:ext>
            </a:extLst>
          </p:cNvPr>
          <p:cNvSpPr txBox="1">
            <a:spLocks/>
          </p:cNvSpPr>
          <p:nvPr/>
        </p:nvSpPr>
        <p:spPr>
          <a:xfrm>
            <a:off x="1801405" y="1589422"/>
            <a:ext cx="2396679" cy="277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ANN generic structure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FFBFE24-8A2F-D249-ADA6-C670D595A507}"/>
              </a:ext>
            </a:extLst>
          </p:cNvPr>
          <p:cNvSpPr txBox="1">
            <a:spLocks/>
          </p:cNvSpPr>
          <p:nvPr/>
        </p:nvSpPr>
        <p:spPr>
          <a:xfrm>
            <a:off x="1728788" y="3904874"/>
            <a:ext cx="2396679" cy="277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RNN generic structure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07F6DBA-B2D2-5847-AA89-935901739A85}"/>
              </a:ext>
            </a:extLst>
          </p:cNvPr>
          <p:cNvSpPr txBox="1">
            <a:spLocks/>
          </p:cNvSpPr>
          <p:nvPr/>
        </p:nvSpPr>
        <p:spPr>
          <a:xfrm>
            <a:off x="6430177" y="5606592"/>
            <a:ext cx="3446446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Representing time patterns</a:t>
            </a:r>
          </a:p>
        </p:txBody>
      </p:sp>
    </p:spTree>
    <p:extLst>
      <p:ext uri="{BB962C8B-B14F-4D97-AF65-F5344CB8AC3E}">
        <p14:creationId xmlns:p14="http://schemas.microsoft.com/office/powerpoint/2010/main" val="2084637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94C75-C3B0-A241-8204-2A43E2CA7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763676"/>
            <a:ext cx="9048762" cy="5657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95" y="285694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920650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86" y="19397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Support Vector Machines principle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71EBB-D99B-C746-8687-80B711B31A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64" y="1371127"/>
            <a:ext cx="6160397" cy="466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C2A1D7-AB61-5D4E-A4E9-0307A7D7AE63}"/>
              </a:ext>
            </a:extLst>
          </p:cNvPr>
          <p:cNvSpPr txBox="1"/>
          <p:nvPr/>
        </p:nvSpPr>
        <p:spPr>
          <a:xfrm>
            <a:off x="3330527" y="1055471"/>
            <a:ext cx="2209661" cy="438578"/>
          </a:xfrm>
          <a:prstGeom prst="rect">
            <a:avLst/>
          </a:prstGeom>
          <a:solidFill>
            <a:srgbClr val="CCFF33"/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Decision power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5CAEAB-F299-264E-B858-37B80ED7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382594"/>
            <a:ext cx="2523416" cy="40261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692200-59FB-A949-8E31-80DAB42F51E2}"/>
              </a:ext>
            </a:extLst>
          </p:cNvPr>
          <p:cNvSpPr txBox="1">
            <a:spLocks/>
          </p:cNvSpPr>
          <p:nvPr/>
        </p:nvSpPr>
        <p:spPr>
          <a:xfrm>
            <a:off x="7172892" y="205774"/>
            <a:ext cx="4468228" cy="1367361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Models can be learned from identified data records with high information content called support vectors</a:t>
            </a:r>
          </a:p>
        </p:txBody>
      </p:sp>
    </p:spTree>
    <p:extLst>
      <p:ext uri="{BB962C8B-B14F-4D97-AF65-F5344CB8AC3E}">
        <p14:creationId xmlns:p14="http://schemas.microsoft.com/office/powerpoint/2010/main" val="347741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84E0896-68E5-C74D-861F-175443D2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03" y="452095"/>
            <a:ext cx="7519697" cy="5997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80" y="1330737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9517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Support Vector Machines social analogy (US election)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71EBB-D99B-C746-8687-80B711B31A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64" y="1371127"/>
            <a:ext cx="6160397" cy="466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0DF6F-C31B-9546-8A59-19360CF2A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4" y="3497358"/>
            <a:ext cx="465339" cy="417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5035C0-4AB7-C949-8B2E-83DDFF9D8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879" y="3321623"/>
            <a:ext cx="645305" cy="645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45AD7F-DE63-E048-A400-00CEB814F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204" y="3884345"/>
            <a:ext cx="395874" cy="3958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666D3C-F74A-2243-B8E8-612CB8AB1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307" y="4251726"/>
            <a:ext cx="645305" cy="645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7673C1-7537-DD4E-8DD8-161E2AF0D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296" y="4823557"/>
            <a:ext cx="645305" cy="645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966F0F-BC39-C14A-A211-67E26D51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204" y="4574361"/>
            <a:ext cx="645305" cy="645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CF6EB-3115-9349-B876-7ADBEE70B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593" y="2834571"/>
            <a:ext cx="430007" cy="385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5E8E29-8313-394F-A8E3-000F66319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523" y="3756863"/>
            <a:ext cx="465339" cy="417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2E5A6-FD58-2048-B2F4-74A08A5FB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652" y="2940860"/>
            <a:ext cx="465339" cy="417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86C58C-9DBE-0E4F-A254-09F50FCD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274" y="2523757"/>
            <a:ext cx="465339" cy="417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A8D805-7843-3545-9F5A-303D08CE4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431" y="4574361"/>
            <a:ext cx="395874" cy="395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7F4545-8D57-F046-B2C6-D1A7A14AB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553" y="3497358"/>
            <a:ext cx="395874" cy="3958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78A855-07DC-E94C-A0C6-6A59A1DD6F68}"/>
              </a:ext>
            </a:extLst>
          </p:cNvPr>
          <p:cNvSpPr txBox="1"/>
          <p:nvPr/>
        </p:nvSpPr>
        <p:spPr>
          <a:xfrm>
            <a:off x="3295195" y="994010"/>
            <a:ext cx="2209661" cy="438578"/>
          </a:xfrm>
          <a:prstGeom prst="rect">
            <a:avLst/>
          </a:prstGeom>
          <a:solidFill>
            <a:srgbClr val="CCFF33"/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Decision power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5F3433E-ADEB-0143-906D-DA9237DDEFB4}"/>
              </a:ext>
            </a:extLst>
          </p:cNvPr>
          <p:cNvSpPr txBox="1">
            <a:spLocks/>
          </p:cNvSpPr>
          <p:nvPr/>
        </p:nvSpPr>
        <p:spPr>
          <a:xfrm>
            <a:off x="7395791" y="2408639"/>
            <a:ext cx="4468228" cy="1151374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Undecided voters (social support vectors) have the highest decision power</a:t>
            </a:r>
          </a:p>
        </p:txBody>
      </p:sp>
    </p:spTree>
    <p:extLst>
      <p:ext uri="{BB962C8B-B14F-4D97-AF65-F5344CB8AC3E}">
        <p14:creationId xmlns:p14="http://schemas.microsoft.com/office/powerpoint/2010/main" val="3641090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“engine” of SVM – the kernel trick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FB32EB-3AF3-874C-87BF-8BFC861E5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3313" y="1912300"/>
            <a:ext cx="5892800" cy="2724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0D774-75A5-B140-9B32-26D9DA9EB4A1}"/>
              </a:ext>
            </a:extLst>
          </p:cNvPr>
          <p:cNvSpPr txBox="1"/>
          <p:nvPr/>
        </p:nvSpPr>
        <p:spPr>
          <a:xfrm>
            <a:off x="1263320" y="531178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mapping	          in this case is called </a:t>
            </a:r>
            <a:r>
              <a:rPr lang="en-US" b="1" dirty="0"/>
              <a:t>KERNEL FUNCTION</a:t>
            </a:r>
            <a:r>
              <a:rPr lang="en-US" dirty="0"/>
              <a:t>  </a:t>
            </a:r>
            <a:endParaRPr lang="ru-RU" dirty="0"/>
          </a:p>
        </p:txBody>
      </p:sp>
      <p:pic>
        <p:nvPicPr>
          <p:cNvPr id="12" name="Picture 6" descr="x \rightarrow (x, x^2)">
            <a:extLst>
              <a:ext uri="{FF2B5EF4-FFF2-40B4-BE49-F238E27FC236}">
                <a16:creationId xmlns:a16="http://schemas.microsoft.com/office/drawing/2014/main" id="{65436535-8B5A-514B-B13E-2727324D8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510" y="5386910"/>
            <a:ext cx="895350" cy="219075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CBD7F0-6BB2-3E48-AD06-5256FC026C69}"/>
              </a:ext>
            </a:extLst>
          </p:cNvPr>
          <p:cNvSpPr txBox="1"/>
          <p:nvPr/>
        </p:nvSpPr>
        <p:spPr>
          <a:xfrm>
            <a:off x="1570755" y="1432389"/>
            <a:ext cx="2753819" cy="807909"/>
          </a:xfrm>
          <a:prstGeom prst="rect">
            <a:avLst/>
          </a:prstGeom>
          <a:solidFill>
            <a:srgbClr val="CCFF33"/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Low dimension – 1D</a:t>
            </a:r>
          </a:p>
          <a:p>
            <a:r>
              <a:rPr lang="en-US" sz="2400" b="1" dirty="0"/>
              <a:t>(input space)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3E0183-B012-DB4C-8844-100700DEA153}"/>
              </a:ext>
            </a:extLst>
          </p:cNvPr>
          <p:cNvSpPr txBox="1"/>
          <p:nvPr/>
        </p:nvSpPr>
        <p:spPr>
          <a:xfrm>
            <a:off x="5399581" y="1432388"/>
            <a:ext cx="2753819" cy="807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High dimension – 2D</a:t>
            </a:r>
          </a:p>
          <a:p>
            <a:r>
              <a:rPr lang="en-US" sz="2400" b="1" dirty="0"/>
              <a:t>(feature space)</a:t>
            </a:r>
          </a:p>
        </p:txBody>
      </p:sp>
    </p:spTree>
    <p:extLst>
      <p:ext uri="{BB962C8B-B14F-4D97-AF65-F5344CB8AC3E}">
        <p14:creationId xmlns:p14="http://schemas.microsoft.com/office/powerpoint/2010/main" val="3804611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A real-world problem example of the kernel trick</a:t>
            </a:r>
            <a:endParaRPr lang="ru-RU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444" y="1780606"/>
            <a:ext cx="8158013" cy="352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45A4-7851-4050-83CB-722FCADA8805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0CBEB-5D27-1B45-9D25-844FAF27C877}"/>
              </a:ext>
            </a:extLst>
          </p:cNvPr>
          <p:cNvSpPr txBox="1"/>
          <p:nvPr/>
        </p:nvSpPr>
        <p:spPr>
          <a:xfrm>
            <a:off x="7015917" y="1561317"/>
            <a:ext cx="2753819" cy="4385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High dimension – 3D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1E1E3B-C9AD-614A-ADCA-E1A8FA3312E0}"/>
              </a:ext>
            </a:extLst>
          </p:cNvPr>
          <p:cNvSpPr txBox="1"/>
          <p:nvPr/>
        </p:nvSpPr>
        <p:spPr>
          <a:xfrm>
            <a:off x="2721823" y="1561317"/>
            <a:ext cx="2753819" cy="438578"/>
          </a:xfrm>
          <a:prstGeom prst="rect">
            <a:avLst/>
          </a:prstGeom>
          <a:solidFill>
            <a:srgbClr val="CCFF33"/>
          </a:solidFill>
        </p:spPr>
        <p:txBody>
          <a:bodyPr wrap="square" lIns="68576" tIns="34288" rIns="68576" bIns="34288" rtlCol="0">
            <a:spAutoFit/>
          </a:bodyPr>
          <a:lstStyle/>
          <a:p>
            <a:r>
              <a:rPr lang="en-US" sz="2400" b="1" dirty="0"/>
              <a:t>Low dimension – 2D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34CA45-C693-7542-8CCC-E3039EFA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94919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DD0440-DCAC-2D49-B66C-7EC853AC3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24" y="365126"/>
            <a:ext cx="6953395" cy="6071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882" y="2652551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3193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Benefits of neural networks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CDB5D1-047C-AD4A-B3FC-4B26FDDF9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65" y="763676"/>
            <a:ext cx="5360557" cy="585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4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Capabilities of neural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A7CDC-D797-A54C-9ECE-C4279BA8F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8" y="1263880"/>
            <a:ext cx="10746889" cy="4306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35494E-A97E-F94A-9A3E-70AFB703F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01" y="5570839"/>
            <a:ext cx="785511" cy="78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40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6A77CE-96F1-814D-927A-1B1703CDB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84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Benefits of support vector machines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77605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Capabilities of support vector machines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81CFD-1AEB-9B43-835A-BC8110648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" y="1231580"/>
            <a:ext cx="10488706" cy="46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1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DD0440-DCAC-2D49-B66C-7EC853AC3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24" y="365126"/>
            <a:ext cx="6953395" cy="6071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701" y="362073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885354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neural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AE6DC-8188-5346-80FB-280E0541D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2" y="1088778"/>
            <a:ext cx="9669592" cy="54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A28B5F-5FDB-8840-8FB9-7DE03ED87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49" y="488054"/>
            <a:ext cx="5426948" cy="5868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92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AI methods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00316-F9AA-7A47-A54E-521FA70C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686483"/>
            <a:ext cx="392236" cy="400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C3DB61-1FF1-3546-BA7E-E0653118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2254517"/>
            <a:ext cx="392236" cy="400241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D42957B-B8E4-2D43-9A1E-C88D27F42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592801"/>
            <a:ext cx="89376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Patterns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CA82441-2DBA-AE41-B3E6-EFCB69453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2254517"/>
            <a:ext cx="1081088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Classifiers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EC3376C-C983-9F4E-8D74-BB46CD2C0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4057474"/>
            <a:ext cx="82391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Novelty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AB13DA83-6346-F84A-97B0-6B85BDF7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4902112"/>
            <a:ext cx="12573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Optimization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5496E635-1BE6-E546-97E9-696FD1B3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48" y="5827752"/>
            <a:ext cx="17907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Emergent behavior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9CB2DC33-832B-6440-B093-7B6AEE63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48" y="1376667"/>
            <a:ext cx="16962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Complex patterns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F02325F-E054-AD40-8183-433C9CC83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543" y="3065381"/>
            <a:ext cx="102944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Decisions</a:t>
            </a:r>
          </a:p>
        </p:txBody>
      </p:sp>
    </p:spTree>
    <p:extLst>
      <p:ext uri="{BB962C8B-B14F-4D97-AF65-F5344CB8AC3E}">
        <p14:creationId xmlns:p14="http://schemas.microsoft.com/office/powerpoint/2010/main" val="253758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support vector machines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B74C1-FF42-4F4A-BD4D-4E9DA3D2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4326"/>
            <a:ext cx="10026127" cy="40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63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223BF6F-BBCA-3B49-8C7C-09EBC5993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48" y="2151629"/>
            <a:ext cx="3574710" cy="3990258"/>
          </a:xfrm>
          <a:prstGeom prst="rect">
            <a:avLst/>
          </a:prstGeom>
        </p:spPr>
      </p:pic>
      <p:sp>
        <p:nvSpPr>
          <p:cNvPr id="15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581900" y="5541169"/>
            <a:ext cx="1600200" cy="357188"/>
          </a:xfrm>
          <a:prstGeom prst="rect">
            <a:avLst/>
          </a:prstGeom>
        </p:spPr>
        <p:txBody>
          <a:bodyPr vert="horz" lIns="68576" tIns="34288" rIns="68576" bIns="34288" rtlCol="0" anchor="ctr"/>
          <a:lstStyle/>
          <a:p>
            <a:fld id="{327D6497-9E6A-43C9-A599-AEBB06D31C3F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2375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373" y="238353"/>
            <a:ext cx="7927116" cy="562571"/>
          </a:xfrm>
        </p:spPr>
        <p:txBody>
          <a:bodyPr>
            <a:normAutofit/>
          </a:bodyPr>
          <a:lstStyle/>
          <a:p>
            <a:r>
              <a:rPr lang="en-US" sz="2109" dirty="0"/>
              <a:t>Recommended software options for Machine Learning</a:t>
            </a:r>
            <a:r>
              <a:rPr lang="bg-BG" sz="2109" dirty="0"/>
              <a:t>/</a:t>
            </a:r>
            <a:r>
              <a:rPr lang="en-US" sz="2109" dirty="0"/>
              <a:t>Data Science</a:t>
            </a:r>
          </a:p>
        </p:txBody>
      </p:sp>
      <p:sp>
        <p:nvSpPr>
          <p:cNvPr id="162" name="Text Box 5"/>
          <p:cNvSpPr txBox="1">
            <a:spLocks noChangeArrowheads="1"/>
          </p:cNvSpPr>
          <p:nvPr/>
        </p:nvSpPr>
        <p:spPr bwMode="auto">
          <a:xfrm>
            <a:off x="4144556" y="4606526"/>
            <a:ext cx="2888802" cy="9002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79" tIns="34289" rIns="68579" bIns="34289">
            <a:spAutoFit/>
          </a:bodyPr>
          <a:lstStyle/>
          <a:p>
            <a:r>
              <a:rPr lang="en-US" b="1" dirty="0"/>
              <a:t>and many new small players </a:t>
            </a:r>
          </a:p>
          <a:p>
            <a:r>
              <a:rPr lang="en-US" b="1" dirty="0">
                <a:solidFill>
                  <a:srgbClr val="FF0000"/>
                </a:solidFill>
              </a:rPr>
              <a:t>(However, if you use them</a:t>
            </a:r>
          </a:p>
          <a:p>
            <a:r>
              <a:rPr lang="en-US" b="1" dirty="0">
                <a:solidFill>
                  <a:srgbClr val="FF0000"/>
                </a:solidFill>
              </a:rPr>
              <a:t>analyze on your own risk)!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642" y="1191105"/>
            <a:ext cx="2664619" cy="535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69" y="4413778"/>
            <a:ext cx="2357438" cy="1092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39" y="1422968"/>
            <a:ext cx="1764506" cy="1457325"/>
          </a:xfrm>
          <a:prstGeom prst="rect">
            <a:avLst/>
          </a:prstGeom>
        </p:spPr>
      </p:pic>
      <p:sp>
        <p:nvSpPr>
          <p:cNvPr id="165" name="Oval 164"/>
          <p:cNvSpPr/>
          <p:nvPr/>
        </p:nvSpPr>
        <p:spPr bwMode="auto">
          <a:xfrm>
            <a:off x="8974563" y="3503381"/>
            <a:ext cx="1256561" cy="840019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43815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595650"/>
              </a:solidFill>
              <a:latin typeface="Hoefler Text" charset="0"/>
              <a:ea typeface="Hoefler Text" charset="0"/>
              <a:cs typeface="Hoefler Text" charset="0"/>
              <a:sym typeface="Hoefler Tex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39" y="3236904"/>
            <a:ext cx="2336006" cy="828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26" y="3236904"/>
            <a:ext cx="2828925" cy="907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FBE6B4-9E4B-4BD9-B3F5-74EAD8728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8090" y="3232658"/>
            <a:ext cx="294177" cy="300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667CD3-0B52-4B71-BB9C-03F51A9E0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822" y="3160450"/>
            <a:ext cx="315210" cy="321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A93BF2-8D3D-49C6-9F7F-029F64D3BD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0485" y="1960475"/>
            <a:ext cx="2859158" cy="867122"/>
          </a:xfrm>
          <a:prstGeom prst="rect">
            <a:avLst/>
          </a:prstGeom>
        </p:spPr>
      </p:pic>
      <p:sp>
        <p:nvSpPr>
          <p:cNvPr id="18" name="Text Box 3">
            <a:extLst>
              <a:ext uri="{FF2B5EF4-FFF2-40B4-BE49-F238E27FC236}">
                <a16:creationId xmlns:a16="http://schemas.microsoft.com/office/drawing/2014/main" id="{F0B5A521-5526-BA4F-A0A4-7CECEE558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0490" y="1482645"/>
            <a:ext cx="3744968" cy="962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marL="487672" indent="-487672" algn="ctr" defTabSz="58420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595650"/>
                </a:solidFill>
                <a:latin typeface="Hoefler Text" charset="0"/>
                <a:sym typeface="Hoefler Text" charset="0"/>
              </a:rPr>
              <a:t>Gartner 2019 Magic Quadrant </a:t>
            </a:r>
            <a:br>
              <a:rPr lang="en-US" kern="0" dirty="0">
                <a:solidFill>
                  <a:srgbClr val="595650"/>
                </a:solidFill>
                <a:latin typeface="Hoefler Text" charset="0"/>
                <a:sym typeface="Hoefler Text" charset="0"/>
              </a:rPr>
            </a:br>
            <a:r>
              <a:rPr lang="en-US" kern="0" dirty="0">
                <a:solidFill>
                  <a:srgbClr val="595650"/>
                </a:solidFill>
                <a:latin typeface="Hoefler Text" charset="0"/>
                <a:sym typeface="Hoefler Text" charset="0"/>
              </a:rPr>
              <a:t>for Data Science and Machine Learning Platforms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41CF5D-7296-D544-B6CF-92384D9E3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928562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727" y="13615"/>
            <a:ext cx="8686800" cy="781262"/>
          </a:xfrm>
        </p:spPr>
        <p:txBody>
          <a:bodyPr>
            <a:normAutofit/>
          </a:bodyPr>
          <a:lstStyle/>
          <a:p>
            <a:r>
              <a:rPr lang="en-US" sz="2400" dirty="0"/>
              <a:t>An example of neural network development by RapidMiner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62" y="3809802"/>
            <a:ext cx="8470900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307" y="788001"/>
            <a:ext cx="2038412" cy="2693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121" y="934460"/>
            <a:ext cx="2081893" cy="287534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307848" y="2796708"/>
            <a:ext cx="856247" cy="15695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720654" y="1070169"/>
            <a:ext cx="2054992" cy="2953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7CC0F-A80B-D64C-9D47-29C701BF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32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13C8DF-B22F-C54B-B1F3-F1D46D15ED46}"/>
              </a:ext>
            </a:extLst>
          </p:cNvPr>
          <p:cNvSpPr txBox="1">
            <a:spLocks/>
          </p:cNvSpPr>
          <p:nvPr/>
        </p:nvSpPr>
        <p:spPr>
          <a:xfrm>
            <a:off x="546094" y="4428710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Training 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856C4F-C372-3D4D-8E0F-188C25301DEF}"/>
              </a:ext>
            </a:extLst>
          </p:cNvPr>
          <p:cNvSpPr txBox="1">
            <a:spLocks/>
          </p:cNvSpPr>
          <p:nvPr/>
        </p:nvSpPr>
        <p:spPr>
          <a:xfrm>
            <a:off x="546094" y="5653455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Test data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BACC27-5811-494F-AF3F-67FABDD0EEEE}"/>
              </a:ext>
            </a:extLst>
          </p:cNvPr>
          <p:cNvSpPr txBox="1">
            <a:spLocks/>
          </p:cNvSpPr>
          <p:nvPr/>
        </p:nvSpPr>
        <p:spPr>
          <a:xfrm>
            <a:off x="8811832" y="931343"/>
            <a:ext cx="2340736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NN hyperparameters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B9A4F-14B3-424C-8D11-E1D6ECF3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675068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1949"/>
            <a:ext cx="8686800" cy="781262"/>
          </a:xfrm>
        </p:spPr>
        <p:txBody>
          <a:bodyPr>
            <a:normAutofit/>
          </a:bodyPr>
          <a:lstStyle/>
          <a:p>
            <a:r>
              <a:rPr lang="en-US" sz="2400" dirty="0"/>
              <a:t>Neural network predictions of emissions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02" y="1329801"/>
            <a:ext cx="5762798" cy="4657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72" y="1627765"/>
            <a:ext cx="2653031" cy="2667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409" y="4598118"/>
            <a:ext cx="2651592" cy="11915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ADE6B-851B-E549-B9C0-9E878D4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33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1A4E75-8506-6147-973F-A0DD9D7FF450}"/>
              </a:ext>
            </a:extLst>
          </p:cNvPr>
          <p:cNvSpPr txBox="1">
            <a:spLocks/>
          </p:cNvSpPr>
          <p:nvPr/>
        </p:nvSpPr>
        <p:spPr>
          <a:xfrm>
            <a:off x="313448" y="2478012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NN structure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34557B-A6B5-B747-AE79-9E9A12D4ED3A}"/>
              </a:ext>
            </a:extLst>
          </p:cNvPr>
          <p:cNvSpPr txBox="1">
            <a:spLocks/>
          </p:cNvSpPr>
          <p:nvPr/>
        </p:nvSpPr>
        <p:spPr>
          <a:xfrm>
            <a:off x="0" y="4916235"/>
            <a:ext cx="1794972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NN performance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47A492-6966-234D-BE1E-03C2AF4DEA04}"/>
              </a:ext>
            </a:extLst>
          </p:cNvPr>
          <p:cNvSpPr txBox="1">
            <a:spLocks/>
          </p:cNvSpPr>
          <p:nvPr/>
        </p:nvSpPr>
        <p:spPr>
          <a:xfrm>
            <a:off x="5618761" y="1898547"/>
            <a:ext cx="1416740" cy="1016176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NN cannot predict well high emissions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5A25B6-1736-824B-9F33-B9BF2F0DD295}"/>
              </a:ext>
            </a:extLst>
          </p:cNvPr>
          <p:cNvCxnSpPr/>
          <p:nvPr/>
        </p:nvCxnSpPr>
        <p:spPr>
          <a:xfrm>
            <a:off x="7067774" y="2406635"/>
            <a:ext cx="1172584" cy="2102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35BEF-9878-1B40-B076-177F6C0F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673734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D673FFD-0DB8-1E4D-8A8A-3DC4EC9E3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513" y="4049100"/>
            <a:ext cx="7129227" cy="2484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3E02B4-3A84-C445-8231-C670D49B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48" y="608765"/>
            <a:ext cx="2447800" cy="3362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727" y="13615"/>
            <a:ext cx="8686800" cy="781262"/>
          </a:xfrm>
        </p:spPr>
        <p:txBody>
          <a:bodyPr>
            <a:normAutofit/>
          </a:bodyPr>
          <a:lstStyle/>
          <a:p>
            <a:r>
              <a:rPr lang="en-US" sz="2400" dirty="0"/>
              <a:t>An example of SVM for regression development by RapidMiner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2614894" y="2624866"/>
            <a:ext cx="1549201" cy="1741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4690334" y="1070169"/>
            <a:ext cx="2085312" cy="3179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7CC0F-A80B-D64C-9D47-29C701BF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34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13C8DF-B22F-C54B-B1F3-F1D46D15ED46}"/>
              </a:ext>
            </a:extLst>
          </p:cNvPr>
          <p:cNvSpPr txBox="1">
            <a:spLocks/>
          </p:cNvSpPr>
          <p:nvPr/>
        </p:nvSpPr>
        <p:spPr>
          <a:xfrm>
            <a:off x="546094" y="4428710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Training 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1856C4F-C372-3D4D-8E0F-188C25301DEF}"/>
              </a:ext>
            </a:extLst>
          </p:cNvPr>
          <p:cNvSpPr txBox="1">
            <a:spLocks/>
          </p:cNvSpPr>
          <p:nvPr/>
        </p:nvSpPr>
        <p:spPr>
          <a:xfrm>
            <a:off x="546094" y="6078698"/>
            <a:ext cx="1407868" cy="27765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Test data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BACC27-5811-494F-AF3F-67FABDD0EEEE}"/>
              </a:ext>
            </a:extLst>
          </p:cNvPr>
          <p:cNvSpPr txBox="1">
            <a:spLocks/>
          </p:cNvSpPr>
          <p:nvPr/>
        </p:nvSpPr>
        <p:spPr>
          <a:xfrm>
            <a:off x="9254494" y="931342"/>
            <a:ext cx="2340736" cy="929731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SVM hyperparameters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/>
              <a:t>Can be automatically selected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7D66FF-1C99-2845-9106-856C0B551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263" y="742459"/>
            <a:ext cx="2322173" cy="3040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151C-1F23-B143-A90F-4DE225430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263370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DD0440-DCAC-2D49-B66C-7EC853AC3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24" y="365126"/>
            <a:ext cx="6953395" cy="6071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43" y="47395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718512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2" descr="kitchen">
            <a:extLst>
              <a:ext uri="{FF2B5EF4-FFF2-40B4-BE49-F238E27FC236}">
                <a16:creationId xmlns:a16="http://schemas.microsoft.com/office/drawing/2014/main" id="{34803A55-5568-6641-8799-605BBD044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2614614"/>
            <a:ext cx="22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0">
            <a:extLst>
              <a:ext uri="{FF2B5EF4-FFF2-40B4-BE49-F238E27FC236}">
                <a16:creationId xmlns:a16="http://schemas.microsoft.com/office/drawing/2014/main" id="{403A9180-4AB3-6843-BBE7-DAD9D9CB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4411664"/>
            <a:ext cx="9144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127CA591-D19E-D749-BCFC-47D1B2251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00200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946CB9A8-88A1-A242-ABCA-32EF5DCFE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600200"/>
            <a:ext cx="25908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9" name="Text Box 11">
            <a:extLst>
              <a:ext uri="{FF2B5EF4-FFF2-40B4-BE49-F238E27FC236}">
                <a16:creationId xmlns:a16="http://schemas.microsoft.com/office/drawing/2014/main" id="{76B22EBF-7C86-474D-81C4-A97150F9E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1" y="1066800"/>
            <a:ext cx="4911725" cy="338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Automatic modeling by mimicking brain activity</a:t>
            </a:r>
          </a:p>
        </p:txBody>
      </p:sp>
      <p:sp>
        <p:nvSpPr>
          <p:cNvPr id="16390" name="Text Box 12">
            <a:extLst>
              <a:ext uri="{FF2B5EF4-FFF2-40B4-BE49-F238E27FC236}">
                <a16:creationId xmlns:a16="http://schemas.microsoft.com/office/drawing/2014/main" id="{26A4376A-DC67-BB41-88C8-4242ABE48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1676400"/>
            <a:ext cx="2568575" cy="3048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Advantages</a:t>
            </a:r>
          </a:p>
        </p:txBody>
      </p:sp>
      <p:sp>
        <p:nvSpPr>
          <p:cNvPr id="16391" name="Text Box 13">
            <a:extLst>
              <a:ext uri="{FF2B5EF4-FFF2-40B4-BE49-F238E27FC236}">
                <a16:creationId xmlns:a16="http://schemas.microsoft.com/office/drawing/2014/main" id="{F6A592B5-63EB-5F4E-8F66-83EA5E546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676400"/>
            <a:ext cx="2362200" cy="3048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Application areas</a:t>
            </a:r>
          </a:p>
        </p:txBody>
      </p:sp>
      <p:sp>
        <p:nvSpPr>
          <p:cNvPr id="16392" name="Text Box 24">
            <a:extLst>
              <a:ext uri="{FF2B5EF4-FFF2-40B4-BE49-F238E27FC236}">
                <a16:creationId xmlns:a16="http://schemas.microsoft.com/office/drawing/2014/main" id="{AA21E7CD-4FA5-8642-AD93-6FA2FA93A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267200"/>
            <a:ext cx="1600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Learning algorithms</a:t>
            </a:r>
          </a:p>
        </p:txBody>
      </p:sp>
      <p:sp>
        <p:nvSpPr>
          <p:cNvPr id="16393" name="Text Box 25">
            <a:extLst>
              <a:ext uri="{FF2B5EF4-FFF2-40B4-BE49-F238E27FC236}">
                <a16:creationId xmlns:a16="http://schemas.microsoft.com/office/drawing/2014/main" id="{EC35FF99-226C-D248-99BC-53563A3D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24384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Marketing</a:t>
            </a:r>
          </a:p>
        </p:txBody>
      </p:sp>
      <p:sp>
        <p:nvSpPr>
          <p:cNvPr id="16394" name="Text Box 26">
            <a:extLst>
              <a:ext uri="{FF2B5EF4-FFF2-40B4-BE49-F238E27FC236}">
                <a16:creationId xmlns:a16="http://schemas.microsoft.com/office/drawing/2014/main" id="{A14C5039-B928-5947-B9D8-025551113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429001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Finance</a:t>
            </a:r>
          </a:p>
        </p:txBody>
      </p:sp>
      <p:sp>
        <p:nvSpPr>
          <p:cNvPr id="16395" name="Text Box 27">
            <a:extLst>
              <a:ext uri="{FF2B5EF4-FFF2-40B4-BE49-F238E27FC236}">
                <a16:creationId xmlns:a16="http://schemas.microsoft.com/office/drawing/2014/main" id="{64A27146-9F68-7643-AFD1-AE1861FC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0676" y="4419601"/>
            <a:ext cx="107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Emissions</a:t>
            </a:r>
            <a:br>
              <a:rPr lang="en-US" altLang="en-US" sz="1200" b="1"/>
            </a:br>
            <a:r>
              <a:rPr lang="en-US" altLang="en-US" sz="1200" b="1"/>
              <a:t>reduction</a:t>
            </a:r>
          </a:p>
        </p:txBody>
      </p:sp>
      <p:sp>
        <p:nvSpPr>
          <p:cNvPr id="16396" name="Rectangle 43">
            <a:extLst>
              <a:ext uri="{FF2B5EF4-FFF2-40B4-BE49-F238E27FC236}">
                <a16:creationId xmlns:a16="http://schemas.microsoft.com/office/drawing/2014/main" id="{AFD58904-A050-3C4A-A755-892D2D5B6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00200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7" name="Text Box 44">
            <a:extLst>
              <a:ext uri="{FF2B5EF4-FFF2-40B4-BE49-F238E27FC236}">
                <a16:creationId xmlns:a16="http://schemas.microsoft.com/office/drawing/2014/main" id="{2F9CCBF4-E764-284F-AE88-91C99FC22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676400"/>
            <a:ext cx="2568575" cy="304800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What are neural networks?</a:t>
            </a:r>
          </a:p>
        </p:txBody>
      </p:sp>
      <p:sp>
        <p:nvSpPr>
          <p:cNvPr id="16398" name="Text Box 180">
            <a:extLst>
              <a:ext uri="{FF2B5EF4-FFF2-40B4-BE49-F238E27FC236}">
                <a16:creationId xmlns:a16="http://schemas.microsoft.com/office/drawing/2014/main" id="{A793F05B-918E-E54F-AD20-651EF708E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86001"/>
            <a:ext cx="23622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Machine learning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 Self-organization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 Universal approximators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 Fault tolerance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 Wide range of structures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 dirty="0"/>
              <a:t> Wide application area</a:t>
            </a:r>
          </a:p>
        </p:txBody>
      </p:sp>
      <p:sp>
        <p:nvSpPr>
          <p:cNvPr id="16399" name="Text Box 188">
            <a:extLst>
              <a:ext uri="{FF2B5EF4-FFF2-40B4-BE49-F238E27FC236}">
                <a16:creationId xmlns:a16="http://schemas.microsoft.com/office/drawing/2014/main" id="{EA691456-0D54-FB4C-AFE6-5EB0B7876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267200"/>
            <a:ext cx="914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Data</a:t>
            </a:r>
          </a:p>
        </p:txBody>
      </p:sp>
      <p:sp>
        <p:nvSpPr>
          <p:cNvPr id="16400" name="Line 189">
            <a:extLst>
              <a:ext uri="{FF2B5EF4-FFF2-40B4-BE49-F238E27FC236}">
                <a16:creationId xmlns:a16="http://schemas.microsoft.com/office/drawing/2014/main" id="{CDF58437-5ABD-DE4A-9843-0E298E210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495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Line 190">
            <a:extLst>
              <a:ext uri="{FF2B5EF4-FFF2-40B4-BE49-F238E27FC236}">
                <a16:creationId xmlns:a16="http://schemas.microsoft.com/office/drawing/2014/main" id="{6D8C0A57-C4DD-5542-8792-CAB7760967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4495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Text Box 191">
            <a:extLst>
              <a:ext uri="{FF2B5EF4-FFF2-40B4-BE49-F238E27FC236}">
                <a16:creationId xmlns:a16="http://schemas.microsoft.com/office/drawing/2014/main" id="{7AC54647-C056-3847-9622-D947123F9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5562601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Security</a:t>
            </a:r>
          </a:p>
        </p:txBody>
      </p:sp>
      <p:sp>
        <p:nvSpPr>
          <p:cNvPr id="16403" name="Rectangle 198">
            <a:extLst>
              <a:ext uri="{FF2B5EF4-FFF2-40B4-BE49-F238E27FC236}">
                <a16:creationId xmlns:a16="http://schemas.microsoft.com/office/drawing/2014/main" id="{768256DC-13CB-7942-9B70-844171777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1" y="2743200"/>
            <a:ext cx="1323975" cy="304800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Procter &amp; Gamble</a:t>
            </a:r>
          </a:p>
        </p:txBody>
      </p:sp>
      <p:sp>
        <p:nvSpPr>
          <p:cNvPr id="16404" name="Rectangle 199">
            <a:extLst>
              <a:ext uri="{FF2B5EF4-FFF2-40B4-BE49-F238E27FC236}">
                <a16:creationId xmlns:a16="http://schemas.microsoft.com/office/drawing/2014/main" id="{DCA4C5A6-5843-0149-9750-68E3E9210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1" y="3733800"/>
            <a:ext cx="1095375" cy="3190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Chase</a:t>
            </a:r>
          </a:p>
        </p:txBody>
      </p:sp>
      <p:sp>
        <p:nvSpPr>
          <p:cNvPr id="16405" name="Rectangle 200">
            <a:extLst>
              <a:ext uri="{FF2B5EF4-FFF2-40B4-BE49-F238E27FC236}">
                <a16:creationId xmlns:a16="http://schemas.microsoft.com/office/drawing/2014/main" id="{B73338A6-F0A1-264A-A683-5A2417F8D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876800"/>
            <a:ext cx="1247775" cy="3190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Dow Chemical</a:t>
            </a:r>
          </a:p>
        </p:txBody>
      </p:sp>
      <p:sp>
        <p:nvSpPr>
          <p:cNvPr id="16406" name="Rectangle 201">
            <a:extLst>
              <a:ext uri="{FF2B5EF4-FFF2-40B4-BE49-F238E27FC236}">
                <a16:creationId xmlns:a16="http://schemas.microsoft.com/office/drawing/2014/main" id="{19C1522C-45FF-E349-929F-BD6C3F55A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5867400"/>
            <a:ext cx="1095375" cy="3952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Johnson </a:t>
            </a:r>
            <a:br>
              <a:rPr lang="en-US" altLang="en-US" sz="1200" b="1"/>
            </a:br>
            <a:r>
              <a:rPr lang="en-US" altLang="en-US" sz="1200" b="1"/>
              <a:t>Controls</a:t>
            </a:r>
          </a:p>
        </p:txBody>
      </p:sp>
      <p:sp>
        <p:nvSpPr>
          <p:cNvPr id="16407" name="Text Box 206">
            <a:extLst>
              <a:ext uri="{FF2B5EF4-FFF2-40B4-BE49-F238E27FC236}">
                <a16:creationId xmlns:a16="http://schemas.microsoft.com/office/drawing/2014/main" id="{726F7893-F24E-0444-A907-D5CB574B2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286000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Data</a:t>
            </a:r>
          </a:p>
        </p:txBody>
      </p:sp>
      <p:sp>
        <p:nvSpPr>
          <p:cNvPr id="16408" name="AutoShape 207">
            <a:extLst>
              <a:ext uri="{FF2B5EF4-FFF2-40B4-BE49-F238E27FC236}">
                <a16:creationId xmlns:a16="http://schemas.microsoft.com/office/drawing/2014/main" id="{766F0A40-8FDC-0A4C-AD10-576993FFC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956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9" name="AutoShape 209">
            <a:extLst>
              <a:ext uri="{FF2B5EF4-FFF2-40B4-BE49-F238E27FC236}">
                <a16:creationId xmlns:a16="http://schemas.microsoft.com/office/drawing/2014/main" id="{89F0528E-316F-3F48-879D-1597D0328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1910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10" name="AutoShape 210">
            <a:extLst>
              <a:ext uri="{FF2B5EF4-FFF2-40B4-BE49-F238E27FC236}">
                <a16:creationId xmlns:a16="http://schemas.microsoft.com/office/drawing/2014/main" id="{072C66FF-18EF-7D42-A28F-569D01AF0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11" name="Text Box 214">
            <a:extLst>
              <a:ext uri="{FF2B5EF4-FFF2-40B4-BE49-F238E27FC236}">
                <a16:creationId xmlns:a16="http://schemas.microsoft.com/office/drawing/2014/main" id="{1092485B-04E0-104C-900D-CB07DECE8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505200"/>
            <a:ext cx="10668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Machine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learning</a:t>
            </a:r>
          </a:p>
        </p:txBody>
      </p:sp>
      <p:sp>
        <p:nvSpPr>
          <p:cNvPr id="16412" name="Text Box 215">
            <a:extLst>
              <a:ext uri="{FF2B5EF4-FFF2-40B4-BE49-F238E27FC236}">
                <a16:creationId xmlns:a16="http://schemas.microsoft.com/office/drawing/2014/main" id="{7111D758-252B-5E49-AF73-E39CBA8AC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724401"/>
            <a:ext cx="10668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Black-box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model</a:t>
            </a:r>
          </a:p>
        </p:txBody>
      </p:sp>
      <p:sp>
        <p:nvSpPr>
          <p:cNvPr id="16413" name="Text Box 216">
            <a:extLst>
              <a:ext uri="{FF2B5EF4-FFF2-40B4-BE49-F238E27FC236}">
                <a16:creationId xmlns:a16="http://schemas.microsoft.com/office/drawing/2014/main" id="{9DCD4F62-FDA4-5E45-B0C2-BEFF57DA7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943600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Results</a:t>
            </a:r>
          </a:p>
        </p:txBody>
      </p:sp>
      <p:sp>
        <p:nvSpPr>
          <p:cNvPr id="16414" name="Line 219">
            <a:extLst>
              <a:ext uri="{FF2B5EF4-FFF2-40B4-BE49-F238E27FC236}">
                <a16:creationId xmlns:a16="http://schemas.microsoft.com/office/drawing/2014/main" id="{175971BA-ADE7-AB44-A118-DE7D84D1EE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410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5" name="Text Box 220">
            <a:extLst>
              <a:ext uri="{FF2B5EF4-FFF2-40B4-BE49-F238E27FC236}">
                <a16:creationId xmlns:a16="http://schemas.microsoft.com/office/drawing/2014/main" id="{1C6CC7F5-D3D5-6A4D-B6CB-B6ADC1629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867400"/>
            <a:ext cx="914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Products</a:t>
            </a:r>
          </a:p>
        </p:txBody>
      </p:sp>
      <p:pic>
        <p:nvPicPr>
          <p:cNvPr id="16416" name="Picture 224">
            <a:extLst>
              <a:ext uri="{FF2B5EF4-FFF2-40B4-BE49-F238E27FC236}">
                <a16:creationId xmlns:a16="http://schemas.microsoft.com/office/drawing/2014/main" id="{275E3037-5618-874C-AF13-CA452BAF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76600"/>
            <a:ext cx="1295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225" descr="NN1">
            <a:extLst>
              <a:ext uri="{FF2B5EF4-FFF2-40B4-BE49-F238E27FC236}">
                <a16:creationId xmlns:a16="http://schemas.microsoft.com/office/drawing/2014/main" id="{EB046248-1737-DA4E-ACCE-B421955E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0"/>
            <a:ext cx="990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8" name="Picture 226">
            <a:extLst>
              <a:ext uri="{FF2B5EF4-FFF2-40B4-BE49-F238E27FC236}">
                <a16:creationId xmlns:a16="http://schemas.microsoft.com/office/drawing/2014/main" id="{0D8F4F9E-688C-E04B-85B1-A0B343B31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00"/>
            <a:ext cx="175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A8D3787-98D1-1340-91AE-C792BC485929}"/>
              </a:ext>
            </a:extLst>
          </p:cNvPr>
          <p:cNvSpPr txBox="1"/>
          <p:nvPr/>
        </p:nvSpPr>
        <p:spPr bwMode="auto">
          <a:xfrm>
            <a:off x="2438400" y="381001"/>
            <a:ext cx="7467600" cy="396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atin typeface="Arial" charset="0"/>
              </a:rPr>
              <a:t>Neural Networks</a:t>
            </a:r>
          </a:p>
        </p:txBody>
      </p:sp>
      <p:pic>
        <p:nvPicPr>
          <p:cNvPr id="16420" name="Picture 46" descr="DataOut.bmp">
            <a:extLst>
              <a:ext uri="{FF2B5EF4-FFF2-40B4-BE49-F238E27FC236}">
                <a16:creationId xmlns:a16="http://schemas.microsoft.com/office/drawing/2014/main" id="{6BDABEB7-3669-0A4C-8985-105450A36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981200"/>
            <a:ext cx="15652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1" name="Picture 2">
            <a:extLst>
              <a:ext uri="{FF2B5EF4-FFF2-40B4-BE49-F238E27FC236}">
                <a16:creationId xmlns:a16="http://schemas.microsoft.com/office/drawing/2014/main" id="{B10638FD-8FA8-6C4D-A5A1-06DAB277B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776288"/>
            <a:ext cx="88106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2" name="Picture 48">
            <a:extLst>
              <a:ext uri="{FF2B5EF4-FFF2-40B4-BE49-F238E27FC236}">
                <a16:creationId xmlns:a16="http://schemas.microsoft.com/office/drawing/2014/main" id="{F982C6FA-3244-D849-8D1B-EF027B82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6" y="4516438"/>
            <a:ext cx="103822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3" name="Picture 4">
            <a:extLst>
              <a:ext uri="{FF2B5EF4-FFF2-40B4-BE49-F238E27FC236}">
                <a16:creationId xmlns:a16="http://schemas.microsoft.com/office/drawing/2014/main" id="{F20640A8-55FE-0C43-9BAA-F6F7E231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2292350"/>
            <a:ext cx="1054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Picture 6">
            <a:extLst>
              <a:ext uri="{FF2B5EF4-FFF2-40B4-BE49-F238E27FC236}">
                <a16:creationId xmlns:a16="http://schemas.microsoft.com/office/drawing/2014/main" id="{62B8259A-B921-7C45-9E85-0F45725B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3382963"/>
            <a:ext cx="7604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5" name="Picture 8">
            <a:extLst>
              <a:ext uri="{FF2B5EF4-FFF2-40B4-BE49-F238E27FC236}">
                <a16:creationId xmlns:a16="http://schemas.microsoft.com/office/drawing/2014/main" id="{483F082D-BE2B-AE4E-AA2E-4DF44E2BF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3" y="974725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6" name="Picture 10">
            <a:extLst>
              <a:ext uri="{FF2B5EF4-FFF2-40B4-BE49-F238E27FC236}">
                <a16:creationId xmlns:a16="http://schemas.microsoft.com/office/drawing/2014/main" id="{4BB1CCEF-F713-8042-A42A-56286A7A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4" y="4572000"/>
            <a:ext cx="76358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12">
            <a:extLst>
              <a:ext uri="{FF2B5EF4-FFF2-40B4-BE49-F238E27FC236}">
                <a16:creationId xmlns:a16="http://schemas.microsoft.com/office/drawing/2014/main" id="{DB1E69E1-A08A-014C-B297-2C90754E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5559425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14">
            <a:extLst>
              <a:ext uri="{FF2B5EF4-FFF2-40B4-BE49-F238E27FC236}">
                <a16:creationId xmlns:a16="http://schemas.microsoft.com/office/drawing/2014/main" id="{6356A12A-7C9C-E649-95FE-00BF0737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5535614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4D5ED3-93CF-2A4E-ABFC-BC0E1117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Kordon Consulting LLC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20AB9-9CE7-6E42-8DED-69FB70CF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0722E-278E-7647-A422-6603FFB37C9B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922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Neural networks elevator pitch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24CDC-2F67-454C-B28E-9E3B9934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72" y="1172583"/>
            <a:ext cx="8974913" cy="49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4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2" descr="kitchen">
            <a:extLst>
              <a:ext uri="{FF2B5EF4-FFF2-40B4-BE49-F238E27FC236}">
                <a16:creationId xmlns:a16="http://schemas.microsoft.com/office/drawing/2014/main" id="{F286B66A-9E0B-3B4D-BB73-C416C573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2614614"/>
            <a:ext cx="22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0">
            <a:extLst>
              <a:ext uri="{FF2B5EF4-FFF2-40B4-BE49-F238E27FC236}">
                <a16:creationId xmlns:a16="http://schemas.microsoft.com/office/drawing/2014/main" id="{F61E052A-4427-F74A-960A-44412BB97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4411664"/>
            <a:ext cx="9144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313BDA2F-E5A6-8A45-BF24-EBB1D8E3F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00200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14F05945-511D-2F43-8140-CB177F22E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600200"/>
            <a:ext cx="25908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9" name="Text Box 12">
            <a:extLst>
              <a:ext uri="{FF2B5EF4-FFF2-40B4-BE49-F238E27FC236}">
                <a16:creationId xmlns:a16="http://schemas.microsoft.com/office/drawing/2014/main" id="{87B4A354-8337-E04D-89CE-38360F509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1676401"/>
            <a:ext cx="2568575" cy="2762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Advantages</a:t>
            </a:r>
          </a:p>
        </p:txBody>
      </p:sp>
      <p:sp>
        <p:nvSpPr>
          <p:cNvPr id="16390" name="Text Box 13">
            <a:extLst>
              <a:ext uri="{FF2B5EF4-FFF2-40B4-BE49-F238E27FC236}">
                <a16:creationId xmlns:a16="http://schemas.microsoft.com/office/drawing/2014/main" id="{235ED718-24B4-B449-AE52-7E0E75931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676401"/>
            <a:ext cx="2362200" cy="27622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Application areas</a:t>
            </a:r>
          </a:p>
        </p:txBody>
      </p:sp>
      <p:sp>
        <p:nvSpPr>
          <p:cNvPr id="16391" name="Text Box 24">
            <a:extLst>
              <a:ext uri="{FF2B5EF4-FFF2-40B4-BE49-F238E27FC236}">
                <a16:creationId xmlns:a16="http://schemas.microsoft.com/office/drawing/2014/main" id="{9ADA01D2-1885-C240-AA9E-9EC353EF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267200"/>
            <a:ext cx="1600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Statistical learning</a:t>
            </a:r>
          </a:p>
        </p:txBody>
      </p:sp>
      <p:sp>
        <p:nvSpPr>
          <p:cNvPr id="16392" name="Text Box 25">
            <a:extLst>
              <a:ext uri="{FF2B5EF4-FFF2-40B4-BE49-F238E27FC236}">
                <a16:creationId xmlns:a16="http://schemas.microsoft.com/office/drawing/2014/main" id="{A42493DF-6436-B540-BB9C-A34C437C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860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Medical</a:t>
            </a:r>
          </a:p>
        </p:txBody>
      </p:sp>
      <p:sp>
        <p:nvSpPr>
          <p:cNvPr id="16393" name="Text Box 26">
            <a:extLst>
              <a:ext uri="{FF2B5EF4-FFF2-40B4-BE49-F238E27FC236}">
                <a16:creationId xmlns:a16="http://schemas.microsoft.com/office/drawing/2014/main" id="{16524F65-99B0-E94E-A9DA-4E45E84E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3352801"/>
            <a:ext cx="144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Image analysis</a:t>
            </a:r>
          </a:p>
        </p:txBody>
      </p:sp>
      <p:sp>
        <p:nvSpPr>
          <p:cNvPr id="16394" name="Text Box 27">
            <a:extLst>
              <a:ext uri="{FF2B5EF4-FFF2-40B4-BE49-F238E27FC236}">
                <a16:creationId xmlns:a16="http://schemas.microsoft.com/office/drawing/2014/main" id="{42FA674B-A56A-B141-8D36-A40A82B7D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4495801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Manufacturing</a:t>
            </a:r>
          </a:p>
        </p:txBody>
      </p:sp>
      <p:sp>
        <p:nvSpPr>
          <p:cNvPr id="16395" name="Rectangle 43">
            <a:extLst>
              <a:ext uri="{FF2B5EF4-FFF2-40B4-BE49-F238E27FC236}">
                <a16:creationId xmlns:a16="http://schemas.microsoft.com/office/drawing/2014/main" id="{68C884D0-0F1B-F346-9021-F4C1B80EF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600200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6" name="Text Box 44">
            <a:extLst>
              <a:ext uri="{FF2B5EF4-FFF2-40B4-BE49-F238E27FC236}">
                <a16:creationId xmlns:a16="http://schemas.microsoft.com/office/drawing/2014/main" id="{4029D2A0-F9B4-9F44-A53C-6C743F26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76401"/>
            <a:ext cx="2819400" cy="276225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What are support vector machines?</a:t>
            </a:r>
          </a:p>
        </p:txBody>
      </p:sp>
      <p:sp>
        <p:nvSpPr>
          <p:cNvPr id="16397" name="Text Box 180">
            <a:extLst>
              <a:ext uri="{FF2B5EF4-FFF2-40B4-BE49-F238E27FC236}">
                <a16:creationId xmlns:a16="http://schemas.microsoft.com/office/drawing/2014/main" id="{2C3D316F-7D0F-5147-8BC1-C4438C8F0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86000"/>
            <a:ext cx="2362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00" b="1"/>
              <a:t> </a:t>
            </a:r>
            <a:r>
              <a:rPr lang="en-US" altLang="en-US" sz="1200" b="1"/>
              <a:t>Solid theory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Model complexity control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Best generalization ability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Global optimization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Repeatable results</a:t>
            </a:r>
          </a:p>
        </p:txBody>
      </p:sp>
      <p:sp>
        <p:nvSpPr>
          <p:cNvPr id="16398" name="Text Box 188">
            <a:extLst>
              <a:ext uri="{FF2B5EF4-FFF2-40B4-BE49-F238E27FC236}">
                <a16:creationId xmlns:a16="http://schemas.microsoft.com/office/drawing/2014/main" id="{DD458529-288E-0845-9856-5113215E9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267200"/>
            <a:ext cx="914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Data</a:t>
            </a:r>
          </a:p>
        </p:txBody>
      </p:sp>
      <p:sp>
        <p:nvSpPr>
          <p:cNvPr id="16399" name="Text Box 191">
            <a:extLst>
              <a:ext uri="{FF2B5EF4-FFF2-40B4-BE49-F238E27FC236}">
                <a16:creationId xmlns:a16="http://schemas.microsoft.com/office/drawing/2014/main" id="{47D3A094-2486-5946-A700-8AEF567BC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5486401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Bioinformatics</a:t>
            </a:r>
          </a:p>
        </p:txBody>
      </p:sp>
      <p:sp>
        <p:nvSpPr>
          <p:cNvPr id="16400" name="Rectangle 198">
            <a:extLst>
              <a:ext uri="{FF2B5EF4-FFF2-40B4-BE49-F238E27FC236}">
                <a16:creationId xmlns:a16="http://schemas.microsoft.com/office/drawing/2014/main" id="{338A1B0B-D53E-074E-9D39-C9F5F9686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1" y="2667000"/>
            <a:ext cx="1323975" cy="381000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Health Discovery</a:t>
            </a:r>
            <a:br>
              <a:rPr lang="en-US" altLang="en-US" sz="1200" b="1"/>
            </a:br>
            <a:r>
              <a:rPr lang="en-US" altLang="en-US" sz="1200" b="1"/>
              <a:t>Corporation</a:t>
            </a:r>
          </a:p>
        </p:txBody>
      </p:sp>
      <p:sp>
        <p:nvSpPr>
          <p:cNvPr id="16401" name="Rectangle 199">
            <a:extLst>
              <a:ext uri="{FF2B5EF4-FFF2-40B4-BE49-F238E27FC236}">
                <a16:creationId xmlns:a16="http://schemas.microsoft.com/office/drawing/2014/main" id="{E95E6E29-B6E2-764C-B632-4AA13C4E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1" y="3657600"/>
            <a:ext cx="1095375" cy="3190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Academic</a:t>
            </a:r>
          </a:p>
        </p:txBody>
      </p:sp>
      <p:sp>
        <p:nvSpPr>
          <p:cNvPr id="16402" name="Rectangle 200">
            <a:extLst>
              <a:ext uri="{FF2B5EF4-FFF2-40B4-BE49-F238E27FC236}">
                <a16:creationId xmlns:a16="http://schemas.microsoft.com/office/drawing/2014/main" id="{67E4C294-7A03-6F41-86C4-7ADE95F7B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7801" y="4876800"/>
            <a:ext cx="1247775" cy="3190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Dow Chemical</a:t>
            </a:r>
          </a:p>
        </p:txBody>
      </p:sp>
      <p:sp>
        <p:nvSpPr>
          <p:cNvPr id="16403" name="Rectangle 201">
            <a:extLst>
              <a:ext uri="{FF2B5EF4-FFF2-40B4-BE49-F238E27FC236}">
                <a16:creationId xmlns:a16="http://schemas.microsoft.com/office/drawing/2014/main" id="{BF787D35-1297-124E-A643-17D479272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5867400"/>
            <a:ext cx="1095375" cy="3952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Academic</a:t>
            </a:r>
          </a:p>
        </p:txBody>
      </p:sp>
      <p:sp>
        <p:nvSpPr>
          <p:cNvPr id="16404" name="Text Box 206">
            <a:extLst>
              <a:ext uri="{FF2B5EF4-FFF2-40B4-BE49-F238E27FC236}">
                <a16:creationId xmlns:a16="http://schemas.microsoft.com/office/drawing/2014/main" id="{5E99762E-C905-5441-A50C-41E804093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286000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Data</a:t>
            </a:r>
          </a:p>
        </p:txBody>
      </p:sp>
      <p:sp>
        <p:nvSpPr>
          <p:cNvPr id="16405" name="AutoShape 210">
            <a:extLst>
              <a:ext uri="{FF2B5EF4-FFF2-40B4-BE49-F238E27FC236}">
                <a16:creationId xmlns:a16="http://schemas.microsoft.com/office/drawing/2014/main" id="{816CDB53-7A0C-DC44-9E84-8EC9F9DC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6" name="Text Box 214">
            <a:extLst>
              <a:ext uri="{FF2B5EF4-FFF2-40B4-BE49-F238E27FC236}">
                <a16:creationId xmlns:a16="http://schemas.microsoft.com/office/drawing/2014/main" id="{F458517A-EA67-9548-9E48-6A2E48BCC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352800"/>
            <a:ext cx="10668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Learning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from data</a:t>
            </a:r>
          </a:p>
        </p:txBody>
      </p:sp>
      <p:sp>
        <p:nvSpPr>
          <p:cNvPr id="16407" name="Text Box 215">
            <a:extLst>
              <a:ext uri="{FF2B5EF4-FFF2-40B4-BE49-F238E27FC236}">
                <a16:creationId xmlns:a16="http://schemas.microsoft.com/office/drawing/2014/main" id="{6F1C0E6E-1C1D-0444-9CC1-8D7FA4687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648200"/>
            <a:ext cx="14478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Models with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right complexity</a:t>
            </a:r>
          </a:p>
        </p:txBody>
      </p:sp>
      <p:sp>
        <p:nvSpPr>
          <p:cNvPr id="16408" name="Text Box 216">
            <a:extLst>
              <a:ext uri="{FF2B5EF4-FFF2-40B4-BE49-F238E27FC236}">
                <a16:creationId xmlns:a16="http://schemas.microsoft.com/office/drawing/2014/main" id="{A8085756-18D3-7D4E-93ED-52C9180BF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943600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Results</a:t>
            </a:r>
          </a:p>
        </p:txBody>
      </p:sp>
      <p:sp>
        <p:nvSpPr>
          <p:cNvPr id="16409" name="Line 219">
            <a:extLst>
              <a:ext uri="{FF2B5EF4-FFF2-40B4-BE49-F238E27FC236}">
                <a16:creationId xmlns:a16="http://schemas.microsoft.com/office/drawing/2014/main" id="{B965C805-567E-0540-B5BA-1DB99161F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410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0" name="Text Box 220">
            <a:extLst>
              <a:ext uri="{FF2B5EF4-FFF2-40B4-BE49-F238E27FC236}">
                <a16:creationId xmlns:a16="http://schemas.microsoft.com/office/drawing/2014/main" id="{8F57E14B-7D1C-9245-BBF7-624473F7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867400"/>
            <a:ext cx="914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Products</a:t>
            </a:r>
          </a:p>
        </p:txBody>
      </p:sp>
      <p:pic>
        <p:nvPicPr>
          <p:cNvPr id="16411" name="Picture 229">
            <a:extLst>
              <a:ext uri="{FF2B5EF4-FFF2-40B4-BE49-F238E27FC236}">
                <a16:creationId xmlns:a16="http://schemas.microsoft.com/office/drawing/2014/main" id="{25528EC1-C086-7B45-AEA0-C6A813AA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343400"/>
            <a:ext cx="14414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230">
            <a:extLst>
              <a:ext uri="{FF2B5EF4-FFF2-40B4-BE49-F238E27FC236}">
                <a16:creationId xmlns:a16="http://schemas.microsoft.com/office/drawing/2014/main" id="{70EA9AC4-2907-9A42-83F6-EC655AAE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5715000"/>
            <a:ext cx="8620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3" name="Text Box 11">
            <a:extLst>
              <a:ext uri="{FF2B5EF4-FFF2-40B4-BE49-F238E27FC236}">
                <a16:creationId xmlns:a16="http://schemas.microsoft.com/office/drawing/2014/main" id="{3E8C3AE9-B9F4-5548-B5FE-69DF35D7C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066800"/>
            <a:ext cx="5754688" cy="338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/>
              <a:t>Automatic modeling by extracting the best from the data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EB6A67-F245-BA40-B5F5-7090B3A235A9}"/>
              </a:ext>
            </a:extLst>
          </p:cNvPr>
          <p:cNvSpPr txBox="1"/>
          <p:nvPr/>
        </p:nvSpPr>
        <p:spPr bwMode="auto">
          <a:xfrm>
            <a:off x="2286000" y="381000"/>
            <a:ext cx="7620000" cy="400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atin typeface="Arial" charset="0"/>
              </a:rPr>
              <a:t>Support Vector Machines</a:t>
            </a:r>
          </a:p>
        </p:txBody>
      </p:sp>
      <p:pic>
        <p:nvPicPr>
          <p:cNvPr id="16415" name="Picture 47">
            <a:extLst>
              <a:ext uri="{FF2B5EF4-FFF2-40B4-BE49-F238E27FC236}">
                <a16:creationId xmlns:a16="http://schemas.microsoft.com/office/drawing/2014/main" id="{9F56F57A-3BB0-A048-8A66-4E2F35F14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24200"/>
            <a:ext cx="16271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AutoShape 207">
            <a:extLst>
              <a:ext uri="{FF2B5EF4-FFF2-40B4-BE49-F238E27FC236}">
                <a16:creationId xmlns:a16="http://schemas.microsoft.com/office/drawing/2014/main" id="{4347D90B-4379-CF45-85D4-F08DC63A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956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17" name="AutoShape 209">
            <a:extLst>
              <a:ext uri="{FF2B5EF4-FFF2-40B4-BE49-F238E27FC236}">
                <a16:creationId xmlns:a16="http://schemas.microsoft.com/office/drawing/2014/main" id="{0095B575-D79D-1D4C-BAEB-03E23DB35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862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6418" name="Picture 47" descr="DataOut.bmp">
            <a:extLst>
              <a:ext uri="{FF2B5EF4-FFF2-40B4-BE49-F238E27FC236}">
                <a16:creationId xmlns:a16="http://schemas.microsoft.com/office/drawing/2014/main" id="{7456ACC3-7913-2945-A7F3-616AD5E5A6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1435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9" name="Line 190">
            <a:extLst>
              <a:ext uri="{FF2B5EF4-FFF2-40B4-BE49-F238E27FC236}">
                <a16:creationId xmlns:a16="http://schemas.microsoft.com/office/drawing/2014/main" id="{76D3FA93-4CA7-0D46-AEEF-4099A76886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44958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20" name="Line 189">
            <a:extLst>
              <a:ext uri="{FF2B5EF4-FFF2-40B4-BE49-F238E27FC236}">
                <a16:creationId xmlns:a16="http://schemas.microsoft.com/office/drawing/2014/main" id="{7CE219A6-31EF-BD44-B008-3DBD41F6D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495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21" name="Picture 47">
            <a:extLst>
              <a:ext uri="{FF2B5EF4-FFF2-40B4-BE49-F238E27FC236}">
                <a16:creationId xmlns:a16="http://schemas.microsoft.com/office/drawing/2014/main" id="{76F1384B-95B7-4844-928F-7B69C1FE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942975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2" name="Picture 2">
            <a:extLst>
              <a:ext uri="{FF2B5EF4-FFF2-40B4-BE49-F238E27FC236}">
                <a16:creationId xmlns:a16="http://schemas.microsoft.com/office/drawing/2014/main" id="{FC4C1F20-8BF8-C94A-ACB8-5C142294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681038"/>
            <a:ext cx="1071562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3" name="Picture 49">
            <a:extLst>
              <a:ext uri="{FF2B5EF4-FFF2-40B4-BE49-F238E27FC236}">
                <a16:creationId xmlns:a16="http://schemas.microsoft.com/office/drawing/2014/main" id="{6EEBAD7B-0356-FB4D-9024-318B00F8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1" y="4511676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Picture 4">
            <a:extLst>
              <a:ext uri="{FF2B5EF4-FFF2-40B4-BE49-F238E27FC236}">
                <a16:creationId xmlns:a16="http://schemas.microsoft.com/office/drawing/2014/main" id="{E34DC2FF-5364-C047-A850-0033B055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6" y="5635626"/>
            <a:ext cx="7223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5" name="Picture 6">
            <a:extLst>
              <a:ext uri="{FF2B5EF4-FFF2-40B4-BE49-F238E27FC236}">
                <a16:creationId xmlns:a16="http://schemas.microsoft.com/office/drawing/2014/main" id="{C3370897-4786-2345-A8EA-4E32926C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4643438"/>
            <a:ext cx="673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6" name="Picture 8">
            <a:extLst>
              <a:ext uri="{FF2B5EF4-FFF2-40B4-BE49-F238E27FC236}">
                <a16:creationId xmlns:a16="http://schemas.microsoft.com/office/drawing/2014/main" id="{F30DB607-B79F-A34F-928C-71CBD631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9" y="3322639"/>
            <a:ext cx="9493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10">
            <a:extLst>
              <a:ext uri="{FF2B5EF4-FFF2-40B4-BE49-F238E27FC236}">
                <a16:creationId xmlns:a16="http://schemas.microsoft.com/office/drawing/2014/main" id="{A93C5AC6-1443-A642-B4FB-9BD8B505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2260600"/>
            <a:ext cx="1081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12">
            <a:extLst>
              <a:ext uri="{FF2B5EF4-FFF2-40B4-BE49-F238E27FC236}">
                <a16:creationId xmlns:a16="http://schemas.microsoft.com/office/drawing/2014/main" id="{D589779B-8666-264C-8E07-BE200A32E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6" y="5616576"/>
            <a:ext cx="7969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2F5A67-F3C7-244B-8170-BC99D949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Kordon Consulting LLC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C8120-9C68-9348-97E9-3A9C79EA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0722E-278E-7647-A422-6603FFB37C9B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31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Support vector machines elevator pitch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033B4-B136-F04A-8082-1D2CCCDF5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45" y="923215"/>
            <a:ext cx="10655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1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92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Other AI methods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F18612B9-08AE-EB44-9CC2-3A6FFEDE6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823945"/>
            <a:ext cx="1081088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Classifiers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CD055BA8-95EB-E04B-98BF-E848A33F0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621795"/>
            <a:ext cx="1081088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Classifiers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2C5EB025-46A3-5845-9160-FE9A1F49C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873695"/>
            <a:ext cx="1983235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Causal relationships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F2F5DECD-912F-2E47-90C3-4210C6E56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3461133"/>
            <a:ext cx="105990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Ambiguity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A7F5D3F8-2256-CA46-B70B-39B9C7EF4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334846"/>
            <a:ext cx="113845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Knowledge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038FC0-5803-3B44-8500-31856134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52" y="749027"/>
            <a:ext cx="5843175" cy="5734968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E4620D34-2C3A-5446-97B4-529D31529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202025"/>
            <a:ext cx="67197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1793572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1" y="30251"/>
            <a:ext cx="10515600" cy="570057"/>
          </a:xfrm>
        </p:spPr>
        <p:txBody>
          <a:bodyPr>
            <a:normAutofit/>
          </a:bodyPr>
          <a:lstStyle/>
          <a:p>
            <a:r>
              <a:rPr lang="en-US" sz="2800" dirty="0"/>
              <a:t>Lecture 4 “Applied Machine Learning”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87" y="777183"/>
            <a:ext cx="11151586" cy="4520332"/>
          </a:xfrm>
        </p:spPr>
        <p:txBody>
          <a:bodyPr>
            <a:noAutofit/>
          </a:bodyPr>
          <a:lstStyle/>
          <a:p>
            <a:r>
              <a:rPr lang="en-US" sz="2400" b="1" dirty="0"/>
              <a:t>Machine learning generates patterns from both labeled and unlabeled data</a:t>
            </a:r>
          </a:p>
          <a:p>
            <a:r>
              <a:rPr lang="en-US" sz="2400" b="1" dirty="0"/>
              <a:t>The principles of machine learning are based on bio-inspired computing and statistical learning theory</a:t>
            </a:r>
          </a:p>
          <a:p>
            <a:r>
              <a:rPr lang="en-US" sz="2400" b="1" dirty="0"/>
              <a:t>Artificial neural networks mimic the way our brain works</a:t>
            </a:r>
          </a:p>
          <a:p>
            <a:r>
              <a:rPr lang="en-US" sz="2400" b="1" dirty="0"/>
              <a:t>Support Vector Machines (SVMs) generate models by learning from the best of available data</a:t>
            </a:r>
          </a:p>
          <a:p>
            <a:r>
              <a:rPr lang="en-US" sz="2400" b="1" dirty="0"/>
              <a:t>Artificial neural networks create nonlinear black-box models in many architectures with wide range of application areas</a:t>
            </a:r>
          </a:p>
          <a:p>
            <a:r>
              <a:rPr lang="en-US" sz="2400" b="1" dirty="0"/>
              <a:t>SVMs create black-box models with optimal complexity and robust performance</a:t>
            </a:r>
          </a:p>
          <a:p>
            <a:r>
              <a:rPr lang="en-US" sz="2400" b="1" dirty="0"/>
              <a:t>Artificial neural networks are the most popular AI method and easy to market</a:t>
            </a:r>
          </a:p>
          <a:p>
            <a:r>
              <a:rPr lang="en-US" sz="2400" b="1" dirty="0"/>
              <a:t>SVMs have the most solid theoretical basis of AI methods but are difficult to market.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7" y="5650460"/>
            <a:ext cx="12037807" cy="83099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Machine learning allows extracting insight from data and solving real-world problems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C19-5231-D247-BDB4-CC36CF70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36962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3045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Details on this topic are given in the following chapters of “Applying Data Science” book:</a:t>
            </a:r>
            <a:br>
              <a:rPr lang="en-US" sz="2700" dirty="0"/>
            </a:br>
            <a:r>
              <a:rPr lang="en-US" sz="2700" dirty="0"/>
              <a:t>Chapter 3, pp. 86-90, 95-99</a:t>
            </a:r>
            <a:br>
              <a:rPr lang="en-US" sz="2700" dirty="0"/>
            </a:br>
            <a:r>
              <a:rPr lang="en-US" sz="2700" dirty="0"/>
              <a:t>Chapter 4, pp.136-137, 138-140, 145-149</a:t>
            </a:r>
            <a:br>
              <a:rPr lang="en-US" sz="2700" dirty="0"/>
            </a:br>
            <a:r>
              <a:rPr lang="en-US" sz="2700" dirty="0"/>
              <a:t>Chapter 5, pp. 171-176</a:t>
            </a:r>
            <a:br>
              <a:rPr lang="en-US" dirty="0"/>
            </a:br>
            <a:br>
              <a:rPr lang="en-US" dirty="0"/>
            </a:b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1F9E8-3C33-9141-90CD-B198A38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311044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Smile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943" y="47395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30B4D-22E4-F24E-943A-FC1C52714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51" y="835676"/>
            <a:ext cx="7264897" cy="54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07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94C75-C3B0-A241-8204-2A43E2CA7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92" y="763676"/>
            <a:ext cx="9048762" cy="5657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4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853" y="1490724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31654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types of machine inference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4B430-5BD7-EB47-90C0-F21B3978CF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20" y="1483781"/>
            <a:ext cx="6434759" cy="349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2F1D755-B8CB-774B-9936-1F4B68DD3FD4}"/>
              </a:ext>
            </a:extLst>
          </p:cNvPr>
          <p:cNvSpPr txBox="1">
            <a:spLocks/>
          </p:cNvSpPr>
          <p:nvPr/>
        </p:nvSpPr>
        <p:spPr>
          <a:xfrm>
            <a:off x="0" y="6334309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Kordon, A. Applying Computational Intelligence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6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types of machine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260" y="2071637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EAAE9-5904-5140-ABDC-78369260E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50" y="869950"/>
            <a:ext cx="8013700" cy="51181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4482" y="6181644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https://data--flair-</a:t>
            </a:r>
            <a:r>
              <a:rPr lang="en-US" sz="1400" b="1" dirty="0" err="1"/>
              <a:t>training.cdn.ampproject.org</a:t>
            </a:r>
            <a:r>
              <a:rPr lang="en-US" sz="1400" b="1" dirty="0"/>
              <a:t>/c/s/data-</a:t>
            </a:r>
            <a:r>
              <a:rPr lang="en-US" sz="1400" b="1" dirty="0" err="1"/>
              <a:t>flair.training</a:t>
            </a:r>
            <a:r>
              <a:rPr lang="en-US" sz="1400" b="1" dirty="0"/>
              <a:t>/blogs/machine-learning-tutorial/amp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98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Examples of supervised/unsupervised machine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260" y="2071637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5C0E9-4316-9E4B-9F06-33190F1E6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899363"/>
            <a:ext cx="100711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2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Machine teaching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1E05A8-17D6-7244-B0C7-6FFFDF2DD6BC}"/>
              </a:ext>
            </a:extLst>
          </p:cNvPr>
          <p:cNvSpPr txBox="1">
            <a:spLocks/>
          </p:cNvSpPr>
          <p:nvPr/>
        </p:nvSpPr>
        <p:spPr>
          <a:xfrm>
            <a:off x="0" y="6356350"/>
            <a:ext cx="5245488" cy="391277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F2D46-CDCB-8948-974D-D347DD9F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331" y="1688277"/>
            <a:ext cx="8507737" cy="4787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E954DC-BEEA-B444-823F-F9860BCF53D2}"/>
              </a:ext>
            </a:extLst>
          </p:cNvPr>
          <p:cNvSpPr txBox="1"/>
          <p:nvPr/>
        </p:nvSpPr>
        <p:spPr>
          <a:xfrm>
            <a:off x="677682" y="817898"/>
            <a:ext cx="914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Machine teaching </a:t>
            </a:r>
            <a:r>
              <a:rPr lang="en-US" dirty="0"/>
              <a:t>is an approach where human expertise and abilities to find solutions to problems are used in order to help machine learning models find important hints about how to find a solution faster. Machine teaching designs the optimal training data to drive the learning algorithm to a target model.</a:t>
            </a:r>
            <a:endParaRPr lang="en-US" i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594307-70C0-E84D-ADE1-84726589D648}"/>
              </a:ext>
            </a:extLst>
          </p:cNvPr>
          <p:cNvSpPr txBox="1">
            <a:spLocks/>
          </p:cNvSpPr>
          <p:nvPr/>
        </p:nvSpPr>
        <p:spPr>
          <a:xfrm>
            <a:off x="2044257" y="5424925"/>
            <a:ext cx="5245488" cy="573839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b="1" dirty="0"/>
              <a:t>SME – subject matter expert</a:t>
            </a:r>
          </a:p>
          <a:p>
            <a:pPr>
              <a:buNone/>
            </a:pPr>
            <a:r>
              <a:rPr lang="en-US" sz="1400" b="1" dirty="0"/>
              <a:t>DRL – Deep reinforcement learning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98351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123452</TotalTime>
  <Words>1014</Words>
  <Application>Microsoft Macintosh PowerPoint</Application>
  <PresentationFormat>Widescreen</PresentationFormat>
  <Paragraphs>265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Hoefler Text</vt:lpstr>
      <vt:lpstr>Times</vt:lpstr>
      <vt:lpstr>Times New Roman</vt:lpstr>
      <vt:lpstr>Office Theme</vt:lpstr>
      <vt:lpstr>Applied Artificial Intelligence  Lecture 4 Applied Machine Learning</vt:lpstr>
      <vt:lpstr>Lecture 4 agenda</vt:lpstr>
      <vt:lpstr>Key AI methods</vt:lpstr>
      <vt:lpstr>Other AI methods</vt:lpstr>
      <vt:lpstr>Lecture 4 agenda</vt:lpstr>
      <vt:lpstr>Key types of machine inference</vt:lpstr>
      <vt:lpstr>Key types of machine learning</vt:lpstr>
      <vt:lpstr>Examples of supervised/unsupervised machine learning</vt:lpstr>
      <vt:lpstr>Machine teaching</vt:lpstr>
      <vt:lpstr>Scientific basis of machine learning</vt:lpstr>
      <vt:lpstr>Lecture 4 agenda</vt:lpstr>
      <vt:lpstr>Biological neuron</vt:lpstr>
      <vt:lpstr>Artificial neuron</vt:lpstr>
      <vt:lpstr>Artificial neural network (perceptron)</vt:lpstr>
      <vt:lpstr>Learning by backpropagation</vt:lpstr>
      <vt:lpstr>Self-Organizing Map (SOM)</vt:lpstr>
      <vt:lpstr>Recurrent neural network (RNN)</vt:lpstr>
      <vt:lpstr>Lecture 4 agenda</vt:lpstr>
      <vt:lpstr>Support Vector Machines principle</vt:lpstr>
      <vt:lpstr>Support Vector Machines social analogy (US election) </vt:lpstr>
      <vt:lpstr>The “engine” of SVM – the kernel trick</vt:lpstr>
      <vt:lpstr>A real-world problem example of the kernel trick</vt:lpstr>
      <vt:lpstr>Lecture 4 agenda</vt:lpstr>
      <vt:lpstr>Benefits of neural networks</vt:lpstr>
      <vt:lpstr>Capabilities of neural networks</vt:lpstr>
      <vt:lpstr>Benefits of support vector machines</vt:lpstr>
      <vt:lpstr>Capabilities of support vector machines</vt:lpstr>
      <vt:lpstr>Lecture 4 agenda</vt:lpstr>
      <vt:lpstr>Applicability of neural networks</vt:lpstr>
      <vt:lpstr>Applicability of support vector machines</vt:lpstr>
      <vt:lpstr>Recommended software options for Machine Learning/Data Science</vt:lpstr>
      <vt:lpstr>An example of neural network development by RapidMiner</vt:lpstr>
      <vt:lpstr>Neural network predictions of emissions</vt:lpstr>
      <vt:lpstr>An example of SVM for regression development by RapidMiner</vt:lpstr>
      <vt:lpstr>Lecture 4 agenda</vt:lpstr>
      <vt:lpstr>PowerPoint Presentation</vt:lpstr>
      <vt:lpstr>Neural networks elevator pitch</vt:lpstr>
      <vt:lpstr>PowerPoint Presentation</vt:lpstr>
      <vt:lpstr>Support vector machines elevator pitch</vt:lpstr>
      <vt:lpstr>Lecture 4 “Applied Machine Learning” Summary</vt:lpstr>
      <vt:lpstr>Details on this topic are given in the following chapters of “Applying Data Science” book: Chapter 3, pp. 86-90, 95-99 Chapter 4, pp.136-137, 138-140, 145-149 Chapter 5, pp. 171-176  </vt:lpstr>
      <vt:lpstr>Smile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624</cp:revision>
  <cp:lastPrinted>2020-05-15T22:07:03Z</cp:lastPrinted>
  <dcterms:created xsi:type="dcterms:W3CDTF">2017-01-12T15:32:32Z</dcterms:created>
  <dcterms:modified xsi:type="dcterms:W3CDTF">2020-10-13T14:48:49Z</dcterms:modified>
</cp:coreProperties>
</file>