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859" r:id="rId3"/>
    <p:sldId id="1148" r:id="rId4"/>
    <p:sldId id="1154" r:id="rId5"/>
    <p:sldId id="1149" r:id="rId6"/>
    <p:sldId id="1155" r:id="rId7"/>
    <p:sldId id="1150" r:id="rId8"/>
    <p:sldId id="1151" r:id="rId9"/>
    <p:sldId id="1156" r:id="rId10"/>
    <p:sldId id="358" r:id="rId11"/>
    <p:sldId id="382" r:id="rId12"/>
    <p:sldId id="383" r:id="rId13"/>
    <p:sldId id="396" r:id="rId14"/>
    <p:sldId id="384" r:id="rId15"/>
    <p:sldId id="394" r:id="rId16"/>
    <p:sldId id="1157" r:id="rId17"/>
    <p:sldId id="307" r:id="rId18"/>
    <p:sldId id="308" r:id="rId19"/>
    <p:sldId id="310" r:id="rId20"/>
    <p:sldId id="312" r:id="rId21"/>
    <p:sldId id="317" r:id="rId22"/>
    <p:sldId id="1166" r:id="rId23"/>
    <p:sldId id="1158" r:id="rId24"/>
    <p:sldId id="1152" r:id="rId25"/>
    <p:sldId id="1153" r:id="rId26"/>
    <p:sldId id="1159" r:id="rId27"/>
    <p:sldId id="1160" r:id="rId28"/>
    <p:sldId id="1163" r:id="rId29"/>
    <p:sldId id="1165" r:id="rId30"/>
    <p:sldId id="7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9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82D8-0024-4D1D-8067-A98A8DDA616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BD3F-533F-7548-B4D6-CE15EBB66B4D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D504-4A92-5D4E-8A8F-3FF48F7B7765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5A1A-9346-1E48-9D76-BA80E011B061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7918-EEA6-B440-93BF-EA111AC2F5B0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52FC-5124-E34D-A48A-C5FD57D311D2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E18E-AC42-8D4F-81A4-742F89329077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21CE-425A-364C-9448-73E2AD21268A}" type="datetime1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904-4185-7A4F-9317-515F468CF1EE}" type="datetime1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65E-A3E5-734A-9F42-312D6A5DA7DE}" type="datetime1">
              <a:rPr lang="en-US" smtClean="0"/>
              <a:t>10/28/20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8901-69CA-4642-A9FB-1D6BEF35AC54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5BC8-21C2-704C-A7B6-7894901C76B9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5B33-D408-1744-92EE-F0B0A7117144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hyperlink" Target="https://www.statista.com/statistics/428692/projected-size-of-global-autonomous-vehicle-market-by-vehicle-typ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17</a:t>
            </a:r>
            <a:br>
              <a:rPr lang="en-US" sz="3600" dirty="0"/>
            </a:br>
            <a:r>
              <a:rPr lang="en-US" sz="3600" b="1" dirty="0"/>
              <a:t> Applied AI in business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http://t0.gstatic.com/images?q=tbn:ANd9GcS0Ia_MC_dL5Y5kWNarvgH-tSr592hRNxiAa-ukSENL3DFVOs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3509962"/>
            <a:ext cx="2873622" cy="182403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64345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Key expectation from Business Forecasting</a:t>
            </a:r>
          </a:p>
        </p:txBody>
      </p:sp>
      <p:pic>
        <p:nvPicPr>
          <p:cNvPr id="31746" name="Picture 2" descr="http://t0.gstatic.com/images?q=tbn:ANd9GcRZCr8Fdl5UFkCFJz3FaZrasPOPe25FbPvvLGuAGgd4DU-9vc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1" y="3630613"/>
            <a:ext cx="2685561" cy="1960563"/>
          </a:xfrm>
          <a:prstGeom prst="rect">
            <a:avLst/>
          </a:prstGeom>
          <a:noFill/>
        </p:spPr>
      </p:pic>
      <p:pic>
        <p:nvPicPr>
          <p:cNvPr id="31748" name="Picture 4" descr="http://t3.gstatic.com/images?q=tbn:ANd9GcTONowOX1Pli92ZPj6n_jL8yVTrYFy72UvnTHNxB9jgErBowM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1" y="446087"/>
            <a:ext cx="2619375" cy="1743076"/>
          </a:xfrm>
          <a:prstGeom prst="rect">
            <a:avLst/>
          </a:prstGeom>
          <a:noFill/>
        </p:spPr>
      </p:pic>
      <p:pic>
        <p:nvPicPr>
          <p:cNvPr id="31750" name="Picture 6" descr="http://t0.gstatic.com/images?q=tbn:ANd9GcQykKBf8W2y-Lvk_4WZgOQB1EGTxj9T1EP4oOs0oHjJlmHLZa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4826" y="4549776"/>
            <a:ext cx="2543175" cy="1800225"/>
          </a:xfrm>
          <a:prstGeom prst="rect">
            <a:avLst/>
          </a:prstGeom>
          <a:noFill/>
        </p:spPr>
      </p:pic>
      <p:sp>
        <p:nvSpPr>
          <p:cNvPr id="31752" name="AutoShape 8" descr="data:image/jpeg;base64,/9j/4AAQSkZJRgABAQAAAQABAAD/2wCEAAkGBhQSERQUEhQWFRUWFxUXGBUYGBQYFxUWFBcXFRgUFRgXHSYeGRkjGRQYHy8gIycpLCwsFx4xNTAqNSYrLCkBCQoKDgwOGg8PGiokHyQsLCwsLCwsKSwpLCwsLCwsLCwsKSwsLCwsKSkpKSksKSksKSwsLCwpLCwsKSwsLCksLP/AABEIALcBFAMBIgACEQEDEQH/xAAcAAABBQEBAQAAAAAAAAAAAAADAAECBAUGBwj/xAA/EAABAwIEAwYEBAQFAwUAAAABAAIRAyEEEjFBBVFhBhMicYGRMqGx8BRCwdEjUmLxBxWCkuEzcqIWNFOywv/EABkBAAMBAQEAAAAAAAAAAAAAAAECAwAEBf/EACcRAAICAgIDAAEDBQAAAAAAAAABAhESIQMxE0FRBCIy8BRCUmFx/9oADAMBAAIRAxEAPwD011EKP4ZCBKmypC9amjzskRdThQIRnvnYBRyIp/RX/oEWpsqMGJ+7RyFoDlSyo2RMWrZBSBZVOnYynypws2OomgMcI0TirKz5TiooPjXosps1aNUBKriwBZZorFRcUviVjeQsVK86qD6chBlFZU6J8a6FzsA+moBquTOgRW0gei2VGqzP7tQNJXnx0VZ5VIyJSQAUlItTlyYJnIKjSIlqQajNYokLWYEWqD2dFYhJwRToEtlIsUcitlQIVciRXKkKpRC1MWLWmayNTEEiEGEYtTZUypdAbsEEChiMxcORI223R8RAa6RIgyBqRvHosTguNDqj8pLgTlBtAy8ybzf97o2rMbKSOKJ5JLZI1M0SIVPH8SbTDh+YMzAdC4MHzOnRG4pW7ujUqG2Vjj6gW+cLgO2+N/i0HiHTSEgn+qYIbtInrK4ZTUVZWMbZ2vCuKtfTaS5sxcSToQ28idTv5rUyryLBVn0yxwM/A7K7MZLiQMrdXi3u466r1PA4/O2SINszZktJAMEjeCEsZZIefHXRcyJZVLvAFE4hvNG2TxYsiYsRKFRrrSAjPoQNQUMqdBUGUXBClPWrXhBzp7KxiTc5O0oPeKbHLDFhosk6ohGooSsKl9LAKmAg0xKOxqwr0M10JF6JkUTSWtAsEAouCOKaZ1NazWVgyVLKjZQmJRC2IFOXN5IZKdolYCJAjkouaD0Re7S7sc0LA7A92OaGaStjD9U+SOqOYMSl3SkMKeSu990SbW8ls5DKEfpUbgCVP/L+qHxLiTmt8ABfmYIkbkGCdpbKnUx7e77zMC0jUEX2gE9bJc5sfGCBYnhocxw+KQbTE+uxXmOD4pUpvLw2oRTfTaHHu8oa8hrhUcyRmAGWSRpcLoMf2ndNc0wKjZDchc6YDTOTKRBIA8zpeFwNZzTUikC9pqU3BhNVzWOcMxzA3cSS5sm/hKScpL2NFReqPZa+McI7qg+qwgEOD2t12IfBBiD6plh4LtK5zB3TXVQ0ua54Y+C4OMwBoLiAkq+NvaYnkS9FzitcYrDVmDMTkPhBAdI0i8HTTcLybiDi4MEQGggODhLhJMFoMSMx5rqcLxx7CO71YCS3+YAXJG5j6Bc5xt4e8uIDXOJJDRA3kwDc6rzZ865EdMYUwuHxLwxpFxkMNJJgXkA7EXMjT5LuuxlVoa4Zpqu8ZbfwtHhbPXzuvMm4poEEwIAGpjeGiQCJO9t12PCOKdzhzldT7yoJL2nO8ySNSPCRMNbBuSU3DKmaSO8OIneU3eKhw+sO7ptMNORtp3IHhvckbzvKPh8U19R7AQSyJG/W3t7rtzVE6ou0nwrpxk6rKbimF+QOl2XNvETGuk9NULieLyMtrLbbxmE+m3qg2gF+pUkqACjTfIB5hEaxNZqBgIoUCEbDC8QtZmEZSMTshuYQtV9PK3RVzTzCUMrJplFr0Zr0SnhCdlabgQAg2kNYPDGbKy2kg0qBBsrXdGEkmIwFZwCDVfZHdhOacYVZSSNRnC5RMpV8YYBL8Om8iMyp3SLSYBspup3RW00HIHQJ4nRO3BOOyusf5KXfqWb9FMU9tlT/AC49EzuHkbj5q2a5WBxnjrctMtLiDVaJYJAh0HMYgHSASJnzWUptmxgXnYUpvwx3j3VgCRNx05dLLl+2HHPw5ZF3Nl9jJB+EZm7tMnlob83zf0RJN6RkdpOIkFzxk0yy12aGnMab45klrhaYef5VV4cQ/CZC4mqHCoxpcIPdx4G5dIHSRcxZc3jqveOq1T+ZrHHJmblMiGTrDtjz90LgvGHPqCjTnN4i1zWmpVDpblLeo5khoBPq0ZL6UlF/AfaLiTS5tWmXNe6DLTBINNpMgWAH13XOcO4kGVXZnuFpBBl4IcCCDsRrJiLrU7WYJjfH3l4pw1zSwlrxcsAN2i4k3EDoubpVHOf4S0FxJMGA4WJF7QI+i5uSVSbZaK0j03A9qHYNnc0X08oJJLnUXZ3OM5w58Eggjb31SXN926BlyQBF808z8ykuT+rX8Z1f0r/iGxOJ7uplcC1xJm02EjXS5AgSsfFEl5m5DpkEHQ26jcem60ca0V3Ma+PDIB0OWbAT/wByxastcWl9wbxlvEWt0HutHFdE9sNiqod4Zy+bZ0FtF6B2Jw1IND3EveGgtkABhvEmAC8loiCdV51iqjTY7jUXJ8o0IXQdk+L9zWYXTAYWiIBva079TGipCSTQrR13E+INZiqZJAu4R/NDbR1LirlCs5tbOPznxB0jLLWHU6bC/Kdlw3FOKn8XNJ5yyQ0y0mwBLZNhf2hdbSY40qj2EOLMhLhmPwtGYNggwDqd53VMrkwPoo8K46RxNgc8ZHFzSD3TWhhMTnBgxNrk2jkt/tZjGAUXtc05s7e7MS14MeIEXaQF5f3zzWY5mQPaRBhstAIktExeB7rZ4rjjUqNzOE3kXBIJ/MPWBC3mpOxfG3VHp3DMSw02w6S4E3MudEAu8p9BYKyay4Dg3FjSZVaGANLHQ5uXwkAkGq5xkmTAE+66rhOO7w0WEQ59MOIkToIjnvoLehXTCakhGqNUGVqcIpAuPQJYbhBjRWeD4Yglw0lzfVpg/NGUlT2LVl19AkJNwwVuEgFzZsPiKzKAGyn3KOnhLkw+JAO4TgQi5Usq1h8ddEM/ROD0TkwlmCA+/oi0dEN1IIqiQsmBqyu+iAoimrUBPKfJk/GmVhhykcMeiHxTibaDA50mXsZAufG4NmOkz6K13wWykZccTK41VNKhUfMZWkzy22vvrsvM+LcSApYU1f8AqPIewkvHiFX+IamQRkEEyJMuA5E992sxIIaM1gQHMNgc9mydI2vA8QuJkeK8Z48O/FOiagyOLJFQ02gZ3ZXh5u2M5Eu/miTZUjJoPjie/wDDcO00mQQRAgtENIi2Ufy8l5n/AInmMTlgD+G25y+KHTIgkkzb8pjnqtrgnatzACW1O6yuymo9lRznDwhznAg92XNAaQIghcB2y4/+KqMeDmDQ5oePiy5nWcLeISNNhO8qc8inHGNmZjquTD1Gtf8AlJLY8N/ynNfM0EDzbIJiVzFDiha/MyQWnwnM4EXO4v0hap4yW0a1OWw8x10kGdxaIOk+a5xuIipmhrhyIlrjyNwgpDSijpeLY7vcK7+I1zWCkBLHNc4jMS0XPM+g00WNwytJMwN9vXrOl+izKtUHYCBt0+quYBxvrJ0IHwxrfXTZJyO0GCpo13cUe2AWzyILrj0329Elmii4zDi7aQY+qS5/FH4dHll9NzH4U1IDTBnmIA0mNbSSoYDAd26XOa4uLmG4lpJi06nc2MQrPeZYc4jKBJO4Gt4WPxnFMs1hkF4eWh1iLOEHYyXaaLbeiC1svcU4cQcuXwm4gtkgWl1hHO1kHDucwAHpta2nKLIOB4q+oYeZEgtaRMH4fC430N73Ra1OajgBYjTTwm11k2tSC1atD4qe+pOa0GBEQL3LiD1kr0ynimnCViajw5rQJbDWlxpNa4GBYTN9yBZcFRpAi0TeDeeUp3cRAY9pcAYIBLjDhYCzYk+v0Tw5NglGkZ76kw4CPENgT7/y3j2V81AajSYBH5ee4015WWfAsHEiQALQHCPhjUjbzRRWBEAA/DM7D+WTqQem6E0NE6fh+OApVnucWVIyMiCAIJNy9rmNAkCJvvEhWOzXafusZQfUJdFJotmdfIWtyhzS64boDE7jVc8MYG0KjIEEmYtYQNrRJuI2CyMFVmrM/DpYDzBiNSSrKX6Scls+n+z3FhiMOKugJfr0cROpgLG7GcdBNelVMVBVqvIJbAbny6i2oJXKf4Z9pw3D1cO7LIbUqNn89mktcDMwLfJcp2f4sWNxDmgN7ywgDRz8wFtBltbSwhbJJW/YtO9HuWO4k0ZQ25FZlMiQIJ5+hlaUrxniHauoQ2oGgF1QVSBBBcyBofI+55r0THdsWMGGIBPfwY3DTEk+UwsmpdDO12dElKB+J+/LX6p+/TYsWwySEahTd6fuVsTWTNKUwpJhV+4Knn9VtmpCDUHFVctNzuTSfYLAq9pi3iD6MHL3QDRBh1Vud5AOnw2tJmFyXE+3Ybwqo17h3o7uiANSS0FzjM21CxtHbYXtIxxqkuBFNmZwGrfE8X8wBCz+M9sBSDXgS0h0XF3d73VvK5jovGR2leG1253ZKmUBtoI78PIyxAtJ8I16FXcVxUuosZJIa95HIB50A8ySfNCU0toCjZ3n+J/F2mnQY1/dl2SqHHLaTlky4OYQOWsnlbrOymPbXwragJIuBIDbNMaCw05nqSvnrtFxp1V3jOzWyS78upAjLtrH6rseCf4jd1w8YZg/JUHeTLgXZiCB5kCCAACdd2y0DHZQ7YdsnVK9QHwjR7PyvDQIaYIMSDvsuHbxOHAS8hzw4jMIJB8BvdzgY15IuPq2mb76ac+f91Q4dPeBzWEibix10tsN0MtFFHZ2f+eOc0y4kktJmCbWGmg0subxuLME6y4GdBuAOmnyCNUcXNNyXQZvdumg97LGxWKJAzXF9o3ieunzUoNsrJBMa4yQPLzMfEI8lmt1W/h2fzAQYg2AvqOmsLFxNAscQ7X0ITRluhZL2Bd0V3CZgINpuLSZm3lfdUy5HpPMTcddtkZCrRZq5p1A6XSVQl3MD2TJaGbOoxFaW3O5aRYAzAnqR+ixcZWMjMJtciRmA08ohX8VTMSbFp+IAwbgtJi8yOaoYxggFsFp3ywB5TopoWgvD6wLmwI8tR16rRrtJdMCwbGbkfCYv10gLGwbwDPinSRFxPIgclqYjEWIOmx1vyBG9roSX6isOg44hAPgzTrBbIynUzt56oXfNqloAMFpIn8o5nr8ln1qLm1Ja4a6i8mbg/1eiu4JpbTy3c535Z+K25uIQrFWgPbJUgBGUhwgAtkEyCZMTz5KLBJmYuIBBFjrNrfuNkPLlExljUXsSbSAI31CVGoXGSAM3IabeQ53lOIW69DLobkkHMRfrrfcqthmS43k2g63HIbIeNxEAZz4SI+Hf0I/4Q8EfCYgcpiCNb3JCaKdGZp1uIOpNdlcRmDmwCR8YAI15DysrPBqkNLZjS3NZ+IMsvO0xH2UfCOLRpruCSY68kklcaNHs3DUkGDfY8o/4Cvu7RVKn4UvIJoWBInR+aCNDEALnBi/FMwMotEm4B0+9VYoYmWjzI56b+SksoFppSPT+A9tWd5RNapE/iS+ZhoeWOaY6uBtddLR/wAQ8E4j+KRIBnJUi40JheJPPwuGokf7hATYE/wwcx5RyLDCtHnVXIg+N3o9+pdqcM/4K9L1cAfYoj+PUW3NakP9bP3Xh4q1HHwQRtMR6/NS4jRr02guyFpJksGgjUyJXSpcclaJuE0e5Yfi9Op8FRjpmMrmmYvseSpcd7U0sNRfUe4eElgAuS8Ccsc7yvAn8Tc6qJM5RrpExH0VfjGIysABtPzgSfYaqbmrpIKT7Z2Pbrte59cvp+DwUwJDC5puScwuNbQdD1XnHEeJF8ibanTn+wQ6+MPdNubkzJ191n1athHVMvoWaVPESRo6DYQCOeh1K3Kz9f8Aiy53hTA6o0G0XA6jTVbNZ+s329lDkq6KRWjHq1zmh3MzoNbdUTC4mKTo9tYVbiTT3kz8XLpaSpitDIGXfnsbeqpehKAV8TI5R79VPBZuUgQ4bwZ2AVKpEFaOErxSmQABcakydDyWnpDwWyxSfDjObxCLaZpgXHnKzKjmyd4Ou2kforrcWYFxlgWM7H8sciqOLBDoJkAkx5lLAeRpuDW/C46gkG4IIAiR5LKxzSXxqSBoZjzKtVXFxv4SNwRHSRztsq+IdfrHr5QNkIrdiyeioXKQqmENxJS9VUmOZ6p1GOsJLGNzFcQuIJsLyJl3ODv1CWGr+GLzpIGx+91WZjLZS4QCfCRMeU/ryVnAP5SBzPlA5WUsRitWeMxm8SYiNoj5+SJnziQbDQW3FzB2H6rQbwvvSZAkb33AIs3nJ3OiE7gL5dlA0iwOvxeotqtcboKKjXhlwSCdSDaZ2EXKtnFANLnDU2IJ6yJbJ39LdFRcwnKMpaSbeGc17g7otPC1HOyhjSQZzA6CRfUWm91nFBsZjnOd4g2R7lvI3FlZ7sAgtA8ptGuuhT1uE1GeInMAfhAuN7EG24VlnDzaXOOpvMaQPI689Fm16FoyeI4mQ2wEzOt+nL2U8C7rtygf6TrIhbdTg7Xthwvs8agdDF/VPh+zonNnzGIj+5IWXIl2HFvopRYybcwb2Mgj+6HSLnHK4c42N725iV0FLhYIIFp1tEc4Pui4fgTGwTtMEkyJvZJ5IoZQZylem9jwQDLW0pGV38jd9jrZbNPh+abkEOzAbGRI6ixhb4pUm7I9NpcYY3+3VbyOeoobFLtlDC8PcBew5n6ImC4ADLWue4STIhrRJO9+fyWzh+GXl/iPLYfutACLWXRx/ivuRKXMvRTwnCQy0nyB/X+yuY3BhzYdMGPK4BuPVEa2ASUTEmXEAgiGXBkfA3dda4oRWKRB8km7s4/FdkGU3F4c+8ciBGl9Vh8Z4NiHDwgPABBjwwbag62HzXoQqxY6KviMCNW2n2Ptp6eyhycEk7hv/pWPInqR5LicFVa0BzDsB97XKr16dgW3AOW06jUzFwdfVen16WWzmjoTuNJB0IWZV4PTfJuJ1A0IGy5/LWpKimGtM4jheIy1JJAj3O0ArQq4vKZMaddAYJ3i261cZ2cDgO7AkQOXp7KieCVASXC5ltjoNPmg8ZO7MrSMbGYjMBAMAa6a39kDOAec3WhX4RUOZwbIHW/oAFnVgDpIM9PqIVEhCFYjqrbHNDYjTXW45m6o1G3HkL+g5Ir695if1RkrCnQVrpggQBIjzE/VDxNScvoP0TNqWInY/K6Qd8B6xbz/AOVkgtmjWrANcYBvrFweY6SsvFOBJgKXem4mQTceWiFVfeeg94QSFZByfNbS6g4pNCYASElAhMsY6FmDeTPhA6DNcDf7Kehhqs+IH97W1UWY5w8MdL/FPrqOhWmwwJqN63iddQdRqpWOkDwbjpnNjoZHsLc1a76HQTcbWHoeuqLSGb4SPW5HupuwbjfNLhoTqBJt7FSbXsolornAvNQOAzRoSdJi0Cx2E9FaZXIMZACPD1HIAxcCfmi/gzA/TS/0VprYAk8uUc1JyGjFlSlSdvFwJ3APMTrZWKdIcyfROXtg7pUS42AJidBYeZKCt9Bkvo7cO2dAPLmivcwHQSmdg3aucW/0yDZWMHgnunuqZMXJiYHMuNh6qi4pSEzoGKhItYc/VOzDOdJAc4DUhvhE8yreEw8kl7c3LxOA8zlufcK9QwoAgLs4/wAP/IjPnKuH4aBre20iD6i60qdCByGsCwnyFkgAFEvXbGEY9I53JvsIX7BSpMlBaySrlNkJxR8T8Me6fH4lrqriz4TEWI0aAbeag4y4A7uaPchE49RDK5DQAIaQB5X+iHsPoo4hs3UaVaLFEzKtVTUANUpg8j56LNxHD4ktIsN9T5ED9laZUUyZST4ozWxozcejFe1wkG28RH10QH1jIB+5C3KlMEjMC4DbMQQOhvHtCz34AuJDWucL7ZjHUNF/MBcHJ+I47idEeZPszzlO0fv9hVsRwttTWI8r+6t1MP16R1t7KDSQfuFzXKJXs5nEdmouBebeKIAjTrus7F8LLTDGvcT0t5Tuu5dDtR9iEhQt5afqnXL9Ngn0eeGk4EZhb97G6G8ZSLbzPP7hdzXwl4gXzfJZ2I4UHTEE3PnvKp5ExXBo5RrCJSFMG5N+Ubc1dxHD3gFxFpjrbU/JUe7IOhTdkyL4Hw3HVRBWi7CRDbBxEn256T0CqPw/KDaULDQApKQSTAO7bwsSTzv8+af/ACgEjMTbS5srL61rCyZ3EBMTeTP0XHFyL4hqeHDRsI8ku9BmJt0P31VZtcuMAAnoJG8j5bq3+ENjIbrzOvyGiODe2baZGtiDaBz+X1Kelhi/4pG/SNN+nNFY5zYnIeoa8SOl7W/VWMHgn1n5aTHPI5TA6uJMNHUqkeJAcmAbhGtvJN56fLyVmlmcQ1lv9rY8yYARcTwrIYNVjnbhkuy+b4AnyU6GHA2XXD8e+yMuSh6vCw23eNc7cMBc0f67AnyB80elTgReOUmJ5xzTB6kwyuuPGo9EHJsMxEzoOdRzpxQpeUmIYKsUWbpQhqTIRybIdO+iT3ogJYS9amP62/VWO0//ALj/AEN+rlRwuMFOo15BOUzFr+6lxfiYrVA5oIGUCCRsSZt5pKeQ3oGxyas+UNr1IlUEKNXopUq43T1mqvMFYJdJ5ITm77/P0UKdX+yJromQpVxOHLnSXOnckZvcE390HF4DJBa9j2kagxHRzXeJp8xHVXnlV61KVHk4IzKQ5XEzdNf0+SG5/wBVoYbBMJh1Tu50cW5mz/VBkDrCfiXCH0oDgIPw1G+Jj/8AtcPpqvN5Px3F6OuPImZza0/fRDfSE8tE2Iwm4sf/ABM39FXNRwkubuBa/soYtFFIX4VpiwMm2m+sdOip4jhbXWgCJ066FHbjRI1FpvrFtfdXmQ70jpCOVdh0c3W4c6DrpN9WwT6TfVVK/CYDcp+KddADH6rrHNF46/NBNDp9nVMpC4HIO4eRE/U/okupfw5p1Glh1E6pJrFxLTMOXgSPf9Ef8AB8UE+UTfy5lT/FzYGFLDMfUdlptc93IAn1PRPGGtGchzWtEAeyE+tPM69fZbf/AKeZSAOKqw7/AOGllLz5k2CpPpMzSxpaLQC7MfUwPaF0Q4b7JOdFZlInotGlWeGZM7gz+UEhp8wLIII2RAV1RgkRlJsm1SCg0qYVRCbQnlCLkxelZgudSa5BDkZgQCFYrNNyrNKsUlgFpogeiBWP9kUuEeSrVSsYDUKGCtHg+AFatlcSAGkmNbQI+aJ2i4Uyi5mSYeHWJmII39UMldBr2UJUs6BTP3+ymCU4ozwq7wjvft/ygVCsEBJ5/IqdOsoPUS5BOgloGf3190NxKg2ondUVE7EoG5CfMEAkA6iSAfMIlQ9UIuSySGiyuQR5ctVFtOfh9bf8qwVbwnEWDw16QqN0zCG1W9Q4Rm8nSuTk4Uy8ZmJicKHAiS13MRb91RfgKlMHxAtsQRrG4IPUarsMVwZrhnw7xXZ/LYVmjkWan0HosZ1MaD2IK45cbRZSsyaVefC0j30kqyypBE2P3+ylWw7QbjLtLTHXb9kLunCY8TY9Rp77qDjQ110FgHn806q0KwEgu0O8g7WskhTNmzRpyddOS16XHKrG5KeWm0/yNDT/ALrlZ4CeV7CgjlcmTzXvfed5/VSlQBUpVUTYQKYQm9VIFMAIXpjW9lEmFEO+9ErYUEaZvqloo66ojXIBJsRWqLD92RGkoik2lWaRhVmtVibLGJPqclXe47fVO4zv6IL/AHWMb3ZIfxXn+g/MhF7aC1E9X/8A5UOxw8dU/wBLR8z+yL20/wCnSP8AW4f+M/oud/vKL9pzHeJyUEOUi7+66UTJufO/1UH/AN0iZ2TZdttUQAnBDLkV6CeZSMZEc8ffqpMqSokIcwt0GrCk2+x6KDgo94E5hPdgqiJUHFJyjKRjIi8aH7H7Ib2meqJmUC5TasdOiBr7OE9Y+5+qlUpnUcuoUXDmiYfC1HGKcvMfDq4gbCbqEuOyikCLzyn2SU31i0w9j2uGoy6e8fRJR8I+YeFMDVJJegcggURo67T6JJJgDgqRekkiYV736p2t6c0kkoSYH3bZTbASSWMEHJFYUkkwoYfcphWukkgYj3nNDqVB99UkljHSdjNKvmz6EovbNv8ABp/95/8AqUyS5n+8r/acfMD7+9E5PNJJdKJCk8ks97a/ZTJImIucP7obikkgZEJ+/khub8kkkrHRA/Uff1Tg/f3ukksuwsYvUCUklgAXO+SZ/mkkgMNmTCpcdPvZJJKwm5he2OIa0NJY+NC9pc6OU2lJJJJSCf/Z"/>
          <p:cNvSpPr>
            <a:spLocks noChangeAspect="1" noChangeArrowheads="1"/>
          </p:cNvSpPr>
          <p:nvPr/>
        </p:nvSpPr>
        <p:spPr bwMode="auto">
          <a:xfrm>
            <a:off x="152400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CEAAkGBhQSERQUEhQWFRUWFxUXGBUYGBQYFxUWFBcXFRgUFRgXHSYeGRkjGRQYHy8gIycpLCwsFx4xNTAqNSYrLCkBCQoKDgwOGg8PGiokHyQsLCwsLCwsKSwpLCwsLCwsLCwsKSwsLCwsKSkpKSksKSksKSwsLCwpLCwsKSwsLCksLP/AABEIALcBFAMBIgACEQEDEQH/xAAcAAABBQEBAQAAAAAAAAAAAAADAAECBAUGBwj/xAA/EAABAwIEAwYEBAQFAwUAAAABAAIRAyEEEjFBBVFhBhMicYGRMqGx8BRCwdEjUmLxBxWCkuEzcqIWNFOywv/EABkBAAMBAQEAAAAAAAAAAAAAAAECAwAEBf/EACcRAAICAgIDAAEDBQAAAAAAAAABAhESIQMxE0FRBCIy8BRCUmFx/9oADAMBAAIRAxEAPwD011EKP4ZCBKmypC9amjzskRdThQIRnvnYBRyIp/RX/oEWpsqMGJ+7RyFoDlSyo2RMWrZBSBZVOnYynypws2OomgMcI0TirKz5TiooPjXosps1aNUBKriwBZZorFRcUviVjeQsVK86qD6chBlFZU6J8a6FzsA+moBquTOgRW0gei2VGqzP7tQNJXnx0VZ5VIyJSQAUlItTlyYJnIKjSIlqQajNYokLWYEWqD2dFYhJwRToEtlIsUcitlQIVciRXKkKpRC1MWLWmayNTEEiEGEYtTZUypdAbsEEChiMxcORI223R8RAa6RIgyBqRvHosTguNDqj8pLgTlBtAy8ybzf97o2rMbKSOKJ5JLZI1M0SIVPH8SbTDh+YMzAdC4MHzOnRG4pW7ujUqG2Vjj6gW+cLgO2+N/i0HiHTSEgn+qYIbtInrK4ZTUVZWMbZ2vCuKtfTaS5sxcSToQ28idTv5rUyryLBVn0yxwM/A7K7MZLiQMrdXi3u466r1PA4/O2SINszZktJAMEjeCEsZZIefHXRcyJZVLvAFE4hvNG2TxYsiYsRKFRrrSAjPoQNQUMqdBUGUXBClPWrXhBzp7KxiTc5O0oPeKbHLDFhosk6ohGooSsKl9LAKmAg0xKOxqwr0M10JF6JkUTSWtAsEAouCOKaZ1NazWVgyVLKjZQmJRC2IFOXN5IZKdolYCJAjkouaD0Re7S7sc0LA7A92OaGaStjD9U+SOqOYMSl3SkMKeSu990SbW8ls5DKEfpUbgCVP/L+qHxLiTmt8ABfmYIkbkGCdpbKnUx7e77zMC0jUEX2gE9bJc5sfGCBYnhocxw+KQbTE+uxXmOD4pUpvLw2oRTfTaHHu8oa8hrhUcyRmAGWSRpcLoMf2ndNc0wKjZDchc6YDTOTKRBIA8zpeFwNZzTUikC9pqU3BhNVzWOcMxzA3cSS5sm/hKScpL2NFReqPZa+McI7qg+qwgEOD2t12IfBBiD6plh4LtK5zB3TXVQ0ua54Y+C4OMwBoLiAkq+NvaYnkS9FzitcYrDVmDMTkPhBAdI0i8HTTcLybiDi4MEQGggODhLhJMFoMSMx5rqcLxx7CO71YCS3+YAXJG5j6Bc5xt4e8uIDXOJJDRA3kwDc6rzZ865EdMYUwuHxLwxpFxkMNJJgXkA7EXMjT5LuuxlVoa4Zpqu8ZbfwtHhbPXzuvMm4poEEwIAGpjeGiQCJO9t12PCOKdzhzldT7yoJL2nO8ySNSPCRMNbBuSU3DKmaSO8OIneU3eKhw+sO7ptMNORtp3IHhvckbzvKPh8U19R7AQSyJG/W3t7rtzVE6ou0nwrpxk6rKbimF+QOl2XNvETGuk9NULieLyMtrLbbxmE+m3qg2gF+pUkqACjTfIB5hEaxNZqBgIoUCEbDC8QtZmEZSMTshuYQtV9PK3RVzTzCUMrJplFr0Zr0SnhCdlabgQAg2kNYPDGbKy2kg0qBBsrXdGEkmIwFZwCDVfZHdhOacYVZSSNRnC5RMpV8YYBL8Om8iMyp3SLSYBspup3RW00HIHQJ4nRO3BOOyusf5KXfqWb9FMU9tlT/AC49EzuHkbj5q2a5WBxnjrctMtLiDVaJYJAh0HMYgHSASJnzWUptmxgXnYUpvwx3j3VgCRNx05dLLl+2HHPw5ZF3Nl9jJB+EZm7tMnlob83zf0RJN6RkdpOIkFzxk0yy12aGnMab45klrhaYef5VV4cQ/CZC4mqHCoxpcIPdx4G5dIHSRcxZc3jqveOq1T+ZrHHJmblMiGTrDtjz90LgvGHPqCjTnN4i1zWmpVDpblLeo5khoBPq0ZL6UlF/AfaLiTS5tWmXNe6DLTBINNpMgWAH13XOcO4kGVXZnuFpBBl4IcCCDsRrJiLrU7WYJjfH3l4pw1zSwlrxcsAN2i4k3EDoubpVHOf4S0FxJMGA4WJF7QI+i5uSVSbZaK0j03A9qHYNnc0X08oJJLnUXZ3OM5w58Eggjb31SXN926BlyQBF808z8ykuT+rX8Z1f0r/iGxOJ7uplcC1xJm02EjXS5AgSsfFEl5m5DpkEHQ26jcem60ca0V3Ma+PDIB0OWbAT/wByxastcWl9wbxlvEWt0HutHFdE9sNiqod4Zy+bZ0FtF6B2Jw1IND3EveGgtkABhvEmAC8loiCdV51iqjTY7jUXJ8o0IXQdk+L9zWYXTAYWiIBva079TGipCSTQrR13E+INZiqZJAu4R/NDbR1LirlCs5tbOPznxB0jLLWHU6bC/Kdlw3FOKn8XNJ5yyQ0y0mwBLZNhf2hdbSY40qj2EOLMhLhmPwtGYNggwDqd53VMrkwPoo8K46RxNgc8ZHFzSD3TWhhMTnBgxNrk2jkt/tZjGAUXtc05s7e7MS14MeIEXaQF5f3zzWY5mQPaRBhstAIktExeB7rZ4rjjUqNzOE3kXBIJ/MPWBC3mpOxfG3VHp3DMSw02w6S4E3MudEAu8p9BYKyay4Dg3FjSZVaGANLHQ5uXwkAkGq5xkmTAE+66rhOO7w0WEQ59MOIkToIjnvoLehXTCakhGqNUGVqcIpAuPQJYbhBjRWeD4Yglw0lzfVpg/NGUlT2LVl19AkJNwwVuEgFzZsPiKzKAGyn3KOnhLkw+JAO4TgQi5Usq1h8ddEM/ROD0TkwlmCA+/oi0dEN1IIqiQsmBqyu+iAoimrUBPKfJk/GmVhhykcMeiHxTibaDA50mXsZAufG4NmOkz6K13wWykZccTK41VNKhUfMZWkzy22vvrsvM+LcSApYU1f8AqPIewkvHiFX+IamQRkEEyJMuA5E992sxIIaM1gQHMNgc9mydI2vA8QuJkeK8Z48O/FOiagyOLJFQ02gZ3ZXh5u2M5Eu/miTZUjJoPjie/wDDcO00mQQRAgtENIi2Ufy8l5n/AInmMTlgD+G25y+KHTIgkkzb8pjnqtrgnatzACW1O6yuymo9lRznDwhznAg92XNAaQIghcB2y4/+KqMeDmDQ5oePiy5nWcLeISNNhO8qc8inHGNmZjquTD1Gtf8AlJLY8N/ynNfM0EDzbIJiVzFDiha/MyQWnwnM4EXO4v0hap4yW0a1OWw8x10kGdxaIOk+a5xuIipmhrhyIlrjyNwgpDSijpeLY7vcK7+I1zWCkBLHNc4jMS0XPM+g00WNwytJMwN9vXrOl+izKtUHYCBt0+quYBxvrJ0IHwxrfXTZJyO0GCpo13cUe2AWzyILrj0329Elmii4zDi7aQY+qS5/FH4dHll9NzH4U1IDTBnmIA0mNbSSoYDAd26XOa4uLmG4lpJi06nc2MQrPeZYc4jKBJO4Gt4WPxnFMs1hkF4eWh1iLOEHYyXaaLbeiC1svcU4cQcuXwm4gtkgWl1hHO1kHDucwAHpta2nKLIOB4q+oYeZEgtaRMH4fC430N73Ra1OajgBYjTTwm11k2tSC1atD4qe+pOa0GBEQL3LiD1kr0ynimnCViajw5rQJbDWlxpNa4GBYTN9yBZcFRpAi0TeDeeUp3cRAY9pcAYIBLjDhYCzYk+v0Tw5NglGkZ76kw4CPENgT7/y3j2V81AajSYBH5ee4015WWfAsHEiQALQHCPhjUjbzRRWBEAA/DM7D+WTqQem6E0NE6fh+OApVnucWVIyMiCAIJNy9rmNAkCJvvEhWOzXafusZQfUJdFJotmdfIWtyhzS64boDE7jVc8MYG0KjIEEmYtYQNrRJuI2CyMFVmrM/DpYDzBiNSSrKX6Scls+n+z3FhiMOKugJfr0cROpgLG7GcdBNelVMVBVqvIJbAbny6i2oJXKf4Z9pw3D1cO7LIbUqNn89mktcDMwLfJcp2f4sWNxDmgN7ywgDRz8wFtBltbSwhbJJW/YtO9HuWO4k0ZQ25FZlMiQIJ5+hlaUrxniHauoQ2oGgF1QVSBBBcyBofI+55r0THdsWMGGIBPfwY3DTEk+UwsmpdDO12dElKB+J+/LX6p+/TYsWwySEahTd6fuVsTWTNKUwpJhV+4Knn9VtmpCDUHFVctNzuTSfYLAq9pi3iD6MHL3QDRBh1Vud5AOnw2tJmFyXE+3Ybwqo17h3o7uiANSS0FzjM21CxtHbYXtIxxqkuBFNmZwGrfE8X8wBCz+M9sBSDXgS0h0XF3d73VvK5jovGR2leG1253ZKmUBtoI78PIyxAtJ8I16FXcVxUuosZJIa95HIB50A8ySfNCU0toCjZ3n+J/F2mnQY1/dl2SqHHLaTlky4OYQOWsnlbrOymPbXwragJIuBIDbNMaCw05nqSvnrtFxp1V3jOzWyS78upAjLtrH6rseCf4jd1w8YZg/JUHeTLgXZiCB5kCCAACdd2y0DHZQ7YdsnVK9QHwjR7PyvDQIaYIMSDvsuHbxOHAS8hzw4jMIJB8BvdzgY15IuPq2mb76ac+f91Q4dPeBzWEibix10tsN0MtFFHZ2f+eOc0y4kktJmCbWGmg0subxuLME6y4GdBuAOmnyCNUcXNNyXQZvdumg97LGxWKJAzXF9o3ieunzUoNsrJBMa4yQPLzMfEI8lmt1W/h2fzAQYg2AvqOmsLFxNAscQ7X0ITRluhZL2Bd0V3CZgINpuLSZm3lfdUy5HpPMTcddtkZCrRZq5p1A6XSVQl3MD2TJaGbOoxFaW3O5aRYAzAnqR+ixcZWMjMJtciRmA08ohX8VTMSbFp+IAwbgtJi8yOaoYxggFsFp3ywB5TopoWgvD6wLmwI8tR16rRrtJdMCwbGbkfCYv10gLGwbwDPinSRFxPIgclqYjEWIOmx1vyBG9roSX6isOg44hAPgzTrBbIynUzt56oXfNqloAMFpIn8o5nr8ln1qLm1Ja4a6i8mbg/1eiu4JpbTy3c535Z+K25uIQrFWgPbJUgBGUhwgAtkEyCZMTz5KLBJmYuIBBFjrNrfuNkPLlExljUXsSbSAI31CVGoXGSAM3IabeQ53lOIW69DLobkkHMRfrrfcqthmS43k2g63HIbIeNxEAZz4SI+Hf0I/4Q8EfCYgcpiCNb3JCaKdGZp1uIOpNdlcRmDmwCR8YAI15DysrPBqkNLZjS3NZ+IMsvO0xH2UfCOLRpruCSY68kklcaNHs3DUkGDfY8o/4Cvu7RVKn4UvIJoWBInR+aCNDEALnBi/FMwMotEm4B0+9VYoYmWjzI56b+SksoFppSPT+A9tWd5RNapE/iS+ZhoeWOaY6uBtddLR/wAQ8E4j+KRIBnJUi40JheJPPwuGokf7hATYE/wwcx5RyLDCtHnVXIg+N3o9+pdqcM/4K9L1cAfYoj+PUW3NakP9bP3Xh4q1HHwQRtMR6/NS4jRr02guyFpJksGgjUyJXSpcclaJuE0e5Yfi9Op8FRjpmMrmmYvseSpcd7U0sNRfUe4eElgAuS8Ccsc7yvAn8Tc6qJM5RrpExH0VfjGIysABtPzgSfYaqbmrpIKT7Z2Pbrte59cvp+DwUwJDC5puScwuNbQdD1XnHEeJF8ibanTn+wQ6+MPdNubkzJ191n1athHVMvoWaVPESRo6DYQCOeh1K3Kz9f8Aiy53hTA6o0G0XA6jTVbNZ+s329lDkq6KRWjHq1zmh3MzoNbdUTC4mKTo9tYVbiTT3kz8XLpaSpitDIGXfnsbeqpehKAV8TI5R79VPBZuUgQ4bwZ2AVKpEFaOErxSmQABcakydDyWnpDwWyxSfDjObxCLaZpgXHnKzKjmyd4Ou2kforrcWYFxlgWM7H8sciqOLBDoJkAkx5lLAeRpuDW/C46gkG4IIAiR5LKxzSXxqSBoZjzKtVXFxv4SNwRHSRztsq+IdfrHr5QNkIrdiyeioXKQqmENxJS9VUmOZ6p1GOsJLGNzFcQuIJsLyJl3ODv1CWGr+GLzpIGx+91WZjLZS4QCfCRMeU/ryVnAP5SBzPlA5WUsRitWeMxm8SYiNoj5+SJnziQbDQW3FzB2H6rQbwvvSZAkb33AIs3nJ3OiE7gL5dlA0iwOvxeotqtcboKKjXhlwSCdSDaZ2EXKtnFANLnDU2IJ6yJbJ39LdFRcwnKMpaSbeGc17g7otPC1HOyhjSQZzA6CRfUWm91nFBsZjnOd4g2R7lvI3FlZ7sAgtA8ptGuuhT1uE1GeInMAfhAuN7EG24VlnDzaXOOpvMaQPI689Fm16FoyeI4mQ2wEzOt+nL2U8C7rtygf6TrIhbdTg7Xthwvs8agdDF/VPh+zonNnzGIj+5IWXIl2HFvopRYybcwb2Mgj+6HSLnHK4c42N725iV0FLhYIIFp1tEc4Pui4fgTGwTtMEkyJvZJ5IoZQZylem9jwQDLW0pGV38jd9jrZbNPh+abkEOzAbGRI6ixhb4pUm7I9NpcYY3+3VbyOeoobFLtlDC8PcBew5n6ImC4ADLWue4STIhrRJO9+fyWzh+GXl/iPLYfutACLWXRx/ivuRKXMvRTwnCQy0nyB/X+yuY3BhzYdMGPK4BuPVEa2ASUTEmXEAgiGXBkfA3dda4oRWKRB8km7s4/FdkGU3F4c+8ciBGl9Vh8Z4NiHDwgPABBjwwbag62HzXoQqxY6KviMCNW2n2Ptp6eyhycEk7hv/pWPInqR5LicFVa0BzDsB97XKr16dgW3AOW06jUzFwdfVen16WWzmjoTuNJB0IWZV4PTfJuJ1A0IGy5/LWpKimGtM4jheIy1JJAj3O0ArQq4vKZMaddAYJ3i261cZ2cDgO7AkQOXp7KieCVASXC5ltjoNPmg8ZO7MrSMbGYjMBAMAa6a39kDOAec3WhX4RUOZwbIHW/oAFnVgDpIM9PqIVEhCFYjqrbHNDYjTXW45m6o1G3HkL+g5Ir695if1RkrCnQVrpggQBIjzE/VDxNScvoP0TNqWInY/K6Qd8B6xbz/AOVkgtmjWrANcYBvrFweY6SsvFOBJgKXem4mQTceWiFVfeeg94QSFZByfNbS6g4pNCYASElAhMsY6FmDeTPhA6DNcDf7Kehhqs+IH97W1UWY5w8MdL/FPrqOhWmwwJqN63iddQdRqpWOkDwbjpnNjoZHsLc1a76HQTcbWHoeuqLSGb4SPW5HupuwbjfNLhoTqBJt7FSbXsolornAvNQOAzRoSdJi0Cx2E9FaZXIMZACPD1HIAxcCfmi/gzA/TS/0VprYAk8uUc1JyGjFlSlSdvFwJ3APMTrZWKdIcyfROXtg7pUS42AJidBYeZKCt9Bkvo7cO2dAPLmivcwHQSmdg3aucW/0yDZWMHgnunuqZMXJiYHMuNh6qi4pSEzoGKhItYc/VOzDOdJAc4DUhvhE8yreEw8kl7c3LxOA8zlufcK9QwoAgLs4/wAP/IjPnKuH4aBre20iD6i60qdCByGsCwnyFkgAFEvXbGEY9I53JvsIX7BSpMlBaySrlNkJxR8T8Me6fH4lrqriz4TEWI0aAbeag4y4A7uaPchE49RDK5DQAIaQB5X+iHsPoo4hs3UaVaLFEzKtVTUANUpg8j56LNxHD4ktIsN9T5ED9laZUUyZST4ozWxozcejFe1wkG28RH10QH1jIB+5C3KlMEjMC4DbMQQOhvHtCz34AuJDWucL7ZjHUNF/MBcHJ+I47idEeZPszzlO0fv9hVsRwttTWI8r+6t1MP16R1t7KDSQfuFzXKJXs5nEdmouBebeKIAjTrus7F8LLTDGvcT0t5Tuu5dDtR9iEhQt5afqnXL9Ngn0eeGk4EZhb97G6G8ZSLbzPP7hdzXwl4gXzfJZ2I4UHTEE3PnvKp5ExXBo5RrCJSFMG5N+Ubc1dxHD3gFxFpjrbU/JUe7IOhTdkyL4Hw3HVRBWi7CRDbBxEn256T0CqPw/KDaULDQApKQSTAO7bwsSTzv8+af/ACgEjMTbS5srL61rCyZ3EBMTeTP0XHFyL4hqeHDRsI8ku9BmJt0P31VZtcuMAAnoJG8j5bq3+ENjIbrzOvyGiODe2baZGtiDaBz+X1Kelhi/4pG/SNN+nNFY5zYnIeoa8SOl7W/VWMHgn1n5aTHPI5TA6uJMNHUqkeJAcmAbhGtvJN56fLyVmlmcQ1lv9rY8yYARcTwrIYNVjnbhkuy+b4AnyU6GHA2XXD8e+yMuSh6vCw23eNc7cMBc0f67AnyB80elTgReOUmJ5xzTB6kwyuuPGo9EHJsMxEzoOdRzpxQpeUmIYKsUWbpQhqTIRybIdO+iT3ogJYS9amP62/VWO0//ALj/AEN+rlRwuMFOo15BOUzFr+6lxfiYrVA5oIGUCCRsSZt5pKeQ3oGxyas+UNr1IlUEKNXopUq43T1mqvMFYJdJ5ITm77/P0UKdX+yJromQpVxOHLnSXOnckZvcE390HF4DJBa9j2kagxHRzXeJp8xHVXnlV61KVHk4IzKQ5XEzdNf0+SG5/wBVoYbBMJh1Tu50cW5mz/VBkDrCfiXCH0oDgIPw1G+Jj/8AtcPpqvN5Px3F6OuPImZza0/fRDfSE8tE2Iwm4sf/ABM39FXNRwkubuBa/soYtFFIX4VpiwMm2m+sdOip4jhbXWgCJ066FHbjRI1FpvrFtfdXmQ70jpCOVdh0c3W4c6DrpN9WwT6TfVVK/CYDcp+KddADH6rrHNF46/NBNDp9nVMpC4HIO4eRE/U/okupfw5p1Glh1E6pJrFxLTMOXgSPf9Ef8AB8UE+UTfy5lT/FzYGFLDMfUdlptc93IAn1PRPGGtGchzWtEAeyE+tPM69fZbf/AKeZSAOKqw7/AOGllLz5k2CpPpMzSxpaLQC7MfUwPaF0Q4b7JOdFZlInotGlWeGZM7gz+UEhp8wLIII2RAV1RgkRlJsm1SCg0qYVRCbQnlCLkxelZgudSa5BDkZgQCFYrNNyrNKsUlgFpogeiBWP9kUuEeSrVSsYDUKGCtHg+AFatlcSAGkmNbQI+aJ2i4Uyi5mSYeHWJmII39UMldBr2UJUs6BTP3+ymCU4ozwq7wjvft/ygVCsEBJ5/IqdOsoPUS5BOgloGf3190NxKg2ondUVE7EoG5CfMEAkA6iSAfMIlQ9UIuSySGiyuQR5ctVFtOfh9bf8qwVbwnEWDw16QqN0zCG1W9Q4Rm8nSuTk4Uy8ZmJicKHAiS13MRb91RfgKlMHxAtsQRrG4IPUarsMVwZrhnw7xXZ/LYVmjkWan0HosZ1MaD2IK45cbRZSsyaVefC0j30kqyypBE2P3+ylWw7QbjLtLTHXb9kLunCY8TY9Rp77qDjQ110FgHn806q0KwEgu0O8g7WskhTNmzRpyddOS16XHKrG5KeWm0/yNDT/ALrlZ4CeV7CgjlcmTzXvfed5/VSlQBUpVUTYQKYQm9VIFMAIXpjW9lEmFEO+9ErYUEaZvqloo66ojXIBJsRWqLD92RGkoik2lWaRhVmtVibLGJPqclXe47fVO4zv6IL/AHWMb3ZIfxXn+g/MhF7aC1E9X/8A5UOxw8dU/wBLR8z+yL20/wCnSP8AW4f+M/oud/vKL9pzHeJyUEOUi7+66UTJufO/1UH/AN0iZ2TZdttUQAnBDLkV6CeZSMZEc8ffqpMqSokIcwt0GrCk2+x6KDgo94E5hPdgqiJUHFJyjKRjIi8aH7H7Ib2meqJmUC5TasdOiBr7OE9Y+5+qlUpnUcuoUXDmiYfC1HGKcvMfDq4gbCbqEuOyikCLzyn2SU31i0w9j2uGoy6e8fRJR8I+YeFMDVJJegcggURo67T6JJJgDgqRekkiYV736p2t6c0kkoSYH3bZTbASSWMEHJFYUkkwoYfcphWukkgYj3nNDqVB99UkljHSdjNKvmz6EovbNv8ABp/95/8AqUyS5n+8r/acfMD7+9E5PNJJdKJCk8ks97a/ZTJImIucP7obikkgZEJ+/khub8kkkrHRA/Uff1Tg/f3ukksuwsYvUCUklgAXO+SZ/mkkgMNmTCpcdPvZJJKwm5he2OIa0NJY+NC9pc6OU2lJJJJSCf/Z"/>
          <p:cNvSpPr>
            <a:spLocks noChangeAspect="1" noChangeArrowheads="1"/>
          </p:cNvSpPr>
          <p:nvPr/>
        </p:nvSpPr>
        <p:spPr bwMode="auto">
          <a:xfrm>
            <a:off x="152400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AutoShape 12" descr="data:image/jpeg;base64,/9j/4AAQSkZJRgABAQAAAQABAAD/2wCEAAkGBhQSERQUEhQWFRUWFxUXGBUYGBQYFxUWFBcXFRgUFRgXHSYeGRkjGRQYHy8gIycpLCwsFx4xNTAqNSYrLCkBCQoKDgwOGg8PGiokHyQsLCwsLCwsKSwpLCwsLCwsLCwsKSwsLCwsKSkpKSksKSksKSwsLCwpLCwsKSwsLCksLP/AABEIALcBFAMBIgACEQEDEQH/xAAcAAABBQEBAQAAAAAAAAAAAAADAAECBAUGBwj/xAA/EAABAwIEAwYEBAQFAwUAAAABAAIRAyEEEjFBBVFhBhMicYGRMqGx8BRCwdEjUmLxBxWCkuEzcqIWNFOywv/EABkBAAMBAQEAAAAAAAAAAAAAAAECAwAEBf/EACcRAAICAgIDAAEDBQAAAAAAAAABAhESIQMxE0FRBCIy8BRCUmFx/9oADAMBAAIRAxEAPwD011EKP4ZCBKmypC9amjzskRdThQIRnvnYBRyIp/RX/oEWpsqMGJ+7RyFoDlSyo2RMWrZBSBZVOnYynypws2OomgMcI0TirKz5TiooPjXosps1aNUBKriwBZZorFRcUviVjeQsVK86qD6chBlFZU6J8a6FzsA+moBquTOgRW0gei2VGqzP7tQNJXnx0VZ5VIyJSQAUlItTlyYJnIKjSIlqQajNYokLWYEWqD2dFYhJwRToEtlIsUcitlQIVciRXKkKpRC1MWLWmayNTEEiEGEYtTZUypdAbsEEChiMxcORI223R8RAa6RIgyBqRvHosTguNDqj8pLgTlBtAy8ybzf97o2rMbKSOKJ5JLZI1M0SIVPH8SbTDh+YMzAdC4MHzOnRG4pW7ujUqG2Vjj6gW+cLgO2+N/i0HiHTSEgn+qYIbtInrK4ZTUVZWMbZ2vCuKtfTaS5sxcSToQ28idTv5rUyryLBVn0yxwM/A7K7MZLiQMrdXi3u466r1PA4/O2SINszZktJAMEjeCEsZZIefHXRcyJZVLvAFE4hvNG2TxYsiYsRKFRrrSAjPoQNQUMqdBUGUXBClPWrXhBzp7KxiTc5O0oPeKbHLDFhosk6ohGooSsKl9LAKmAg0xKOxqwr0M10JF6JkUTSWtAsEAouCOKaZ1NazWVgyVLKjZQmJRC2IFOXN5IZKdolYCJAjkouaD0Re7S7sc0LA7A92OaGaStjD9U+SOqOYMSl3SkMKeSu990SbW8ls5DKEfpUbgCVP/L+qHxLiTmt8ABfmYIkbkGCdpbKnUx7e77zMC0jUEX2gE9bJc5sfGCBYnhocxw+KQbTE+uxXmOD4pUpvLw2oRTfTaHHu8oa8hrhUcyRmAGWSRpcLoMf2ndNc0wKjZDchc6YDTOTKRBIA8zpeFwNZzTUikC9pqU3BhNVzWOcMxzA3cSS5sm/hKScpL2NFReqPZa+McI7qg+qwgEOD2t12IfBBiD6plh4LtK5zB3TXVQ0ua54Y+C4OMwBoLiAkq+NvaYnkS9FzitcYrDVmDMTkPhBAdI0i8HTTcLybiDi4MEQGggODhLhJMFoMSMx5rqcLxx7CO71YCS3+YAXJG5j6Bc5xt4e8uIDXOJJDRA3kwDc6rzZ865EdMYUwuHxLwxpFxkMNJJgXkA7EXMjT5LuuxlVoa4Zpqu8ZbfwtHhbPXzuvMm4poEEwIAGpjeGiQCJO9t12PCOKdzhzldT7yoJL2nO8ySNSPCRMNbBuSU3DKmaSO8OIneU3eKhw+sO7ptMNORtp3IHhvckbzvKPh8U19R7AQSyJG/W3t7rtzVE6ou0nwrpxk6rKbimF+QOl2XNvETGuk9NULieLyMtrLbbxmE+m3qg2gF+pUkqACjTfIB5hEaxNZqBgIoUCEbDC8QtZmEZSMTshuYQtV9PK3RVzTzCUMrJplFr0Zr0SnhCdlabgQAg2kNYPDGbKy2kg0qBBsrXdGEkmIwFZwCDVfZHdhOacYVZSSNRnC5RMpV8YYBL8Om8iMyp3SLSYBspup3RW00HIHQJ4nRO3BOOyusf5KXfqWb9FMU9tlT/AC49EzuHkbj5q2a5WBxnjrctMtLiDVaJYJAh0HMYgHSASJnzWUptmxgXnYUpvwx3j3VgCRNx05dLLl+2HHPw5ZF3Nl9jJB+EZm7tMnlob83zf0RJN6RkdpOIkFzxk0yy12aGnMab45klrhaYef5VV4cQ/CZC4mqHCoxpcIPdx4G5dIHSRcxZc3jqveOq1T+ZrHHJmblMiGTrDtjz90LgvGHPqCjTnN4i1zWmpVDpblLeo5khoBPq0ZL6UlF/AfaLiTS5tWmXNe6DLTBINNpMgWAH13XOcO4kGVXZnuFpBBl4IcCCDsRrJiLrU7WYJjfH3l4pw1zSwlrxcsAN2i4k3EDoubpVHOf4S0FxJMGA4WJF7QI+i5uSVSbZaK0j03A9qHYNnc0X08oJJLnUXZ3OM5w58Eggjb31SXN926BlyQBF808z8ykuT+rX8Z1f0r/iGxOJ7uplcC1xJm02EjXS5AgSsfFEl5m5DpkEHQ26jcem60ca0V3Ma+PDIB0OWbAT/wByxastcWl9wbxlvEWt0HutHFdE9sNiqod4Zy+bZ0FtF6B2Jw1IND3EveGgtkABhvEmAC8loiCdV51iqjTY7jUXJ8o0IXQdk+L9zWYXTAYWiIBva079TGipCSTQrR13E+INZiqZJAu4R/NDbR1LirlCs5tbOPznxB0jLLWHU6bC/Kdlw3FOKn8XNJ5yyQ0y0mwBLZNhf2hdbSY40qj2EOLMhLhmPwtGYNggwDqd53VMrkwPoo8K46RxNgc8ZHFzSD3TWhhMTnBgxNrk2jkt/tZjGAUXtc05s7e7MS14MeIEXaQF5f3zzWY5mQPaRBhstAIktExeB7rZ4rjjUqNzOE3kXBIJ/MPWBC3mpOxfG3VHp3DMSw02w6S4E3MudEAu8p9BYKyay4Dg3FjSZVaGANLHQ5uXwkAkGq5xkmTAE+66rhOO7w0WEQ59MOIkToIjnvoLehXTCakhGqNUGVqcIpAuPQJYbhBjRWeD4Yglw0lzfVpg/NGUlT2LVl19AkJNwwVuEgFzZsPiKzKAGyn3KOnhLkw+JAO4TgQi5Usq1h8ddEM/ROD0TkwlmCA+/oi0dEN1IIqiQsmBqyu+iAoimrUBPKfJk/GmVhhykcMeiHxTibaDA50mXsZAufG4NmOkz6K13wWykZccTK41VNKhUfMZWkzy22vvrsvM+LcSApYU1f8AqPIewkvHiFX+IamQRkEEyJMuA5E992sxIIaM1gQHMNgc9mydI2vA8QuJkeK8Z48O/FOiagyOLJFQ02gZ3ZXh5u2M5Eu/miTZUjJoPjie/wDDcO00mQQRAgtENIi2Ufy8l5n/AInmMTlgD+G25y+KHTIgkkzb8pjnqtrgnatzACW1O6yuymo9lRznDwhznAg92XNAaQIghcB2y4/+KqMeDmDQ5oePiy5nWcLeISNNhO8qc8inHGNmZjquTD1Gtf8AlJLY8N/ynNfM0EDzbIJiVzFDiha/MyQWnwnM4EXO4v0hap4yW0a1OWw8x10kGdxaIOk+a5xuIipmhrhyIlrjyNwgpDSijpeLY7vcK7+I1zWCkBLHNc4jMS0XPM+g00WNwytJMwN9vXrOl+izKtUHYCBt0+quYBxvrJ0IHwxrfXTZJyO0GCpo13cUe2AWzyILrj0329Elmii4zDi7aQY+qS5/FH4dHll9NzH4U1IDTBnmIA0mNbSSoYDAd26XOa4uLmG4lpJi06nc2MQrPeZYc4jKBJO4Gt4WPxnFMs1hkF4eWh1iLOEHYyXaaLbeiC1svcU4cQcuXwm4gtkgWl1hHO1kHDucwAHpta2nKLIOB4q+oYeZEgtaRMH4fC430N73Ra1OajgBYjTTwm11k2tSC1atD4qe+pOa0GBEQL3LiD1kr0ynimnCViajw5rQJbDWlxpNa4GBYTN9yBZcFRpAi0TeDeeUp3cRAY9pcAYIBLjDhYCzYk+v0Tw5NglGkZ76kw4CPENgT7/y3j2V81AajSYBH5ee4015WWfAsHEiQALQHCPhjUjbzRRWBEAA/DM7D+WTqQem6E0NE6fh+OApVnucWVIyMiCAIJNy9rmNAkCJvvEhWOzXafusZQfUJdFJotmdfIWtyhzS64boDE7jVc8MYG0KjIEEmYtYQNrRJuI2CyMFVmrM/DpYDzBiNSSrKX6Scls+n+z3FhiMOKugJfr0cROpgLG7GcdBNelVMVBVqvIJbAbny6i2oJXKf4Z9pw3D1cO7LIbUqNn89mktcDMwLfJcp2f4sWNxDmgN7ywgDRz8wFtBltbSwhbJJW/YtO9HuWO4k0ZQ25FZlMiQIJ5+hlaUrxniHauoQ2oGgF1QVSBBBcyBofI+55r0THdsWMGGIBPfwY3DTEk+UwsmpdDO12dElKB+J+/LX6p+/TYsWwySEahTd6fuVsTWTNKUwpJhV+4Knn9VtmpCDUHFVctNzuTSfYLAq9pi3iD6MHL3QDRBh1Vud5AOnw2tJmFyXE+3Ybwqo17h3o7uiANSS0FzjM21CxtHbYXtIxxqkuBFNmZwGrfE8X8wBCz+M9sBSDXgS0h0XF3d73VvK5jovGR2leG1253ZKmUBtoI78PIyxAtJ8I16FXcVxUuosZJIa95HIB50A8ySfNCU0toCjZ3n+J/F2mnQY1/dl2SqHHLaTlky4OYQOWsnlbrOymPbXwragJIuBIDbNMaCw05nqSvnrtFxp1V3jOzWyS78upAjLtrH6rseCf4jd1w8YZg/JUHeTLgXZiCB5kCCAACdd2y0DHZQ7YdsnVK9QHwjR7PyvDQIaYIMSDvsuHbxOHAS8hzw4jMIJB8BvdzgY15IuPq2mb76ac+f91Q4dPeBzWEibix10tsN0MtFFHZ2f+eOc0y4kktJmCbWGmg0subxuLME6y4GdBuAOmnyCNUcXNNyXQZvdumg97LGxWKJAzXF9o3ieunzUoNsrJBMa4yQPLzMfEI8lmt1W/h2fzAQYg2AvqOmsLFxNAscQ7X0ITRluhZL2Bd0V3CZgINpuLSZm3lfdUy5HpPMTcddtkZCrRZq5p1A6XSVQl3MD2TJaGbOoxFaW3O5aRYAzAnqR+ixcZWMjMJtciRmA08ohX8VTMSbFp+IAwbgtJi8yOaoYxggFsFp3ywB5TopoWgvD6wLmwI8tR16rRrtJdMCwbGbkfCYv10gLGwbwDPinSRFxPIgclqYjEWIOmx1vyBG9roSX6isOg44hAPgzTrBbIynUzt56oXfNqloAMFpIn8o5nr8ln1qLm1Ja4a6i8mbg/1eiu4JpbTy3c535Z+K25uIQrFWgPbJUgBGUhwgAtkEyCZMTz5KLBJmYuIBBFjrNrfuNkPLlExljUXsSbSAI31CVGoXGSAM3IabeQ53lOIW69DLobkkHMRfrrfcqthmS43k2g63HIbIeNxEAZz4SI+Hf0I/4Q8EfCYgcpiCNb3JCaKdGZp1uIOpNdlcRmDmwCR8YAI15DysrPBqkNLZjS3NZ+IMsvO0xH2UfCOLRpruCSY68kklcaNHs3DUkGDfY8o/4Cvu7RVKn4UvIJoWBInR+aCNDEALnBi/FMwMotEm4B0+9VYoYmWjzI56b+SksoFppSPT+A9tWd5RNapE/iS+ZhoeWOaY6uBtddLR/wAQ8E4j+KRIBnJUi40JheJPPwuGokf7hATYE/wwcx5RyLDCtHnVXIg+N3o9+pdqcM/4K9L1cAfYoj+PUW3NakP9bP3Xh4q1HHwQRtMR6/NS4jRr02guyFpJksGgjUyJXSpcclaJuE0e5Yfi9Op8FRjpmMrmmYvseSpcd7U0sNRfUe4eElgAuS8Ccsc7yvAn8Tc6qJM5RrpExH0VfjGIysABtPzgSfYaqbmrpIKT7Z2Pbrte59cvp+DwUwJDC5puScwuNbQdD1XnHEeJF8ibanTn+wQ6+MPdNubkzJ191n1athHVMvoWaVPESRo6DYQCOeh1K3Kz9f8Aiy53hTA6o0G0XA6jTVbNZ+s329lDkq6KRWjHq1zmh3MzoNbdUTC4mKTo9tYVbiTT3kz8XLpaSpitDIGXfnsbeqpehKAV8TI5R79VPBZuUgQ4bwZ2AVKpEFaOErxSmQABcakydDyWnpDwWyxSfDjObxCLaZpgXHnKzKjmyd4Ou2kforrcWYFxlgWM7H8sciqOLBDoJkAkx5lLAeRpuDW/C46gkG4IIAiR5LKxzSXxqSBoZjzKtVXFxv4SNwRHSRztsq+IdfrHr5QNkIrdiyeioXKQqmENxJS9VUmOZ6p1GOsJLGNzFcQuIJsLyJl3ODv1CWGr+GLzpIGx+91WZjLZS4QCfCRMeU/ryVnAP5SBzPlA5WUsRitWeMxm8SYiNoj5+SJnziQbDQW3FzB2H6rQbwvvSZAkb33AIs3nJ3OiE7gL5dlA0iwOvxeotqtcboKKjXhlwSCdSDaZ2EXKtnFANLnDU2IJ6yJbJ39LdFRcwnKMpaSbeGc17g7otPC1HOyhjSQZzA6CRfUWm91nFBsZjnOd4g2R7lvI3FlZ7sAgtA8ptGuuhT1uE1GeInMAfhAuN7EG24VlnDzaXOOpvMaQPI689Fm16FoyeI4mQ2wEzOt+nL2U8C7rtygf6TrIhbdTg7Xthwvs8agdDF/VPh+zonNnzGIj+5IWXIl2HFvopRYybcwb2Mgj+6HSLnHK4c42N725iV0FLhYIIFp1tEc4Pui4fgTGwTtMEkyJvZJ5IoZQZylem9jwQDLW0pGV38jd9jrZbNPh+abkEOzAbGRI6ixhb4pUm7I9NpcYY3+3VbyOeoobFLtlDC8PcBew5n6ImC4ADLWue4STIhrRJO9+fyWzh+GXl/iPLYfutACLWXRx/ivuRKXMvRTwnCQy0nyB/X+yuY3BhzYdMGPK4BuPVEa2ASUTEmXEAgiGXBkfA3dda4oRWKRB8km7s4/FdkGU3F4c+8ciBGl9Vh8Z4NiHDwgPABBjwwbag62HzXoQqxY6KviMCNW2n2Ptp6eyhycEk7hv/pWPInqR5LicFVa0BzDsB97XKr16dgW3AOW06jUzFwdfVen16WWzmjoTuNJB0IWZV4PTfJuJ1A0IGy5/LWpKimGtM4jheIy1JJAj3O0ArQq4vKZMaddAYJ3i261cZ2cDgO7AkQOXp7KieCVASXC5ltjoNPmg8ZO7MrSMbGYjMBAMAa6a39kDOAec3WhX4RUOZwbIHW/oAFnVgDpIM9PqIVEhCFYjqrbHNDYjTXW45m6o1G3HkL+g5Ir695if1RkrCnQVrpggQBIjzE/VDxNScvoP0TNqWInY/K6Qd8B6xbz/AOVkgtmjWrANcYBvrFweY6SsvFOBJgKXem4mQTceWiFVfeeg94QSFZByfNbS6g4pNCYASElAhMsY6FmDeTPhA6DNcDf7Kehhqs+IH97W1UWY5w8MdL/FPrqOhWmwwJqN63iddQdRqpWOkDwbjpnNjoZHsLc1a76HQTcbWHoeuqLSGb4SPW5HupuwbjfNLhoTqBJt7FSbXsolornAvNQOAzRoSdJi0Cx2E9FaZXIMZACPD1HIAxcCfmi/gzA/TS/0VprYAk8uUc1JyGjFlSlSdvFwJ3APMTrZWKdIcyfROXtg7pUS42AJidBYeZKCt9Bkvo7cO2dAPLmivcwHQSmdg3aucW/0yDZWMHgnunuqZMXJiYHMuNh6qi4pSEzoGKhItYc/VOzDOdJAc4DUhvhE8yreEw8kl7c3LxOA8zlufcK9QwoAgLs4/wAP/IjPnKuH4aBre20iD6i60qdCByGsCwnyFkgAFEvXbGEY9I53JvsIX7BSpMlBaySrlNkJxR8T8Me6fH4lrqriz4TEWI0aAbeag4y4A7uaPchE49RDK5DQAIaQB5X+iHsPoo4hs3UaVaLFEzKtVTUANUpg8j56LNxHD4ktIsN9T5ED9laZUUyZST4ozWxozcejFe1wkG28RH10QH1jIB+5C3KlMEjMC4DbMQQOhvHtCz34AuJDWucL7ZjHUNF/MBcHJ+I47idEeZPszzlO0fv9hVsRwttTWI8r+6t1MP16R1t7KDSQfuFzXKJXs5nEdmouBebeKIAjTrus7F8LLTDGvcT0t5Tuu5dDtR9iEhQt5afqnXL9Ngn0eeGk4EZhb97G6G8ZSLbzPP7hdzXwl4gXzfJZ2I4UHTEE3PnvKp5ExXBo5RrCJSFMG5N+Ubc1dxHD3gFxFpjrbU/JUe7IOhTdkyL4Hw3HVRBWi7CRDbBxEn256T0CqPw/KDaULDQApKQSTAO7bwsSTzv8+af/ACgEjMTbS5srL61rCyZ3EBMTeTP0XHFyL4hqeHDRsI8ku9BmJt0P31VZtcuMAAnoJG8j5bq3+ENjIbrzOvyGiODe2baZGtiDaBz+X1Kelhi/4pG/SNN+nNFY5zYnIeoa8SOl7W/VWMHgn1n5aTHPI5TA6uJMNHUqkeJAcmAbhGtvJN56fLyVmlmcQ1lv9rY8yYARcTwrIYNVjnbhkuy+b4AnyU6GHA2XXD8e+yMuSh6vCw23eNc7cMBc0f67AnyB80elTgReOUmJ5xzTB6kwyuuPGo9EHJsMxEzoOdRzpxQpeUmIYKsUWbpQhqTIRybIdO+iT3ogJYS9amP62/VWO0//ALj/AEN+rlRwuMFOo15BOUzFr+6lxfiYrVA5oIGUCCRsSZt5pKeQ3oGxyas+UNr1IlUEKNXopUq43T1mqvMFYJdJ5ITm77/P0UKdX+yJromQpVxOHLnSXOnckZvcE390HF4DJBa9j2kagxHRzXeJp8xHVXnlV61KVHk4IzKQ5XEzdNf0+SG5/wBVoYbBMJh1Tu50cW5mz/VBkDrCfiXCH0oDgIPw1G+Jj/8AtcPpqvN5Px3F6OuPImZza0/fRDfSE8tE2Iwm4sf/ABM39FXNRwkubuBa/soYtFFIX4VpiwMm2m+sdOip4jhbXWgCJ066FHbjRI1FpvrFtfdXmQ70jpCOVdh0c3W4c6DrpN9WwT6TfVVK/CYDcp+KddADH6rrHNF46/NBNDp9nVMpC4HIO4eRE/U/okupfw5p1Glh1E6pJrFxLTMOXgSPf9Ef8AB8UE+UTfy5lT/FzYGFLDMfUdlptc93IAn1PRPGGtGchzWtEAeyE+tPM69fZbf/AKeZSAOKqw7/AOGllLz5k2CpPpMzSxpaLQC7MfUwPaF0Q4b7JOdFZlInotGlWeGZM7gz+UEhp8wLIII2RAV1RgkRlJsm1SCg0qYVRCbQnlCLkxelZgudSa5BDkZgQCFYrNNyrNKsUlgFpogeiBWP9kUuEeSrVSsYDUKGCtHg+AFatlcSAGkmNbQI+aJ2i4Uyi5mSYeHWJmII39UMldBr2UJUs6BTP3+ymCU4ozwq7wjvft/ygVCsEBJ5/IqdOsoPUS5BOgloGf3190NxKg2ondUVE7EoG5CfMEAkA6iSAfMIlQ9UIuSySGiyuQR5ctVFtOfh9bf8qwVbwnEWDw16QqN0zCG1W9Q4Rm8nSuTk4Uy8ZmJicKHAiS13MRb91RfgKlMHxAtsQRrG4IPUarsMVwZrhnw7xXZ/LYVmjkWan0HosZ1MaD2IK45cbRZSsyaVefC0j30kqyypBE2P3+ylWw7QbjLtLTHXb9kLunCY8TY9Rp77qDjQ110FgHn806q0KwEgu0O8g7WskhTNmzRpyddOS16XHKrG5KeWm0/yNDT/ALrlZ4CeV7CgjlcmTzXvfed5/VSlQBUpVUTYQKYQm9VIFMAIXpjW9lEmFEO+9ErYUEaZvqloo66ojXIBJsRWqLD92RGkoik2lWaRhVmtVibLGJPqclXe47fVO4zv6IL/AHWMb3ZIfxXn+g/MhF7aC1E9X/8A5UOxw8dU/wBLR8z+yL20/wCnSP8AW4f+M/oud/vKL9pzHeJyUEOUi7+66UTJufO/1UH/AN0iZ2TZdttUQAnBDLkV6CeZSMZEc8ffqpMqSokIcwt0GrCk2+x6KDgo94E5hPdgqiJUHFJyjKRjIi8aH7H7Ib2meqJmUC5TasdOiBr7OE9Y+5+qlUpnUcuoUXDmiYfC1HGKcvMfDq4gbCbqEuOyikCLzyn2SU31i0w9j2uGoy6e8fRJR8I+YeFMDVJJegcggURo67T6JJJgDgqRekkiYV736p2t6c0kkoSYH3bZTbASSWMEHJFYUkkwoYfcphWukkgYj3nNDqVB99UkljHSdjNKvmz6EovbNv8ABp/95/8AqUyS5n+8r/acfMD7+9E5PNJJdKJCk8ks97a/ZTJImIucP7obikkgZEJ+/khub8kkkrHRA/Uff1Tg/f3ukksuwsYvUCUklgAXO+SZ/mkkgMNmTCpcdPvZJJKwm5he2OIa0NJY+NC9pc6OU2lJJJJSCf/Z"/>
          <p:cNvSpPr>
            <a:spLocks noChangeAspect="1" noChangeArrowheads="1"/>
          </p:cNvSpPr>
          <p:nvPr/>
        </p:nvSpPr>
        <p:spPr bwMode="auto">
          <a:xfrm>
            <a:off x="152400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8" name="Picture 14" descr="http://t3.gstatic.com/images?q=tbn:ANd9GcSiaDHNL-WKDsTDUXeQ8AWqkhrrBHxYkhSEoIpfI2cm0KfCCNV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0" y="2427287"/>
            <a:ext cx="2628900" cy="17430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07441" y="2466975"/>
            <a:ext cx="369286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Drive the business looking ahead</a:t>
            </a:r>
          </a:p>
          <a:p>
            <a:pPr algn="ctr"/>
            <a:r>
              <a:rPr lang="en-US" sz="2000" b="1" dirty="0"/>
              <a:t>not in the back mirror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err="1"/>
              <a:t>Univariate</a:t>
            </a:r>
            <a:r>
              <a:rPr lang="en-US" sz="2400" dirty="0"/>
              <a:t> forecasting limitations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3276600"/>
            <a:ext cx="74580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3400"/>
            <a:ext cx="518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52800" y="2819401"/>
            <a:ext cx="5638800" cy="341919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Key assumption: history will repeat itself in the future </a:t>
            </a:r>
          </a:p>
        </p:txBody>
      </p:sp>
      <p:sp>
        <p:nvSpPr>
          <p:cNvPr id="7" name="Oval 6"/>
          <p:cNvSpPr/>
          <p:nvPr/>
        </p:nvSpPr>
        <p:spPr>
          <a:xfrm>
            <a:off x="5638800" y="19812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391400" y="1600200"/>
            <a:ext cx="2133600" cy="685800"/>
          </a:xfrm>
          <a:prstGeom prst="wedgeRoundRectCallout">
            <a:avLst>
              <a:gd name="adj1" fmla="val -114077"/>
              <a:gd name="adj2" fmla="val 619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The values during recession were NOT in history!</a:t>
            </a:r>
          </a:p>
        </p:txBody>
      </p:sp>
    </p:spTree>
    <p:extLst>
      <p:ext uri="{BB962C8B-B14F-4D97-AF65-F5344CB8AC3E}">
        <p14:creationId xmlns:p14="http://schemas.microsoft.com/office/powerpoint/2010/main" val="68324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/>
              <a:t>How a </a:t>
            </a:r>
            <a:r>
              <a:rPr lang="en-US" sz="2400" dirty="0" err="1"/>
              <a:t>univariate</a:t>
            </a:r>
            <a:r>
              <a:rPr lang="en-US" sz="2400" dirty="0"/>
              <a:t> forecast looks like?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662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1"/>
            <a:ext cx="1562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086600" y="4724401"/>
            <a:ext cx="3429000" cy="34191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Hold-out MAPE/12 months = 7.95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81200" y="4495801"/>
            <a:ext cx="2514600" cy="674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MAPE is Mean Absolute 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Percentage Error</a:t>
            </a:r>
          </a:p>
        </p:txBody>
      </p:sp>
    </p:spTree>
    <p:extLst>
      <p:ext uri="{BB962C8B-B14F-4D97-AF65-F5344CB8AC3E}">
        <p14:creationId xmlns:p14="http://schemas.microsoft.com/office/powerpoint/2010/main" val="35250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0C3E5408-109F-42C1-95EB-4F0741EF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49228"/>
            <a:ext cx="5008196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16" y="-1594"/>
            <a:ext cx="8229600" cy="628650"/>
          </a:xfrm>
        </p:spPr>
        <p:txBody>
          <a:bodyPr>
            <a:normAutofit/>
          </a:bodyPr>
          <a:lstStyle/>
          <a:p>
            <a:r>
              <a:rPr lang="en-US" sz="2250" dirty="0"/>
              <a:t>Multivariate forecasting based on economic drivers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367816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16327"/>
            <a:ext cx="38553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46846" y="3370226"/>
            <a:ext cx="2994475" cy="5159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/>
          <a:p>
            <a:pPr algn="ctr" eaLnBrk="0" hangingPunct="0"/>
            <a:r>
              <a:rPr lang="en-US" sz="1828" b="1" dirty="0">
                <a:ea typeface="ＭＳ Ｐゴシック" pitchFamily="34" charset="-128"/>
              </a:rPr>
              <a:t>Well-correlated driver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71047" y="3370226"/>
            <a:ext cx="3643313" cy="5159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/>
          <a:p>
            <a:pPr algn="ctr" eaLnBrk="0" hangingPunct="0"/>
            <a:r>
              <a:rPr lang="en-US" sz="1828" b="1" dirty="0">
                <a:ea typeface="ＭＳ Ｐゴシック" pitchFamily="34" charset="-128"/>
              </a:rPr>
              <a:t>Statistically insignificant  driver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039100" y="660401"/>
            <a:ext cx="2182416" cy="863600"/>
          </a:xfrm>
          <a:prstGeom prst="wedgeEllipseCallout">
            <a:avLst>
              <a:gd name="adj1" fmla="val -72508"/>
              <a:gd name="adj2" fmla="val 3213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ctr" eaLnBrk="0" hangingPunct="0"/>
            <a:r>
              <a:rPr lang="en-US" sz="1617" b="1" dirty="0">
                <a:ea typeface="ＭＳ Ｐゴシック" pitchFamily="34" charset="-128"/>
              </a:rPr>
              <a:t>Multivariate forecast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F503E04F-8368-4C52-858F-C77EC507936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67000" y="6341897"/>
            <a:ext cx="7055134" cy="30867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l" eaLnBrk="1" hangingPunct="1"/>
            <a:r>
              <a:rPr lang="en-US" sz="1406" b="1" dirty="0">
                <a:latin typeface="Arial" charset="0"/>
              </a:rPr>
              <a:t>Economic drivers selected by several methods, including Genetic Programming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CA151B-1ED6-864B-9CEF-66D8C9842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195" y="2811880"/>
            <a:ext cx="7582348" cy="341919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Key assumption: The future will be shaped by the same drivers as in the past</a:t>
            </a:r>
          </a:p>
        </p:txBody>
      </p:sp>
    </p:spTree>
    <p:extLst>
      <p:ext uri="{BB962C8B-B14F-4D97-AF65-F5344CB8AC3E}">
        <p14:creationId xmlns:p14="http://schemas.microsoft.com/office/powerpoint/2010/main" val="266628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7564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err="1"/>
              <a:t>Univariate</a:t>
            </a:r>
            <a:r>
              <a:rPr lang="en-US" sz="2400" dirty="0"/>
              <a:t> vs. multivariate forecast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18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086600" y="1752601"/>
            <a:ext cx="3429000" cy="34191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Hold-out MAPE/12 months = 7.95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86201"/>
            <a:ext cx="5008196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39000" y="4572001"/>
            <a:ext cx="3429000" cy="3419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Hold-out MAPE/12 months = 2.1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39000" y="5410201"/>
            <a:ext cx="3429000" cy="67431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Forecasting error is much smaller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Confidence limits are narrower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71800" y="990601"/>
            <a:ext cx="2057400" cy="34191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 err="1"/>
              <a:t>Univariate</a:t>
            </a:r>
            <a:r>
              <a:rPr lang="en-US" b="1" dirty="0"/>
              <a:t> forecast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3581401"/>
            <a:ext cx="2667000" cy="3419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Multivariate forecast</a:t>
            </a:r>
          </a:p>
        </p:txBody>
      </p:sp>
    </p:spTree>
    <p:extLst>
      <p:ext uri="{BB962C8B-B14F-4D97-AF65-F5344CB8AC3E}">
        <p14:creationId xmlns:p14="http://schemas.microsoft.com/office/powerpoint/2010/main" val="37678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85" y="214313"/>
            <a:ext cx="8188523" cy="535781"/>
          </a:xfrm>
        </p:spPr>
        <p:txBody>
          <a:bodyPr/>
          <a:lstStyle/>
          <a:p>
            <a:r>
              <a:rPr lang="en-US" sz="2180" dirty="0"/>
              <a:t>Nonlinear Forecasting = Genetic Programming (GP) + ARIMAX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91954" y="1607344"/>
            <a:ext cx="2839641" cy="540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0" tIns="32145" rIns="64290" bIns="32145">
            <a:spAutoFit/>
          </a:bodyPr>
          <a:lstStyle/>
          <a:p>
            <a:pPr marL="241080" indent="-241080">
              <a:spcBef>
                <a:spcPct val="20000"/>
              </a:spcBef>
            </a:pPr>
            <a:r>
              <a:rPr lang="en-US" sz="1406" b="1" dirty="0"/>
              <a:t>Variable selection</a:t>
            </a:r>
          </a:p>
          <a:p>
            <a:pPr marL="241080" indent="-241080">
              <a:spcBef>
                <a:spcPct val="20000"/>
              </a:spcBef>
            </a:pPr>
            <a:r>
              <a:rPr lang="en-US" sz="1406" b="1" dirty="0"/>
              <a:t>Nonlinear transforms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701572" y="1059267"/>
            <a:ext cx="1928812" cy="28125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0" tIns="32145" rIns="64290" bIns="32145">
            <a:spAutoFit/>
          </a:bodyPr>
          <a:lstStyle/>
          <a:p>
            <a:pPr marL="241080" indent="-241080">
              <a:spcBef>
                <a:spcPct val="20000"/>
              </a:spcBef>
            </a:pPr>
            <a:r>
              <a:rPr lang="en-US" sz="1406" b="1" dirty="0"/>
              <a:t>Genetic Programming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328298" y="1660922"/>
            <a:ext cx="2196703" cy="497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0" tIns="32145" rIns="64290" bIns="32145">
            <a:spAutoFit/>
          </a:bodyPr>
          <a:lstStyle/>
          <a:p>
            <a:pPr marL="241080" indent="-241080">
              <a:spcBef>
                <a:spcPct val="20000"/>
              </a:spcBef>
            </a:pPr>
            <a:r>
              <a:rPr lang="en-US" sz="1406" b="1" dirty="0"/>
              <a:t>Forecasting using nonlinear transforms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64078" y="1071563"/>
            <a:ext cx="1393031" cy="28125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0" tIns="32145" rIns="64290" bIns="32145">
            <a:spAutoFit/>
          </a:bodyPr>
          <a:lstStyle/>
          <a:p>
            <a:pPr marL="241080" indent="-241080">
              <a:spcBef>
                <a:spcPct val="20000"/>
              </a:spcBef>
            </a:pPr>
            <a:r>
              <a:rPr lang="en-US" sz="1406" b="1" dirty="0"/>
              <a:t>ARIMAX</a:t>
            </a:r>
          </a:p>
        </p:txBody>
      </p:sp>
      <p:pic>
        <p:nvPicPr>
          <p:cNvPr id="7" name="Picture 6" descr="Fig1_Pareto_Front.e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7641" y="2196704"/>
            <a:ext cx="2893219" cy="2411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6223" y="5464969"/>
            <a:ext cx="1564524" cy="281259"/>
          </a:xfrm>
          <a:prstGeom prst="rect">
            <a:avLst/>
          </a:prstGeom>
        </p:spPr>
        <p:txBody>
          <a:bodyPr wrap="none" lIns="64290" tIns="32145" rIns="64290" bIns="32145">
            <a:spAutoFit/>
          </a:bodyPr>
          <a:lstStyle/>
          <a:p>
            <a:r>
              <a:rPr lang="en-US" sz="1406" b="1" dirty="0"/>
              <a:t>z(t) = x</a:t>
            </a:r>
            <a:r>
              <a:rPr lang="en-US" sz="1406" b="1" baseline="-25000" dirty="0"/>
              <a:t>2</a:t>
            </a:r>
            <a:r>
              <a:rPr lang="en-US" sz="1406" b="1" dirty="0"/>
              <a:t>(t-2)*x</a:t>
            </a:r>
            <a:r>
              <a:rPr lang="en-US" sz="1406" b="1" baseline="-25000" dirty="0"/>
              <a:t>3</a:t>
            </a:r>
            <a:r>
              <a:rPr lang="en-US" sz="1406" b="1" dirty="0"/>
              <a:t>(t-1</a:t>
            </a:r>
            <a:r>
              <a:rPr lang="en-US" sz="1406" dirty="0"/>
              <a:t>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52687" y="4929188"/>
            <a:ext cx="2946797" cy="28125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0" tIns="32145" rIns="64290" bIns="32145">
            <a:spAutoFit/>
          </a:bodyPr>
          <a:lstStyle/>
          <a:p>
            <a:pPr marL="241080" indent="-241080">
              <a:spcBef>
                <a:spcPct val="20000"/>
              </a:spcBef>
            </a:pPr>
            <a:r>
              <a:rPr lang="en-US" sz="1406" b="1" dirty="0"/>
              <a:t>Simple transform example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736" y="2518173"/>
            <a:ext cx="4202949" cy="19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85359" y="4929188"/>
            <a:ext cx="2946797" cy="28125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0" tIns="32145" rIns="64290" bIns="32145">
            <a:spAutoFit/>
          </a:bodyPr>
          <a:lstStyle/>
          <a:p>
            <a:pPr marL="241080" indent="-241080">
              <a:spcBef>
                <a:spcPct val="20000"/>
              </a:spcBef>
            </a:pPr>
            <a:r>
              <a:rPr lang="en-US" sz="1406" b="1" dirty="0"/>
              <a:t>Nonlinear ARIMAX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5292329" y="5357813"/>
            <a:ext cx="553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342865" lvl="1" indent="-342865" defTabSz="914306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87" b="1" kern="0" dirty="0">
                <a:ea typeface="ＭＳ Ｐゴシック" pitchFamily="-107" charset="-128"/>
              </a:rPr>
              <a:t>y(t) = a + b*y(t-1) + c*z(t) + d*e(t-1) + e(t)</a:t>
            </a:r>
          </a:p>
          <a:p>
            <a:pPr marL="225401" indent="-225401" defTabSz="914306">
              <a:lnSpc>
                <a:spcPct val="90000"/>
              </a:lnSpc>
              <a:spcBef>
                <a:spcPct val="35000"/>
              </a:spcBef>
              <a:buClr>
                <a:schemeClr val="folHlink"/>
              </a:buClr>
              <a:defRPr/>
            </a:pPr>
            <a:endParaRPr lang="en-US" sz="4430" b="1" kern="0" dirty="0">
              <a:ea typeface="ＭＳ Ｐゴシック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026783" y="5339413"/>
            <a:ext cx="603029" cy="4286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64290" tIns="32145" rIns="64290" bIns="32145" numCol="1" rtlCol="0" anchor="t" anchorCtr="0" compatLnSpc="1">
            <a:prstTxWarp prst="textNoShape">
              <a:avLst/>
            </a:prstTxWarp>
          </a:bodyPr>
          <a:lstStyle/>
          <a:p>
            <a:pPr defTabSz="410730"/>
            <a:endParaRPr lang="en-US" sz="1266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D2A21D83-7352-41AC-B79E-819C437EEAA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2774156" y="5411391"/>
            <a:ext cx="482203" cy="3750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64290" tIns="32145" rIns="64290" bIns="32145" numCol="1" rtlCol="0" anchor="t" anchorCtr="0" compatLnSpc="1">
            <a:prstTxWarp prst="textNoShape">
              <a:avLst/>
            </a:prstTxWarp>
          </a:bodyPr>
          <a:lstStyle/>
          <a:p>
            <a:pPr defTabSz="410730"/>
            <a:endParaRPr lang="en-US" sz="1266" dirty="0"/>
          </a:p>
        </p:txBody>
      </p:sp>
    </p:spTree>
    <p:extLst>
      <p:ext uri="{BB962C8B-B14F-4D97-AF65-F5344CB8AC3E}">
        <p14:creationId xmlns:p14="http://schemas.microsoft.com/office/powerpoint/2010/main" val="74299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C1D4FC-22AB-2A45-B467-F04A52C45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82" y="763676"/>
            <a:ext cx="7453239" cy="562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79" y="4467642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88428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363" y="6198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Raw Materials Price Forecasting</a:t>
            </a:r>
            <a:br>
              <a:rPr lang="en-US" sz="2400" b="1" dirty="0"/>
            </a:br>
            <a:br>
              <a:rPr lang="en-US" sz="2400" dirty="0"/>
            </a:br>
            <a:r>
              <a:rPr lang="en-US" sz="2400" dirty="0"/>
              <a:t>Dow Chemical Raw Materials Cost Growth (2005 – 2011)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594" y="2009131"/>
            <a:ext cx="6445194" cy="460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95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722" y="0"/>
            <a:ext cx="8229600" cy="777232"/>
          </a:xfrm>
        </p:spPr>
        <p:txBody>
          <a:bodyPr>
            <a:normAutofit/>
          </a:bodyPr>
          <a:lstStyle/>
          <a:p>
            <a:r>
              <a:rPr lang="en-US" sz="2400" dirty="0"/>
              <a:t>Raw Materials Prices Change Significantly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367" y="3571977"/>
            <a:ext cx="6722196" cy="275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723" y="772969"/>
            <a:ext cx="7083015" cy="245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 bwMode="auto">
          <a:xfrm>
            <a:off x="8866118" y="1533544"/>
            <a:ext cx="518818" cy="322659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40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232936" y="1570434"/>
            <a:ext cx="1296519" cy="61891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43% variation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8819937" y="4202853"/>
            <a:ext cx="518818" cy="322659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40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228318" y="4225888"/>
            <a:ext cx="1296519" cy="6189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28% variation</a:t>
            </a:r>
          </a:p>
        </p:txBody>
      </p:sp>
    </p:spTree>
    <p:extLst>
      <p:ext uri="{BB962C8B-B14F-4D97-AF65-F5344CB8AC3E}">
        <p14:creationId xmlns:p14="http://schemas.microsoft.com/office/powerpoint/2010/main" val="71244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883" y="401836"/>
            <a:ext cx="7590234" cy="562570"/>
          </a:xfrm>
        </p:spPr>
        <p:txBody>
          <a:bodyPr>
            <a:normAutofit/>
          </a:bodyPr>
          <a:lstStyle/>
          <a:p>
            <a:r>
              <a:rPr lang="en-US" sz="2400" dirty="0"/>
              <a:t>Work Process for Raw Materials Prices Forecasting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077641" y="1553766"/>
            <a:ext cx="1982318" cy="674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Experts suggest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potential drivers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42235" y="1553766"/>
            <a:ext cx="1875234" cy="618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Data collection/ preparation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85360" y="1553767"/>
            <a:ext cx="1821656" cy="674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Variable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selection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14172" y="1553766"/>
            <a:ext cx="2053828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Multivariate forecasting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06641" y="2678907"/>
            <a:ext cx="910828" cy="437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Global 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Insight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67188" y="3643312"/>
            <a:ext cx="910828" cy="2380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100" b="1" dirty="0" err="1"/>
              <a:t>Eurostat</a:t>
            </a:r>
            <a:endParaRPr lang="en-US" sz="1100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27922" y="2678907"/>
            <a:ext cx="910828" cy="437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World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Bank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613797" y="3429001"/>
            <a:ext cx="910828" cy="437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Internal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Data</a:t>
            </a:r>
          </a:p>
        </p:txBody>
      </p:sp>
      <p:pic>
        <p:nvPicPr>
          <p:cNvPr id="90114" name="Picture 2" descr="C:\Users\u224589\AppData\Local\Microsoft\Windows\Temporary Internet Files\Content.IE5\YXZMTCIW\MC9003359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859" y="3161109"/>
            <a:ext cx="848994" cy="1463054"/>
          </a:xfrm>
          <a:prstGeom prst="rect">
            <a:avLst/>
          </a:prstGeom>
          <a:noFill/>
        </p:spPr>
      </p:pic>
      <p:pic>
        <p:nvPicPr>
          <p:cNvPr id="90115" name="Picture 3" descr="C:\Users\u224589\AppData\Local\Microsoft\Windows\Temporary Internet Files\Content.IE5\PQ8JWVYS\MM90036521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141" y="3161110"/>
            <a:ext cx="723305" cy="723305"/>
          </a:xfrm>
          <a:prstGeom prst="rect">
            <a:avLst/>
          </a:prstGeom>
          <a:noFill/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60406" y="2357438"/>
            <a:ext cx="910828" cy="64046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Remove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correlated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drivers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113984" y="4018361"/>
            <a:ext cx="910828" cy="84359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Select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statistically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significant</a:t>
            </a:r>
          </a:p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drivers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3911204"/>
            <a:ext cx="1714500" cy="1027725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638054" y="2678907"/>
            <a:ext cx="1726758" cy="1071563"/>
          </a:xfrm>
          <a:prstGeom prst="rect">
            <a:avLst/>
          </a:prstGeom>
          <a:noFill/>
          <a:ln/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721329" y="2196703"/>
            <a:ext cx="1339453" cy="41117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100" b="1" dirty="0"/>
              <a:t>Select</a:t>
            </a:r>
            <a:br>
              <a:rPr lang="en-US" sz="1100" b="1" dirty="0"/>
            </a:br>
            <a:r>
              <a:rPr lang="en-US" sz="1100" b="1" dirty="0"/>
              <a:t>best models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8259" y="2291630"/>
            <a:ext cx="21717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98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16F1E-E6F1-8E4F-AC12-38479BBF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0" y="1262487"/>
            <a:ext cx="8832574" cy="467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42" y="149108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593" y="-13404"/>
            <a:ext cx="8229600" cy="595457"/>
          </a:xfrm>
        </p:spPr>
        <p:txBody>
          <a:bodyPr>
            <a:normAutofit/>
          </a:bodyPr>
          <a:lstStyle/>
          <a:p>
            <a:r>
              <a:rPr lang="en-US" sz="2400" dirty="0"/>
              <a:t>Best and Worst Models of raw materials forecasting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686" y="3027142"/>
            <a:ext cx="4803674" cy="2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816" y="585324"/>
            <a:ext cx="4963415" cy="24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84847" y="1198489"/>
            <a:ext cx="2475346" cy="90207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Best model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 = 0.68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Hold-out MAPE = 1.01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444020" y="3827997"/>
            <a:ext cx="2475346" cy="90207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Worst model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 = 17.97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Hold-out MAPE = 17.62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02914E03-4D5B-994C-9F28-DB0692A0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266" y="5908133"/>
            <a:ext cx="4356754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Average cost of raw materials is ~ $5 billion/year</a:t>
            </a:r>
          </a:p>
          <a:p>
            <a:r>
              <a:rPr lang="en-US" sz="1600" b="1" dirty="0"/>
              <a:t>Average savings of 1% can save ~50 million/year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C86B25A-C652-A54E-A166-B6100C96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847" y="2689983"/>
            <a:ext cx="2514600" cy="674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MAPE is Mean Absolute 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Percentage Error</a:t>
            </a:r>
          </a:p>
        </p:txBody>
      </p:sp>
    </p:spTree>
    <p:extLst>
      <p:ext uri="{BB962C8B-B14F-4D97-AF65-F5344CB8AC3E}">
        <p14:creationId xmlns:p14="http://schemas.microsoft.com/office/powerpoint/2010/main" val="209883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1"/>
            <a:ext cx="9143999" cy="1050925"/>
          </a:xfrm>
        </p:spPr>
        <p:txBody>
          <a:bodyPr>
            <a:normAutofit/>
          </a:bodyPr>
          <a:lstStyle/>
          <a:p>
            <a:r>
              <a:rPr lang="en-US" sz="2400" dirty="0"/>
              <a:t>Statistical vs. Judgmental Forecasting Performance for 6 months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425" y="934316"/>
            <a:ext cx="630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3568410"/>
            <a:ext cx="6391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857672" y="1724746"/>
            <a:ext cx="1607128" cy="60660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Mean Models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MAPEs = 10.31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871527" y="4278601"/>
            <a:ext cx="1607128" cy="60660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Mean Experts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MAPEs = 16.35</a:t>
            </a: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 flipV="1">
            <a:off x="8395856" y="1459345"/>
            <a:ext cx="461817" cy="5687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8418947" y="4031672"/>
            <a:ext cx="461817" cy="5687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56341" y="6257352"/>
            <a:ext cx="5322618" cy="311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Statistical forecast is more accurate than expert's judgment </a:t>
            </a:r>
          </a:p>
        </p:txBody>
      </p:sp>
    </p:spTree>
    <p:extLst>
      <p:ext uri="{BB962C8B-B14F-4D97-AF65-F5344CB8AC3E}">
        <p14:creationId xmlns:p14="http://schemas.microsoft.com/office/powerpoint/2010/main" val="365576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21" y="55874"/>
            <a:ext cx="8005410" cy="715962"/>
          </a:xfrm>
        </p:spPr>
        <p:txBody>
          <a:bodyPr>
            <a:noAutofit/>
          </a:bodyPr>
          <a:lstStyle/>
          <a:p>
            <a:r>
              <a:rPr lang="en-US" sz="2400" dirty="0"/>
              <a:t>Performance tracking of forecasting models on a monthly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1431" y="6399215"/>
            <a:ext cx="1600200" cy="365125"/>
          </a:xfrm>
        </p:spPr>
        <p:txBody>
          <a:bodyPr/>
          <a:lstStyle/>
          <a:p>
            <a:fld id="{217C9D57-B919-4C5A-8253-0C1A1D592D3B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389984" y="4896051"/>
            <a:ext cx="938546" cy="10572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976537"/>
            <a:ext cx="1457331" cy="140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73858" y="5953251"/>
            <a:ext cx="4857361" cy="4186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Average MAPEs for all prices for a month ahead forecast  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9717081" y="2450345"/>
            <a:ext cx="1124314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Color code</a:t>
            </a:r>
          </a:p>
        </p:txBody>
      </p:sp>
      <p:cxnSp>
        <p:nvCxnSpPr>
          <p:cNvPr id="12" name="Straight Arrow Connector 11"/>
          <p:cNvCxnSpPr>
            <a:cxnSpLocks/>
            <a:stCxn id="14" idx="1"/>
            <a:endCxn id="8" idx="3"/>
          </p:cNvCxnSpPr>
          <p:nvPr/>
        </p:nvCxnSpPr>
        <p:spPr>
          <a:xfrm flipH="1">
            <a:off x="8391531" y="2678945"/>
            <a:ext cx="13255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A936699-03BC-2B46-9997-5C362263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242" y="832051"/>
            <a:ext cx="4711700" cy="4064000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5191E38-8301-694B-A034-53625FAD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BB3464A4-A783-8D42-A16D-DF911E31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929" y="5012886"/>
            <a:ext cx="4356754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Average cost of raw materials is ~ $5 billion/year</a:t>
            </a:r>
          </a:p>
          <a:p>
            <a:r>
              <a:rPr lang="en-US" sz="1600" b="1" dirty="0"/>
              <a:t>Average savings of 1% can save ~50 million/year</a:t>
            </a:r>
          </a:p>
        </p:txBody>
      </p:sp>
    </p:spTree>
    <p:extLst>
      <p:ext uri="{BB962C8B-B14F-4D97-AF65-F5344CB8AC3E}">
        <p14:creationId xmlns:p14="http://schemas.microsoft.com/office/powerpoint/2010/main" val="10038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C1D4FC-22AB-2A45-B467-F04A52C45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82" y="763676"/>
            <a:ext cx="7453239" cy="562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895" y="525295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73605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Precision medicine potential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4" y="292694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E2435-8F86-4A4C-9371-AD9840A3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04" y="1287310"/>
            <a:ext cx="6176619" cy="45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52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AI-driven process to personalized medicine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4" y="292694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62AFD-8B22-5540-9DF3-2A3C96A3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30" y="950445"/>
            <a:ext cx="7711154" cy="5219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56177-4D3B-2A48-A77A-7981714BB950}"/>
              </a:ext>
            </a:extLst>
          </p:cNvPr>
          <p:cNvSpPr txBox="1"/>
          <p:nvPr/>
        </p:nvSpPr>
        <p:spPr>
          <a:xfrm>
            <a:off x="246529" y="6273225"/>
            <a:ext cx="666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Artificial Intelligence for Precision Medicine and better Healthcare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4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C1D4FC-22AB-2A45-B467-F04A52C45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82" y="763676"/>
            <a:ext cx="7453239" cy="562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38" y="5986463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153965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Autonomous vehicles – The Next Big Thing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0BFED-AF22-2641-80F6-FAA6F861723D}"/>
              </a:ext>
            </a:extLst>
          </p:cNvPr>
          <p:cNvSpPr txBox="1"/>
          <p:nvPr/>
        </p:nvSpPr>
        <p:spPr>
          <a:xfrm>
            <a:off x="2761129" y="864704"/>
            <a:ext cx="666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According to </a:t>
            </a:r>
            <a:r>
              <a:rPr lang="en-US" dirty="0">
                <a:hlinkClick r:id="rId2"/>
              </a:rPr>
              <a:t>Statista</a:t>
            </a:r>
            <a:r>
              <a:rPr lang="en-US" dirty="0"/>
              <a:t>, by 2025 the global autonomous vehicle market is projected to reach $36 billion for partially autonomous vehicles and $6 billion for fully autonomous vehicles.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BE99E-F305-D84C-A050-E78F1E62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82" y="4589244"/>
            <a:ext cx="4318374" cy="1879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E7D825-81C1-754B-8344-5032EF0B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782" y="1917243"/>
            <a:ext cx="4570618" cy="25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5A58B-9691-FD45-A68F-7BF31255B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18" y="763676"/>
            <a:ext cx="8125693" cy="5705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Autonomous vehicles-related business opportunities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1A668-5057-674B-9632-A3D3ABBC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156486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5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07" y="352224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“Applied AI in business” </a:t>
            </a:r>
            <a:br>
              <a:rPr lang="en-US" sz="2800" dirty="0"/>
            </a:br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" y="532905"/>
            <a:ext cx="11151586" cy="4609156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The specifics of Applied AI in the business include business-driven problems by business decision-makers in dynamic business structure</a:t>
            </a:r>
          </a:p>
          <a:p>
            <a:r>
              <a:rPr lang="en-US" sz="2400" b="1" dirty="0"/>
              <a:t>Most of </a:t>
            </a:r>
            <a:r>
              <a:rPr lang="en-US" sz="2400" b="1"/>
              <a:t>the business </a:t>
            </a:r>
            <a:r>
              <a:rPr lang="en-US" sz="2400" b="1" dirty="0"/>
              <a:t>data is categorical, unstructured, and with short history</a:t>
            </a:r>
            <a:endParaRPr lang="en-US" altLang="en-US" sz="2400" dirty="0"/>
          </a:p>
          <a:p>
            <a:r>
              <a:rPr lang="en-US" sz="2400" b="1" dirty="0"/>
              <a:t>It is expected that the future business will be forecasting-based, health-centric, with customer twins and hybrid workforce </a:t>
            </a:r>
          </a:p>
          <a:p>
            <a:r>
              <a:rPr lang="en-US" sz="2400" b="1" dirty="0"/>
              <a:t>AI-based customer twins will be the most popular business application</a:t>
            </a:r>
          </a:p>
          <a:p>
            <a:r>
              <a:rPr lang="en-US" sz="2400" b="1" dirty="0"/>
              <a:t>Business forecasting based on nonlinear relationships of important economic drivers is a powerful tool for making proper business decisions</a:t>
            </a:r>
          </a:p>
          <a:p>
            <a:r>
              <a:rPr lang="en-US" sz="2400" b="1" dirty="0"/>
              <a:t>Specific examples of AI business applications in raw materials price forecasting, personalized medicine, and autonomous vehicles demonstrate the tremendous value creation capability and potential of this technology</a:t>
            </a:r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2894"/>
            <a:ext cx="12192000" cy="8309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" pitchFamily="2" charset="0"/>
              </a:rPr>
              <a:t>Applied AI has been shown spectacular value creation capability in business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56264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are the specific features of applied AI in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4" y="292694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2BDE1-5E65-7645-84FE-840A62FD2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13" y="763676"/>
            <a:ext cx="7975406" cy="56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5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800" dirty="0"/>
            </a:br>
            <a:r>
              <a:rPr lang="en-US" sz="2700" dirty="0"/>
              <a:t>Chapter 15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05448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16F1E-E6F1-8E4F-AC12-38479BBF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0322"/>
            <a:ext cx="8671796" cy="4590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781" y="3028759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10842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are the key features of business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17EDF-D7E7-8745-B471-15090DB92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36863" y="917742"/>
            <a:ext cx="6029810" cy="51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16F1E-E6F1-8E4F-AC12-38479BBF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3633"/>
            <a:ext cx="8892209" cy="470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51" y="428386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24117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are the key directions of the business of the future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38545-D003-BF46-9042-5C81A763F1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6687" y="1236419"/>
            <a:ext cx="6522160" cy="48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8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is a customer twin?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026F6-8EF4-D34A-AAC0-5EF6CA69D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77172" y="1307427"/>
            <a:ext cx="6699100" cy="40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2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C1D4FC-22AB-2A45-B467-F04A52C45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82" y="763676"/>
            <a:ext cx="7453239" cy="562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590" y="354248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2357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192123</TotalTime>
  <Words>761</Words>
  <Application>Microsoft Macintosh PowerPoint</Application>
  <PresentationFormat>Widescreen</PresentationFormat>
  <Paragraphs>155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</vt:lpstr>
      <vt:lpstr>Times New Roman</vt:lpstr>
      <vt:lpstr>Office Theme</vt:lpstr>
      <vt:lpstr>Applied Artificial Intelligence  Lecture 17  Applied AI in business</vt:lpstr>
      <vt:lpstr>Lecture 17 agenda</vt:lpstr>
      <vt:lpstr>What are the specific features of applied AI in business</vt:lpstr>
      <vt:lpstr>Lecture 17 agenda</vt:lpstr>
      <vt:lpstr>What are the key features of business data</vt:lpstr>
      <vt:lpstr>Lecture 17 agenda</vt:lpstr>
      <vt:lpstr>What are the key directions of the business of the future</vt:lpstr>
      <vt:lpstr>What is a customer twin?</vt:lpstr>
      <vt:lpstr>Lecture 17 agenda</vt:lpstr>
      <vt:lpstr>Key expectation from Business Forecasting</vt:lpstr>
      <vt:lpstr>Univariate forecasting limitations</vt:lpstr>
      <vt:lpstr>How a univariate forecast looks like?</vt:lpstr>
      <vt:lpstr>Multivariate forecasting based on economic drivers</vt:lpstr>
      <vt:lpstr>Univariate vs. multivariate forecast</vt:lpstr>
      <vt:lpstr>Nonlinear Forecasting = Genetic Programming (GP) + ARIMAX</vt:lpstr>
      <vt:lpstr>Lecture 17 agenda</vt:lpstr>
      <vt:lpstr>Raw Materials Price Forecasting  Dow Chemical Raw Materials Cost Growth (2005 – 2011)</vt:lpstr>
      <vt:lpstr>Raw Materials Prices Change Significantly</vt:lpstr>
      <vt:lpstr>Work Process for Raw Materials Prices Forecasting</vt:lpstr>
      <vt:lpstr>Best and Worst Models of raw materials forecasting project</vt:lpstr>
      <vt:lpstr>Statistical vs. Judgmental Forecasting Performance for 6 months</vt:lpstr>
      <vt:lpstr>Performance tracking of forecasting models on a monthly basis</vt:lpstr>
      <vt:lpstr>Lecture 17 agenda</vt:lpstr>
      <vt:lpstr>Precision medicine potential business</vt:lpstr>
      <vt:lpstr>AI-driven process to personalized medicine</vt:lpstr>
      <vt:lpstr>Lecture 17 agenda</vt:lpstr>
      <vt:lpstr>Autonomous vehicles – The Next Big Thing</vt:lpstr>
      <vt:lpstr>Autonomous vehicles-related business opportunities</vt:lpstr>
      <vt:lpstr>Lecture 17 “Applied AI in business”  Summary</vt:lpstr>
      <vt:lpstr>Details on this topic are given in the following chapters of “Applying Data Science” book: Chapter 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1154</cp:revision>
  <cp:lastPrinted>2020-05-15T22:07:03Z</cp:lastPrinted>
  <dcterms:created xsi:type="dcterms:W3CDTF">2017-01-12T15:32:32Z</dcterms:created>
  <dcterms:modified xsi:type="dcterms:W3CDTF">2020-10-28T21:52:14Z</dcterms:modified>
</cp:coreProperties>
</file>