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722" r:id="rId3"/>
    <p:sldId id="770" r:id="rId4"/>
    <p:sldId id="783" r:id="rId5"/>
    <p:sldId id="741" r:id="rId6"/>
    <p:sldId id="724" r:id="rId7"/>
    <p:sldId id="769" r:id="rId8"/>
    <p:sldId id="731" r:id="rId9"/>
    <p:sldId id="7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9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20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5C453-5361-794D-8B61-F5106F646EBC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41A2C-9937-1F4C-ACE3-573061FE7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1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1828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4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776E0-6874-EE4E-AFDE-181DD789F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0E8DC-9E08-5243-A11E-7CC792636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FEFD8-42B1-CF4B-BAA6-9CFC901AB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A73D-1FC9-CE4B-BCF0-1F12813653E6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CC90D-2E8C-6F49-873D-B10B400F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92EDA-377D-7B47-974C-19147AE9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6B53-C5DB-E849-8C50-281299091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5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480C0-F051-C844-B65D-D15F8E85C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8F98B-4BCA-1B45-B3AC-69438DC8E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C3642-7965-324C-A2C7-407F3E17D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A73D-1FC9-CE4B-BCF0-1F12813653E6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13E14-7E0B-EC41-A3A6-C656B7F6F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D6635-80CD-0F46-A4BC-3C30DC394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6B53-C5DB-E849-8C50-281299091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4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9AE49-AB7C-064F-9D31-EE903212B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26945-679A-DB4D-9468-6333C3D1B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B6948-00EC-054B-A67E-1565F4593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A73D-1FC9-CE4B-BCF0-1F12813653E6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5CE5D-0A62-AD42-AC5A-7D07287E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C8220-9542-C940-B6D4-5981F0A7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6B53-C5DB-E849-8C50-281299091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9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BD335-5B6F-A942-B223-0B11B9F00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AC59-0362-C445-B24F-5E69189A9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00719-605E-2C4D-AF17-7D273C7B0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A73D-1FC9-CE4B-BCF0-1F12813653E6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9778B-CE4A-9E47-B0BB-E9B235A1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9B2A1-DF92-544C-9573-91F11419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6B53-C5DB-E849-8C50-281299091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0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1691-A8F9-594D-A7F0-091A40A74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BECFD-A8F0-4E4B-9343-6DDEA3B3A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C70D-972C-6A47-9F7D-4C4E44D5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A73D-1FC9-CE4B-BCF0-1F12813653E6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69936-9543-884D-B6D4-756A8E922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243A2-2BC9-8B4C-BB6E-84A5C673A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6B53-C5DB-E849-8C50-281299091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5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0696-0206-5C4B-B762-D3B9E95A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4FBAE-24C8-2640-A520-3B492F599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6A38A-70F4-2349-B926-9057F315C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D5007-C85F-C546-94ED-87E78A176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A73D-1FC9-CE4B-BCF0-1F12813653E6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CE196-BDC5-5440-A322-700A8F85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2C5D7-4153-6045-A52D-B084A301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6B53-C5DB-E849-8C50-281299091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921D5-E63C-BE4F-B33A-3FD21749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374B5-C8A8-2B45-BB05-2245E3036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A5B43-105E-3B49-B72C-67C1F0B4F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C1A44-D408-DB47-9F3A-0C5B0CD65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70E90-F182-0D44-94AB-74FF63B0F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334206-7050-C444-A7D2-A18A82DC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A73D-1FC9-CE4B-BCF0-1F12813653E6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CE37B4-3410-774F-8F4E-936C22B6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864BA0-7824-2141-A453-2F880B60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6B53-C5DB-E849-8C50-281299091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4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885E-D60F-544E-9B8A-0F5397EF3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078D82-F7C8-3342-9DF9-BA7BBAEC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A73D-1FC9-CE4B-BCF0-1F12813653E6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651A0-E13F-6740-AA34-B1516FEB3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9E4FA-264F-C34C-87B6-5E87161DC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6B53-C5DB-E849-8C50-281299091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8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3A83AA-7E58-D141-8DB7-BE64C1167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A73D-1FC9-CE4B-BCF0-1F12813653E6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AB2B55-E9B5-864D-B406-D3BF69F2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DB95B-C522-5949-AC99-A3B5D7BDF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6B53-C5DB-E849-8C50-281299091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6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EEDC3-3EA1-3F4C-A7DC-FEBBCE1B4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A26F9-10A9-A84A-A3FB-54ADCA52A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D7E84-4F86-B64A-998D-40CD444BA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B398E-39CB-144A-8673-9A231148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A73D-1FC9-CE4B-BCF0-1F12813653E6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C85F4-82BC-3D4C-ADF9-87B6ED8E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8FC3F-D5EF-B647-BC18-A45E1883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6B53-C5DB-E849-8C50-281299091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5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F48D5-30C6-4B43-978D-364BAA70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B91C5D-C3E8-1E42-9FE4-D4D516664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9FBF0-26A0-F444-A944-9862D6DF6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926F9-5AFE-F947-A31C-11859CF6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A73D-1FC9-CE4B-BCF0-1F12813653E6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DD2C6-39D8-C24B-9D51-07D39804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08106-FD93-B344-9FBE-41141B98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6B53-C5DB-E849-8C50-281299091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1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9EB9C2-12F6-BA4D-850D-67764C0A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615D8-991A-DD4A-80D0-0C043854F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2F851-FEDE-B149-AF5E-8B284C1FB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DA73D-1FC9-CE4B-BCF0-1F12813653E6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24DE5-409E-2747-BA06-4AED647AB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08C8D-9B9A-474A-A7A2-C056E43B5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6B53-C5DB-E849-8C50-281299091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4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4514" y="447447"/>
            <a:ext cx="9383485" cy="2850923"/>
          </a:xfrm>
        </p:spPr>
        <p:txBody>
          <a:bodyPr>
            <a:normAutofit/>
          </a:bodyPr>
          <a:lstStyle/>
          <a:p>
            <a:r>
              <a:rPr lang="en-US" sz="4000" b="1" dirty="0"/>
              <a:t>Applied Artificial Intelligence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>
                <a:solidFill>
                  <a:schemeClr val="accent2">
                    <a:lumMod val="75000"/>
                  </a:schemeClr>
                </a:solidFill>
              </a:rPr>
              <a:t>Highlights From Lecture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br>
              <a:rPr lang="en-US" sz="3600" b="1" dirty="0"/>
            </a:br>
            <a:br>
              <a:rPr lang="en-US" sz="3600" dirty="0"/>
            </a:br>
            <a:r>
              <a:rPr lang="en-US" sz="3600" b="1" dirty="0">
                <a:solidFill>
                  <a:srgbClr val="002060"/>
                </a:solidFill>
              </a:rPr>
              <a:t>Current High-Tech Landscape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Arthur Kordon</a:t>
            </a:r>
          </a:p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88950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01" y="365125"/>
            <a:ext cx="1987899" cy="1238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06" y="60342"/>
            <a:ext cx="10515600" cy="609565"/>
          </a:xfrm>
        </p:spPr>
        <p:txBody>
          <a:bodyPr>
            <a:normAutofit/>
          </a:bodyPr>
          <a:lstStyle/>
          <a:p>
            <a:r>
              <a:rPr lang="en-US" sz="3200" dirty="0"/>
              <a:t>Data Paranoia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68" y="1961355"/>
            <a:ext cx="5425656" cy="313571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47888" y="1500318"/>
            <a:ext cx="2638947" cy="466642"/>
          </a:xfr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/>
          <a:p>
            <a:pPr>
              <a:buNone/>
            </a:pPr>
            <a:r>
              <a:rPr lang="en-US" sz="2250" b="1" dirty="0">
                <a:solidFill>
                  <a:srgbClr val="C00000"/>
                </a:solidFill>
              </a:rPr>
              <a:t>Data is the new oil</a:t>
            </a:r>
            <a:endParaRPr lang="en-US" sz="1406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13260" y="104371"/>
            <a:ext cx="3379546" cy="4666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250" b="1" dirty="0">
                <a:solidFill>
                  <a:srgbClr val="C00000"/>
                </a:solidFill>
              </a:rPr>
              <a:t>Data is the new gold</a:t>
            </a:r>
            <a:r>
              <a:rPr lang="bg-BG" sz="2250" b="1" dirty="0">
                <a:solidFill>
                  <a:srgbClr val="C00000"/>
                </a:solidFill>
              </a:rPr>
              <a:t> </a:t>
            </a:r>
            <a:r>
              <a:rPr lang="en-US" sz="2250" b="1" dirty="0">
                <a:solidFill>
                  <a:srgbClr val="C00000"/>
                </a:solidFill>
              </a:rPr>
              <a:t>hype</a:t>
            </a:r>
            <a:endParaRPr lang="en-US" sz="1406" b="1" dirty="0">
              <a:solidFill>
                <a:srgbClr val="C0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199" y="1910914"/>
            <a:ext cx="1271703" cy="139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497623" y="3765225"/>
            <a:ext cx="2292022" cy="377132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42" y="669907"/>
            <a:ext cx="1506018" cy="8461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1610" y="665034"/>
            <a:ext cx="1457325" cy="790575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10114819" y="1563189"/>
            <a:ext cx="1238981" cy="300634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Insight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0044229" y="3343311"/>
            <a:ext cx="1238981" cy="300634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Models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0132079" y="4215736"/>
            <a:ext cx="1238981" cy="300634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Decisions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001" y="4605086"/>
            <a:ext cx="2000616" cy="1200370"/>
          </a:xfrm>
          <a:prstGeom prst="rect">
            <a:avLst/>
          </a:prstGeom>
        </p:spPr>
      </p:pic>
      <p:pic>
        <p:nvPicPr>
          <p:cNvPr id="26" name="Picture 24" descr="Dollar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75811" y="5904350"/>
            <a:ext cx="516995" cy="664707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CCF49C-A5B9-2046-9690-EFB6725056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132" y="1543890"/>
            <a:ext cx="2116761" cy="452016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865900-F171-564D-B40E-EC8238A09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37E7912-EA62-654F-806C-4C12A9ED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68F5F36-6AE2-2148-91F4-27E5E6A9DDCF}"/>
              </a:ext>
            </a:extLst>
          </p:cNvPr>
          <p:cNvSpPr txBox="1">
            <a:spLocks/>
          </p:cNvSpPr>
          <p:nvPr/>
        </p:nvSpPr>
        <p:spPr>
          <a:xfrm>
            <a:off x="221004" y="5210005"/>
            <a:ext cx="6401697" cy="13886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b="1" dirty="0"/>
              <a:t>Data itself doesn’t create significant value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Insight, models, and decisions based on data create the value</a:t>
            </a:r>
          </a:p>
        </p:txBody>
      </p:sp>
    </p:spTree>
    <p:extLst>
      <p:ext uri="{BB962C8B-B14F-4D97-AF65-F5344CB8AC3E}">
        <p14:creationId xmlns:p14="http://schemas.microsoft.com/office/powerpoint/2010/main" val="179614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565"/>
          </a:xfrm>
        </p:spPr>
        <p:txBody>
          <a:bodyPr>
            <a:normAutofit/>
          </a:bodyPr>
          <a:lstStyle/>
          <a:p>
            <a:r>
              <a:rPr lang="en-US" sz="3200" dirty="0"/>
              <a:t>Spurious correlations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6EE3AD-489E-8D40-8BAE-724199A73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84" y="2109545"/>
            <a:ext cx="5106703" cy="31509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2CFBA-FE06-5E4E-9F4D-211F7B28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0435A-63A9-1D44-AC66-4CCA646D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2BAAE2-602A-544F-80F7-3DAE97437681}"/>
              </a:ext>
            </a:extLst>
          </p:cNvPr>
          <p:cNvSpPr txBox="1">
            <a:spLocks/>
          </p:cNvSpPr>
          <p:nvPr/>
        </p:nvSpPr>
        <p:spPr>
          <a:xfrm>
            <a:off x="3547622" y="1114685"/>
            <a:ext cx="5327436" cy="466642"/>
          </a:xfrm>
          <a:prstGeom prst="rect">
            <a:avLst/>
          </a:prstGeo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250" b="1" dirty="0">
                <a:solidFill>
                  <a:srgbClr val="C00000"/>
                </a:solidFill>
              </a:rPr>
              <a:t>Correlation does NOT imply causation</a:t>
            </a:r>
            <a:endParaRPr lang="en-US" sz="1406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0B4B07-7618-D847-8729-CF365404035A}"/>
              </a:ext>
            </a:extLst>
          </p:cNvPr>
          <p:cNvSpPr txBox="1"/>
          <p:nvPr/>
        </p:nvSpPr>
        <p:spPr>
          <a:xfrm>
            <a:off x="591670" y="6045798"/>
            <a:ext cx="4335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From site: https://</a:t>
            </a:r>
            <a:r>
              <a:rPr lang="en-US" sz="1200" dirty="0" err="1"/>
              <a:t>www.tylervigen.com</a:t>
            </a:r>
            <a:r>
              <a:rPr lang="en-US" sz="1200" dirty="0"/>
              <a:t>/spurious-correlations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FB57B0-59B2-DD41-AEA1-F301D394F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968" y="2109546"/>
            <a:ext cx="7033032" cy="311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0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973"/>
            <a:ext cx="8229600" cy="460037"/>
          </a:xfrm>
        </p:spPr>
        <p:txBody>
          <a:bodyPr>
            <a:normAutofit fontScale="90000"/>
          </a:bodyPr>
          <a:lstStyle/>
          <a:p>
            <a:r>
              <a:rPr lang="en-US" sz="3234" dirty="0"/>
              <a:t>AI Hype Cycle according to Gartner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6B001-4336-D445-81B3-AECD8807E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796E9-4696-224D-B705-511FDECB0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D640CA-4734-4B4A-95E2-6C5711B7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98" y="613010"/>
            <a:ext cx="5610582" cy="5084590"/>
          </a:xfrm>
          <a:prstGeom prst="rect">
            <a:avLst/>
          </a:prstGeom>
        </p:spPr>
      </p:pic>
      <p:pic>
        <p:nvPicPr>
          <p:cNvPr id="1026" name="Picture 2" descr="Gartner® Hype Cycle™ for Artificial Intelligence, 2024 |">
            <a:extLst>
              <a:ext uri="{FF2B5EF4-FFF2-40B4-BE49-F238E27FC236}">
                <a16:creationId xmlns:a16="http://schemas.microsoft.com/office/drawing/2014/main" id="{C2C67E4C-8B6A-BD8D-B67C-AFAA57424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367" y="574772"/>
            <a:ext cx="6962660" cy="516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5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973"/>
            <a:ext cx="8229600" cy="460037"/>
          </a:xfrm>
        </p:spPr>
        <p:txBody>
          <a:bodyPr>
            <a:normAutofit fontScale="90000"/>
          </a:bodyPr>
          <a:lstStyle/>
          <a:p>
            <a:r>
              <a:rPr lang="en-US" sz="3234" dirty="0"/>
              <a:t>Fighting Hype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2E26BBD-AAA6-9A4B-A339-98F5CD06E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034" y="941974"/>
            <a:ext cx="6415480" cy="1855654"/>
          </a:xfr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C00000"/>
                </a:solidFill>
              </a:rPr>
              <a:t>Amara’s Law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</a:rPr>
              <a:t>We tend to overestimate the effect of a technology in the short run and underestimate the effect in the long run. </a:t>
            </a:r>
          </a:p>
          <a:p>
            <a:pPr algn="ctr">
              <a:buNone/>
            </a:pPr>
            <a:endParaRPr lang="en-US" sz="1406" b="1" dirty="0">
              <a:solidFill>
                <a:srgbClr val="C00000"/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5BF261B-DD73-0D40-BF0B-1319C8F54EBB}"/>
              </a:ext>
            </a:extLst>
          </p:cNvPr>
          <p:cNvSpPr txBox="1">
            <a:spLocks/>
          </p:cNvSpPr>
          <p:nvPr/>
        </p:nvSpPr>
        <p:spPr>
          <a:xfrm>
            <a:off x="7954709" y="4478994"/>
            <a:ext cx="3750181" cy="680835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1400" b="1" dirty="0"/>
              <a:t>Inflated optimism on the magical impact of AI on society drops after 4 years of experience (see arrow)</a:t>
            </a: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277060C-CEEA-AA4E-9D9C-8FA5948995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162" y="3028621"/>
            <a:ext cx="5275690" cy="327420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7C93087-1528-5246-BA29-A9D75D1462CB}"/>
              </a:ext>
            </a:extLst>
          </p:cNvPr>
          <p:cNvCxnSpPr/>
          <p:nvPr/>
        </p:nvCxnSpPr>
        <p:spPr>
          <a:xfrm flipH="1">
            <a:off x="4934774" y="3352800"/>
            <a:ext cx="399226" cy="7402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08F13-3791-D740-B4F3-08A317BE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52BF9-A0C9-A54C-A342-B7BDF1556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72929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973"/>
            <a:ext cx="8229600" cy="460037"/>
          </a:xfrm>
        </p:spPr>
        <p:txBody>
          <a:bodyPr>
            <a:normAutofit fontScale="90000"/>
          </a:bodyPr>
          <a:lstStyle/>
          <a:p>
            <a:r>
              <a:rPr lang="en-US" sz="3234" dirty="0"/>
              <a:t>Hype breeds AI-driven Big Bureaucracy </a:t>
            </a:r>
            <a:r>
              <a:rPr lang="en-US" sz="3234" b="1" dirty="0"/>
              <a:t>first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953" y="1553766"/>
            <a:ext cx="7143750" cy="51167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641" y="964406"/>
            <a:ext cx="716373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359" y="2946797"/>
            <a:ext cx="5143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25" y="2893219"/>
            <a:ext cx="642938" cy="721788"/>
          </a:xfrm>
          <a:prstGeom prst="rect">
            <a:avLst/>
          </a:prstGeom>
        </p:spPr>
      </p:pic>
      <p:pic>
        <p:nvPicPr>
          <p:cNvPr id="18" name="Picture 17" descr="Dilbert1pn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60" y="2839641"/>
            <a:ext cx="589359" cy="48220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6E7C4-04B7-5544-8C1B-7C23F44D8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3774E-5C31-8A40-9909-EB19D6AD9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47272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19" y="156865"/>
            <a:ext cx="9529482" cy="460037"/>
          </a:xfrm>
        </p:spPr>
        <p:txBody>
          <a:bodyPr>
            <a:normAutofit fontScale="90000"/>
          </a:bodyPr>
          <a:lstStyle/>
          <a:p>
            <a:r>
              <a:rPr lang="en-US" sz="3234" dirty="0"/>
              <a:t>Key buzzwords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9882" y="699473"/>
            <a:ext cx="4900741" cy="466642"/>
          </a:xfr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/>
          <a:p>
            <a:pPr>
              <a:buNone/>
            </a:pPr>
            <a:r>
              <a:rPr lang="en-US" sz="2250" b="1" dirty="0">
                <a:solidFill>
                  <a:srgbClr val="C00000"/>
                </a:solidFill>
              </a:rPr>
              <a:t>Understand and explain with no jargon</a:t>
            </a:r>
            <a:endParaRPr lang="en-US" sz="1406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39" tIns="45719" rIns="91439" bIns="45719" rtlCol="0" anchor="ctr"/>
          <a:lstStyle/>
          <a:p>
            <a:fld id="{F503E04F-8368-4C52-858F-C77EC507936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20" y="2843212"/>
            <a:ext cx="145780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109" y="3637060"/>
            <a:ext cx="3891430" cy="14821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675" y="3534850"/>
            <a:ext cx="3168650" cy="3168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253" y="1456656"/>
            <a:ext cx="2672825" cy="2008395"/>
          </a:xfrm>
          <a:prstGeom prst="rect">
            <a:avLst/>
          </a:prstGeom>
        </p:spPr>
      </p:pic>
      <p:pic>
        <p:nvPicPr>
          <p:cNvPr id="11" name="Picture 10" descr="DeepLearni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998" y="5250657"/>
            <a:ext cx="1768078" cy="1480252"/>
          </a:xfrm>
          <a:prstGeom prst="rect">
            <a:avLst/>
          </a:prstGeom>
        </p:spPr>
      </p:pic>
      <p:pic>
        <p:nvPicPr>
          <p:cNvPr id="12" name="Picture 11" descr="BigData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549" y="1308875"/>
            <a:ext cx="2590332" cy="2196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130C70-D8AB-7A43-81AD-38EB0B5AA7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3520" y="1394041"/>
            <a:ext cx="2744041" cy="2026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9FD6C9-AD66-564B-87E0-23196D9331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9933" y="4035475"/>
            <a:ext cx="2148661" cy="2167399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569884-D54C-6042-85E4-C1DA6685C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7208484-DF16-8F4C-B31B-DA4F39F8EBFE}"/>
              </a:ext>
            </a:extLst>
          </p:cNvPr>
          <p:cNvSpPr txBox="1">
            <a:spLocks/>
          </p:cNvSpPr>
          <p:nvPr/>
        </p:nvSpPr>
        <p:spPr>
          <a:xfrm>
            <a:off x="480260" y="4885853"/>
            <a:ext cx="968188" cy="466642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250" b="1" dirty="0">
                <a:solidFill>
                  <a:srgbClr val="C00000"/>
                </a:solidFill>
              </a:rPr>
              <a:t>HELP!</a:t>
            </a:r>
            <a:endParaRPr lang="en-US" sz="1406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49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9" name="Text Box 11"/>
          <p:cNvSpPr txBox="1">
            <a:spLocks noChangeArrowheads="1"/>
          </p:cNvSpPr>
          <p:nvPr/>
        </p:nvSpPr>
        <p:spPr bwMode="auto">
          <a:xfrm>
            <a:off x="2748305" y="91071"/>
            <a:ext cx="6120391" cy="5250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spAutoFit/>
          </a:bodyPr>
          <a:lstStyle/>
          <a:p>
            <a:pPr algn="ctr" eaLnBrk="0" hangingPunct="0"/>
            <a:r>
              <a:rPr lang="en-US" sz="2812" dirty="0">
                <a:latin typeface="Tahoma" pitchFamily="34" charset="0"/>
              </a:rPr>
              <a:t>Relationship between key buzzwords </a:t>
            </a:r>
            <a:endParaRPr lang="en-US" sz="2250" dirty="0">
              <a:latin typeface="Tahoma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7F3D42-BED0-084B-AAC7-457FC656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F88BD-E699-3842-89FC-BB5DC0B5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F291A3-6D2A-B84A-A0ED-5993746AF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305" y="616149"/>
            <a:ext cx="4964065" cy="1953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F659A3-B0F3-464C-94DE-903E0A69D3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77" y="2439478"/>
            <a:ext cx="4996523" cy="391687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F72C6B3-B575-2D40-8459-6E76CC5CC776}"/>
              </a:ext>
            </a:extLst>
          </p:cNvPr>
          <p:cNvSpPr txBox="1">
            <a:spLocks/>
          </p:cNvSpPr>
          <p:nvPr/>
        </p:nvSpPr>
        <p:spPr>
          <a:xfrm>
            <a:off x="5238745" y="1396538"/>
            <a:ext cx="2085648" cy="501251"/>
          </a:xfrm>
          <a:prstGeom prst="rect">
            <a:avLst/>
          </a:prstGeom>
          <a:noFill/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b="1" dirty="0"/>
              <a:t>Data Science</a:t>
            </a:r>
          </a:p>
        </p:txBody>
      </p:sp>
    </p:spTree>
    <p:extLst>
      <p:ext uri="{BB962C8B-B14F-4D97-AF65-F5344CB8AC3E}">
        <p14:creationId xmlns:p14="http://schemas.microsoft.com/office/powerpoint/2010/main" val="29367717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19" y="156865"/>
            <a:ext cx="9529482" cy="460037"/>
          </a:xfrm>
        </p:spPr>
        <p:txBody>
          <a:bodyPr>
            <a:normAutofit fontScale="90000"/>
          </a:bodyPr>
          <a:lstStyle/>
          <a:p>
            <a:r>
              <a:rPr lang="en-US" sz="3234" dirty="0"/>
              <a:t>Key buzzwords </a:t>
            </a:r>
            <a:r>
              <a:rPr lang="en-US" sz="3234" dirty="0" err="1"/>
              <a:t>GenAI</a:t>
            </a:r>
            <a:endParaRPr lang="en-US" sz="3234" dirty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20" y="2843212"/>
            <a:ext cx="145780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7208484-DF16-8F4C-B31B-DA4F39F8EBFE}"/>
              </a:ext>
            </a:extLst>
          </p:cNvPr>
          <p:cNvSpPr txBox="1">
            <a:spLocks/>
          </p:cNvSpPr>
          <p:nvPr/>
        </p:nvSpPr>
        <p:spPr>
          <a:xfrm>
            <a:off x="480260" y="4885853"/>
            <a:ext cx="968188" cy="466642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250" b="1" dirty="0">
                <a:solidFill>
                  <a:srgbClr val="C00000"/>
                </a:solidFill>
              </a:rPr>
              <a:t>HELP!</a:t>
            </a:r>
            <a:endParaRPr lang="en-US" sz="1406" b="1" dirty="0">
              <a:solidFill>
                <a:srgbClr val="C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F0EFA9-1B26-57E1-B131-E7FB8EB48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448" y="681037"/>
            <a:ext cx="3684004" cy="2386748"/>
          </a:xfrm>
          <a:prstGeom prst="rect">
            <a:avLst/>
          </a:prstGeom>
        </p:spPr>
      </p:pic>
      <p:pic>
        <p:nvPicPr>
          <p:cNvPr id="2052" name="Picture 4" descr="The LLM Revolution: How AI Language Models Are Transforming Lives">
            <a:extLst>
              <a:ext uri="{FF2B5EF4-FFF2-40B4-BE49-F238E27FC236}">
                <a16:creationId xmlns:a16="http://schemas.microsoft.com/office/drawing/2014/main" id="{5DC5B280-CCC4-C8B2-74EA-A225CBDBEB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05" y="2419577"/>
            <a:ext cx="4392550" cy="274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0FE5B9-65F8-ABE5-E54B-95D1C9900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8947" y="1239475"/>
            <a:ext cx="1975984" cy="2360203"/>
          </a:xfrm>
          <a:prstGeom prst="rect">
            <a:avLst/>
          </a:prstGeom>
        </p:spPr>
      </p:pic>
      <p:pic>
        <p:nvPicPr>
          <p:cNvPr id="18" name="Picture 2" descr="What Is Agentic AI &amp; Is It The Next Big Thing?">
            <a:extLst>
              <a:ext uri="{FF2B5EF4-FFF2-40B4-BE49-F238E27FC236}">
                <a16:creationId xmlns:a16="http://schemas.microsoft.com/office/drawing/2014/main" id="{90A2031F-2921-C86C-91CB-C003BCA10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236" y="4750442"/>
            <a:ext cx="2401357" cy="192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035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179</Words>
  <Application>Microsoft Macintosh PowerPoint</Application>
  <PresentationFormat>Widescreen</PresentationFormat>
  <Paragraphs>41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Office Theme</vt:lpstr>
      <vt:lpstr>Applied Artificial Intelligence  Highlights From Lecture 1  Current High-Tech Landscape</vt:lpstr>
      <vt:lpstr>Data Paranoia</vt:lpstr>
      <vt:lpstr>Spurious correlations</vt:lpstr>
      <vt:lpstr>AI Hype Cycle according to Gartner</vt:lpstr>
      <vt:lpstr>Fighting Hype</vt:lpstr>
      <vt:lpstr>Hype breeds AI-driven Big Bureaucracy first</vt:lpstr>
      <vt:lpstr>Key buzzwords</vt:lpstr>
      <vt:lpstr>PowerPoint Presentation</vt:lpstr>
      <vt:lpstr>Key buzzwords GenAI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Artificial Intelligence  Lecture 1  Current High-Tech Landscape</dc:title>
  <dc:creator>Arthur Kordon</dc:creator>
  <cp:lastModifiedBy>Arthur Kordon</cp:lastModifiedBy>
  <cp:revision>5</cp:revision>
  <dcterms:created xsi:type="dcterms:W3CDTF">2021-11-02T14:31:28Z</dcterms:created>
  <dcterms:modified xsi:type="dcterms:W3CDTF">2024-10-18T14:52:52Z</dcterms:modified>
</cp:coreProperties>
</file>