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814" r:id="rId3"/>
    <p:sldId id="859" r:id="rId4"/>
    <p:sldId id="1149" r:id="rId5"/>
    <p:sldId id="1065" r:id="rId6"/>
    <p:sldId id="1068" r:id="rId7"/>
    <p:sldId id="1135" r:id="rId8"/>
    <p:sldId id="1076" r:id="rId9"/>
    <p:sldId id="1073" r:id="rId10"/>
    <p:sldId id="966" r:id="rId11"/>
    <p:sldId id="1067" r:id="rId12"/>
    <p:sldId id="1145" r:id="rId13"/>
    <p:sldId id="265" r:id="rId14"/>
    <p:sldId id="1074" r:id="rId15"/>
    <p:sldId id="1066" r:id="rId16"/>
    <p:sldId id="1148" r:id="rId17"/>
    <p:sldId id="759" r:id="rId18"/>
    <p:sldId id="1144" r:id="rId19"/>
    <p:sldId id="1072" r:id="rId20"/>
    <p:sldId id="1146" r:id="rId21"/>
    <p:sldId id="1075" r:id="rId22"/>
    <p:sldId id="1070" r:id="rId23"/>
    <p:sldId id="1069" r:id="rId24"/>
    <p:sldId id="1151" r:id="rId25"/>
    <p:sldId id="1064" r:id="rId26"/>
    <p:sldId id="1150" r:id="rId27"/>
    <p:sldId id="1155" r:id="rId28"/>
    <p:sldId id="1154" r:id="rId29"/>
    <p:sldId id="1152" r:id="rId30"/>
    <p:sldId id="11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A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0" autoAdjust="0"/>
    <p:restoredTop sz="94660"/>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1C07C-78B5-4680-B4BC-058769CB653C}" type="datetimeFigureOut">
              <a:rPr lang="en-US" smtClean="0"/>
              <a:t>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52829-99BF-40A8-84FB-6F60A3237202}" type="slidenum">
              <a:rPr lang="en-US" smtClean="0"/>
              <a:t>‹#›</a:t>
            </a:fld>
            <a:endParaRPr lang="en-US"/>
          </a:p>
        </p:txBody>
      </p:sp>
    </p:spTree>
    <p:extLst>
      <p:ext uri="{BB962C8B-B14F-4D97-AF65-F5344CB8AC3E}">
        <p14:creationId xmlns:p14="http://schemas.microsoft.com/office/powerpoint/2010/main" val="412093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C11CCB-D3AC-5147-890C-BA9EFDEEC7A6}" type="datetime1">
              <a:rPr lang="en-US" smtClean="0"/>
              <a:t>2/8/21</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36018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67A8E6-E057-DE4C-B0D7-D51A9A93C909}" type="datetime1">
              <a:rPr lang="en-US" smtClean="0"/>
              <a:t>2/8/21</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24716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474AF-00FD-564A-B3C1-3E324A53B67F}" type="datetime1">
              <a:rPr lang="en-US" smtClean="0"/>
              <a:t>2/8/21</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87805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30A8-C022-0549-8A49-2124FC7777F9}" type="datetime1">
              <a:rPr lang="en-US" smtClean="0"/>
              <a:t>2/8/21</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0096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E2FA71-5F36-064E-8AC5-42961178F6B5}" type="datetime1">
              <a:rPr lang="en-US" smtClean="0"/>
              <a:t>2/8/21</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11805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30AD8-7E61-2C41-9523-E762B9138904}" type="datetime1">
              <a:rPr lang="en-US" smtClean="0"/>
              <a:t>2/8/21</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7277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055EAA-EEA6-D84A-9A3E-A0A381369459}" type="datetime1">
              <a:rPr lang="en-US" smtClean="0"/>
              <a:t>2/8/21</a:t>
            </a:fld>
            <a:endParaRPr lang="en-US"/>
          </a:p>
        </p:txBody>
      </p:sp>
      <p:sp>
        <p:nvSpPr>
          <p:cNvPr id="8" name="Footer Placeholder 7"/>
          <p:cNvSpPr>
            <a:spLocks noGrp="1"/>
          </p:cNvSpPr>
          <p:nvPr>
            <p:ph type="ftr" sz="quarter" idx="11"/>
          </p:nvPr>
        </p:nvSpPr>
        <p:spPr/>
        <p:txBody>
          <a:bodyPr/>
          <a:lstStyle/>
          <a:p>
            <a:r>
              <a:rPr lang="en-US"/>
              <a:t>Kordon Consulting LLC</a:t>
            </a:r>
          </a:p>
        </p:txBody>
      </p:sp>
      <p:sp>
        <p:nvSpPr>
          <p:cNvPr id="9" name="Slide Number Placeholder 8"/>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32009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6A268E-F70A-934A-84B8-F321E841CF10}" type="datetime1">
              <a:rPr lang="en-US" smtClean="0"/>
              <a:t>2/8/21</a:t>
            </a:fld>
            <a:endParaRPr lang="en-US"/>
          </a:p>
        </p:txBody>
      </p:sp>
      <p:sp>
        <p:nvSpPr>
          <p:cNvPr id="4" name="Footer Placeholder 3"/>
          <p:cNvSpPr>
            <a:spLocks noGrp="1"/>
          </p:cNvSpPr>
          <p:nvPr>
            <p:ph type="ftr" sz="quarter" idx="11"/>
          </p:nvPr>
        </p:nvSpPr>
        <p:spPr/>
        <p:txBody>
          <a:bodyPr/>
          <a:lstStyle/>
          <a:p>
            <a:r>
              <a:rPr lang="en-US"/>
              <a:t>Kordon Consulting LLC</a:t>
            </a:r>
          </a:p>
        </p:txBody>
      </p:sp>
      <p:sp>
        <p:nvSpPr>
          <p:cNvPr id="5" name="Slide Number Placeholder 4"/>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4775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29C60-F2BB-3D43-B3DA-DE1B79EB7245}" type="datetime1">
              <a:rPr lang="en-US" smtClean="0"/>
              <a:t>2/8/21</a:t>
            </a:fld>
            <a:endParaRPr lang="en-US"/>
          </a:p>
        </p:txBody>
      </p:sp>
      <p:sp>
        <p:nvSpPr>
          <p:cNvPr id="3" name="Footer Placeholder 2"/>
          <p:cNvSpPr>
            <a:spLocks noGrp="1"/>
          </p:cNvSpPr>
          <p:nvPr>
            <p:ph type="ftr" sz="quarter" idx="11"/>
          </p:nvPr>
        </p:nvSpPr>
        <p:spPr/>
        <p:txBody>
          <a:bodyPr/>
          <a:lstStyle/>
          <a:p>
            <a:r>
              <a:rPr lang="en-US"/>
              <a:t>Kordon Consulting LLC</a:t>
            </a:r>
          </a:p>
        </p:txBody>
      </p:sp>
      <p:sp>
        <p:nvSpPr>
          <p:cNvPr id="4" name="Slide Number Placeholder 3"/>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431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E9414F-5CA1-3845-B876-8353DD3B8B78}" type="datetime1">
              <a:rPr lang="en-US" smtClean="0"/>
              <a:t>2/8/21</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485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48136E-6B14-1B4F-8C94-9E93F4C03A01}" type="datetime1">
              <a:rPr lang="en-US" smtClean="0"/>
              <a:t>2/8/21</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6893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E78CB-E004-6B48-8355-C3D4995218B5}" type="datetime1">
              <a:rPr lang="en-US" smtClean="0"/>
              <a:t>2/8/21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Kordon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C78C2-CDE4-4FEF-94FB-F11C578D031C}" type="slidenum">
              <a:rPr lang="en-US" smtClean="0"/>
              <a:t>‹#›</a:t>
            </a:fld>
            <a:endParaRPr lang="en-US"/>
          </a:p>
        </p:txBody>
      </p:sp>
    </p:spTree>
    <p:extLst>
      <p:ext uri="{BB962C8B-B14F-4D97-AF65-F5344CB8AC3E}">
        <p14:creationId xmlns:p14="http://schemas.microsoft.com/office/powerpoint/2010/main" val="15890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png"/><Relationship Id="rId18" Type="http://schemas.openxmlformats.org/officeDocument/2006/relationships/image" Target="../media/image17.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png"/><Relationship Id="rId17" Type="http://schemas.openxmlformats.org/officeDocument/2006/relationships/image" Target="../media/image16.tiff"/><Relationship Id="rId2" Type="http://schemas.openxmlformats.org/officeDocument/2006/relationships/image" Target="../media/image1.tiff"/><Relationship Id="rId16"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png"/><Relationship Id="rId5" Type="http://schemas.openxmlformats.org/officeDocument/2006/relationships/image" Target="../media/image4.tiff"/><Relationship Id="rId15" Type="http://schemas.openxmlformats.org/officeDocument/2006/relationships/image" Target="../media/image14.tiff"/><Relationship Id="rId10" Type="http://schemas.openxmlformats.org/officeDocument/2006/relationships/image" Target="../media/image9.tiff"/><Relationship Id="rId19" Type="http://schemas.openxmlformats.org/officeDocument/2006/relationships/image" Target="../media/image18.tiff"/><Relationship Id="rId4" Type="http://schemas.openxmlformats.org/officeDocument/2006/relationships/image" Target="../media/image3.tiff"/><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livingmachinelearning.com/course.html" TargetMode="External"/><Relationship Id="rId7" Type="http://schemas.openxmlformats.org/officeDocument/2006/relationships/hyperlink" Target="https://www.microsoft.com/en-us/ai/ai-business-school" TargetMode="External"/><Relationship Id="rId2" Type="http://schemas.openxmlformats.org/officeDocument/2006/relationships/hyperlink" Target="https://data-flair.training/blogs/machine-learning-tutorial/" TargetMode="External"/><Relationship Id="rId1" Type="http://schemas.openxmlformats.org/officeDocument/2006/relationships/slideLayout" Target="../slideLayouts/slideLayout2.xml"/><Relationship Id="rId6" Type="http://schemas.openxmlformats.org/officeDocument/2006/relationships/hyperlink" Target="https://aws.amazon.com/machine-learning/mlu/" TargetMode="External"/><Relationship Id="rId5" Type="http://schemas.openxmlformats.org/officeDocument/2006/relationships/hyperlink" Target="https://github.com/deskool/nlp-class" TargetMode="External"/><Relationship Id="rId4" Type="http://schemas.openxmlformats.org/officeDocument/2006/relationships/hyperlink" Target="https://atcold.github.io/pytorch-Deep-Learn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Machine_learning"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en.wikipedia.org/wiki/Data" TargetMode="External"/><Relationship Id="rId4" Type="http://schemas.openxmlformats.org/officeDocument/2006/relationships/hyperlink" Target="https://en.wikipedia.org/wiki/Server_(computin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4514" y="447447"/>
            <a:ext cx="9383485" cy="2850923"/>
          </a:xfrm>
        </p:spPr>
        <p:txBody>
          <a:bodyPr>
            <a:normAutofit/>
          </a:bodyPr>
          <a:lstStyle/>
          <a:p>
            <a:r>
              <a:rPr lang="en-US" sz="4000" b="1" dirty="0"/>
              <a:t>Applied Artificial Intelligence</a:t>
            </a:r>
            <a:br>
              <a:rPr lang="en-US" sz="3600" dirty="0"/>
            </a:br>
            <a:br>
              <a:rPr lang="en-US" sz="3600" dirty="0"/>
            </a:br>
            <a:r>
              <a:rPr lang="en-US" sz="3600" b="1" dirty="0">
                <a:solidFill>
                  <a:srgbClr val="C00000"/>
                </a:solidFill>
              </a:rPr>
              <a:t>Lecture 30</a:t>
            </a:r>
            <a:br>
              <a:rPr lang="en-US" sz="3600" b="1" dirty="0">
                <a:solidFill>
                  <a:srgbClr val="C00000"/>
                </a:solidFill>
              </a:rPr>
            </a:br>
            <a:br>
              <a:rPr lang="en-US" sz="3600" dirty="0"/>
            </a:br>
            <a:r>
              <a:rPr lang="en-US" sz="3600" b="1" dirty="0"/>
              <a:t>The Future of Applied AI</a:t>
            </a:r>
            <a:endParaRPr lang="en-US" sz="3600" b="1" dirty="0">
              <a:solidFill>
                <a:srgbClr val="002060"/>
              </a:solidFill>
            </a:endParaRPr>
          </a:p>
        </p:txBody>
      </p:sp>
      <p:sp>
        <p:nvSpPr>
          <p:cNvPr id="3" name="Subtitle 2"/>
          <p:cNvSpPr>
            <a:spLocks noGrp="1"/>
          </p:cNvSpPr>
          <p:nvPr>
            <p:ph type="subTitle" idx="1"/>
          </p:nvPr>
        </p:nvSpPr>
        <p:spPr>
          <a:xfrm>
            <a:off x="1523999" y="4613257"/>
            <a:ext cx="9144000" cy="1655762"/>
          </a:xfrm>
        </p:spPr>
        <p:txBody>
          <a:bodyPr/>
          <a:lstStyle/>
          <a:p>
            <a:r>
              <a:rPr lang="en-US" dirty="0"/>
              <a:t>Arthur Kordon</a:t>
            </a:r>
          </a:p>
          <a:p>
            <a:r>
              <a:rPr lang="en-US" dirty="0"/>
              <a:t>Kordon Consulting LLC</a:t>
            </a:r>
          </a:p>
        </p:txBody>
      </p:sp>
    </p:spTree>
    <p:extLst>
      <p:ext uri="{BB962C8B-B14F-4D97-AF65-F5344CB8AC3E}">
        <p14:creationId xmlns:p14="http://schemas.microsoft.com/office/powerpoint/2010/main" val="288950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609E9-07CB-F445-AD76-07BD85B6173B}"/>
              </a:ext>
            </a:extLst>
          </p:cNvPr>
          <p:cNvPicPr>
            <a:picLocks noChangeAspect="1"/>
          </p:cNvPicPr>
          <p:nvPr/>
        </p:nvPicPr>
        <p:blipFill>
          <a:blip r:embed="rId2"/>
          <a:stretch>
            <a:fillRect/>
          </a:stretch>
        </p:blipFill>
        <p:spPr>
          <a:xfrm>
            <a:off x="1866396" y="4815750"/>
            <a:ext cx="4769746" cy="1761137"/>
          </a:xfrm>
          <a:prstGeom prst="rect">
            <a:avLst/>
          </a:prstGeom>
        </p:spPr>
      </p:pic>
      <p:sp>
        <p:nvSpPr>
          <p:cNvPr id="13314" name="Rectangle 2"/>
          <p:cNvSpPr>
            <a:spLocks noGrp="1" noChangeArrowheads="1"/>
          </p:cNvSpPr>
          <p:nvPr>
            <p:ph type="title"/>
          </p:nvPr>
        </p:nvSpPr>
        <p:spPr>
          <a:xfrm>
            <a:off x="1752600" y="0"/>
            <a:ext cx="6358666" cy="762000"/>
          </a:xfrm>
        </p:spPr>
        <p:txBody>
          <a:bodyPr>
            <a:normAutofit/>
          </a:bodyPr>
          <a:lstStyle/>
          <a:p>
            <a:pPr eaLnBrk="1" hangingPunct="1"/>
            <a:r>
              <a:rPr lang="en-US" altLang="en-US" sz="2400" dirty="0"/>
              <a:t>From Genetic Programming (GP) to evolving AI</a:t>
            </a:r>
          </a:p>
        </p:txBody>
      </p:sp>
      <p:sp>
        <p:nvSpPr>
          <p:cNvPr id="1331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1FD9F5-F75E-4EF7-9E58-38398D0D5EDB}" type="slidenum">
              <a:rPr lang="en-US" altLang="en-US" sz="1400">
                <a:latin typeface="Arial" panose="020B0604020202020204" pitchFamily="34" charset="0"/>
                <a:ea typeface="ＭＳ Ｐゴシック" panose="020B0600070205080204" pitchFamily="34" charset="-128"/>
              </a:rPr>
              <a:pPr fontAlgn="base">
                <a:spcBef>
                  <a:spcPct val="0"/>
                </a:spcBef>
                <a:spcAft>
                  <a:spcPct val="0"/>
                </a:spcAft>
              </a:pPr>
              <a:t>10</a:t>
            </a:fld>
            <a:endParaRPr lang="en-US" altLang="en-US" sz="1400" dirty="0">
              <a:latin typeface="Arial" panose="020B0604020202020204" pitchFamily="34" charset="0"/>
              <a:ea typeface="ＭＳ Ｐゴシック" panose="020B0600070205080204" pitchFamily="34" charset="-128"/>
            </a:endParaRPr>
          </a:p>
        </p:txBody>
      </p:sp>
      <p:sp>
        <p:nvSpPr>
          <p:cNvPr id="13319" name="Text Box 4"/>
          <p:cNvSpPr txBox="1">
            <a:spLocks noChangeArrowheads="1"/>
          </p:cNvSpPr>
          <p:nvPr/>
        </p:nvSpPr>
        <p:spPr bwMode="auto">
          <a:xfrm>
            <a:off x="2798333" y="681770"/>
            <a:ext cx="4267200" cy="401638"/>
          </a:xfrm>
          <a:prstGeom prst="rect">
            <a:avLst/>
          </a:prstGeom>
          <a:solidFill>
            <a:srgbClr val="FFFF99"/>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sz="2000" b="1" dirty="0">
                <a:latin typeface="Swis721 Cn BT" pitchFamily="34" charset="0"/>
                <a:ea typeface="ＭＳ Ｐゴシック" panose="020B0600070205080204" pitchFamily="34" charset="-128"/>
              </a:rPr>
              <a:t>Simulated evolution of AI structures</a:t>
            </a:r>
          </a:p>
        </p:txBody>
      </p:sp>
      <p:sp>
        <p:nvSpPr>
          <p:cNvPr id="13320" name="Text Box 5"/>
          <p:cNvSpPr txBox="1">
            <a:spLocks noChangeArrowheads="1"/>
          </p:cNvSpPr>
          <p:nvPr/>
        </p:nvSpPr>
        <p:spPr bwMode="auto">
          <a:xfrm>
            <a:off x="4251269" y="1915306"/>
            <a:ext cx="1735388" cy="371513"/>
          </a:xfrm>
          <a:prstGeom prst="rect">
            <a:avLst/>
          </a:prstGeom>
          <a:solidFill>
            <a:srgbClr val="00FFFF"/>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b="1" dirty="0">
                <a:latin typeface="Swis721 Cn BT" pitchFamily="34" charset="0"/>
                <a:ea typeface="ＭＳ Ｐゴシック" panose="020B0600070205080204" pitchFamily="34" charset="-128"/>
              </a:rPr>
              <a:t>Neuro evolution</a:t>
            </a:r>
            <a:endParaRPr kumimoji="1" lang="en-US" altLang="en-US" sz="2000" b="1" dirty="0">
              <a:latin typeface="Swis721 Cn BT" pitchFamily="34" charset="0"/>
              <a:ea typeface="ＭＳ Ｐゴシック" panose="020B0600070205080204" pitchFamily="34" charset="-128"/>
            </a:endParaRPr>
          </a:p>
        </p:txBody>
      </p:sp>
      <p:sp>
        <p:nvSpPr>
          <p:cNvPr id="13321" name="Text Box 6"/>
          <p:cNvSpPr txBox="1">
            <a:spLocks noChangeArrowheads="1"/>
          </p:cNvSpPr>
          <p:nvPr/>
        </p:nvSpPr>
        <p:spPr bwMode="auto">
          <a:xfrm>
            <a:off x="6234057" y="3612339"/>
            <a:ext cx="3539665" cy="371513"/>
          </a:xfrm>
          <a:prstGeom prst="rect">
            <a:avLst/>
          </a:prstGeom>
          <a:solidFill>
            <a:srgbClr val="00FFFF"/>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b="1" dirty="0">
                <a:latin typeface="Swis721 Cn BT" pitchFamily="34" charset="0"/>
                <a:ea typeface="ＭＳ Ｐゴシック" panose="020B0600070205080204" pitchFamily="34" charset="-128"/>
              </a:rPr>
              <a:t>Deep learning structures evolution </a:t>
            </a:r>
            <a:endParaRPr kumimoji="1" lang="en-US" altLang="en-US" sz="2000" b="1" dirty="0">
              <a:latin typeface="Swis721 Cn BT" pitchFamily="34" charset="0"/>
              <a:ea typeface="ＭＳ Ｐゴシック" panose="020B0600070205080204" pitchFamily="34" charset="-128"/>
            </a:endParaRPr>
          </a:p>
        </p:txBody>
      </p:sp>
      <p:sp>
        <p:nvSpPr>
          <p:cNvPr id="13322" name="Text Box 7"/>
          <p:cNvSpPr txBox="1">
            <a:spLocks noChangeArrowheads="1"/>
          </p:cNvSpPr>
          <p:nvPr/>
        </p:nvSpPr>
        <p:spPr bwMode="auto">
          <a:xfrm>
            <a:off x="6864742" y="5213699"/>
            <a:ext cx="3810636" cy="371513"/>
          </a:xfrm>
          <a:prstGeom prst="rect">
            <a:avLst/>
          </a:prstGeom>
          <a:solidFill>
            <a:srgbClr val="00FFFF"/>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b="1" dirty="0">
                <a:latin typeface="Swis721 Cn BT" pitchFamily="34" charset="0"/>
                <a:ea typeface="ＭＳ Ｐゴシック" panose="020B0600070205080204" pitchFamily="34" charset="-128"/>
              </a:rPr>
              <a:t>Prescribing evolving optimal decisions</a:t>
            </a:r>
            <a:endParaRPr kumimoji="1" lang="en-US" altLang="en-US" sz="2000" b="1" dirty="0">
              <a:latin typeface="Swis721 Cn BT" pitchFamily="34" charset="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34318A11-4F04-824F-AF53-FDA128377B66}"/>
              </a:ext>
            </a:extLst>
          </p:cNvPr>
          <p:cNvSpPr>
            <a:spLocks noGrp="1"/>
          </p:cNvSpPr>
          <p:nvPr>
            <p:ph type="ftr" sz="quarter" idx="11"/>
          </p:nvPr>
        </p:nvSpPr>
        <p:spPr/>
        <p:txBody>
          <a:bodyPr/>
          <a:lstStyle/>
          <a:p>
            <a:r>
              <a:rPr lang="en-US"/>
              <a:t>Kordon Consulting LLC</a:t>
            </a:r>
          </a:p>
        </p:txBody>
      </p:sp>
      <p:pic>
        <p:nvPicPr>
          <p:cNvPr id="6" name="Picture 5">
            <a:extLst>
              <a:ext uri="{FF2B5EF4-FFF2-40B4-BE49-F238E27FC236}">
                <a16:creationId xmlns:a16="http://schemas.microsoft.com/office/drawing/2014/main" id="{B552D4BD-8AE7-2141-870D-BDCA9DA07719}"/>
              </a:ext>
            </a:extLst>
          </p:cNvPr>
          <p:cNvPicPr>
            <a:picLocks noChangeAspect="1"/>
          </p:cNvPicPr>
          <p:nvPr/>
        </p:nvPicPr>
        <p:blipFill>
          <a:blip r:embed="rId3"/>
          <a:stretch>
            <a:fillRect/>
          </a:stretch>
        </p:blipFill>
        <p:spPr>
          <a:xfrm>
            <a:off x="877833" y="1263055"/>
            <a:ext cx="2876586" cy="1736806"/>
          </a:xfrm>
          <a:prstGeom prst="rect">
            <a:avLst/>
          </a:prstGeom>
        </p:spPr>
      </p:pic>
      <p:pic>
        <p:nvPicPr>
          <p:cNvPr id="7" name="Picture 6">
            <a:extLst>
              <a:ext uri="{FF2B5EF4-FFF2-40B4-BE49-F238E27FC236}">
                <a16:creationId xmlns:a16="http://schemas.microsoft.com/office/drawing/2014/main" id="{0199EB9F-8B6A-B640-9416-19017002A111}"/>
              </a:ext>
            </a:extLst>
          </p:cNvPr>
          <p:cNvPicPr>
            <a:picLocks noChangeAspect="1"/>
          </p:cNvPicPr>
          <p:nvPr/>
        </p:nvPicPr>
        <p:blipFill>
          <a:blip r:embed="rId4"/>
          <a:stretch>
            <a:fillRect/>
          </a:stretch>
        </p:blipFill>
        <p:spPr>
          <a:xfrm>
            <a:off x="682886" y="3057957"/>
            <a:ext cx="5413114" cy="1575390"/>
          </a:xfrm>
          <a:prstGeom prst="rect">
            <a:avLst/>
          </a:prstGeom>
        </p:spPr>
      </p:pic>
    </p:spTree>
    <p:extLst>
      <p:ext uri="{BB962C8B-B14F-4D97-AF65-F5344CB8AC3E}">
        <p14:creationId xmlns:p14="http://schemas.microsoft.com/office/powerpoint/2010/main" val="18008619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65" y="165851"/>
            <a:ext cx="10515600" cy="398550"/>
          </a:xfrm>
        </p:spPr>
        <p:txBody>
          <a:bodyPr>
            <a:normAutofit fontScale="90000"/>
          </a:bodyPr>
          <a:lstStyle/>
          <a:p>
            <a:r>
              <a:rPr lang="en-US" sz="2800" dirty="0"/>
              <a:t>Linking symbolic and sub-symbolic paradigm as a step towards AGI</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11</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2050" name="Picture 2" descr="Image for post">
            <a:extLst>
              <a:ext uri="{FF2B5EF4-FFF2-40B4-BE49-F238E27FC236}">
                <a16:creationId xmlns:a16="http://schemas.microsoft.com/office/drawing/2014/main" id="{14123592-AB7D-1F44-A04B-F31A31913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817" y="639870"/>
            <a:ext cx="7356783" cy="5108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E331FD-C84C-0940-A637-808849255976}"/>
              </a:ext>
            </a:extLst>
          </p:cNvPr>
          <p:cNvSpPr txBox="1"/>
          <p:nvPr/>
        </p:nvSpPr>
        <p:spPr>
          <a:xfrm>
            <a:off x="218660" y="5956520"/>
            <a:ext cx="4104861" cy="523220"/>
          </a:xfrm>
          <a:prstGeom prst="rect">
            <a:avLst/>
          </a:prstGeom>
          <a:noFill/>
        </p:spPr>
        <p:txBody>
          <a:bodyPr wrap="square" rtlCol="0">
            <a:spAutoFit/>
          </a:bodyPr>
          <a:lstStyle/>
          <a:p>
            <a:r>
              <a:rPr lang="en-US" sz="1400" dirty="0"/>
              <a:t>From Here to Human-Level Artificial General Intelligence in Four (Not All That) Simple Steps</a:t>
            </a:r>
          </a:p>
        </p:txBody>
      </p:sp>
    </p:spTree>
    <p:extLst>
      <p:ext uri="{BB962C8B-B14F-4D97-AF65-F5344CB8AC3E}">
        <p14:creationId xmlns:p14="http://schemas.microsoft.com/office/powerpoint/2010/main" val="139486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Edge AI</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3" name="TextBox 2">
            <a:extLst>
              <a:ext uri="{FF2B5EF4-FFF2-40B4-BE49-F238E27FC236}">
                <a16:creationId xmlns:a16="http://schemas.microsoft.com/office/drawing/2014/main" id="{5A8A221E-F80B-3343-91D8-926FA52CA9B2}"/>
              </a:ext>
            </a:extLst>
          </p:cNvPr>
          <p:cNvSpPr txBox="1"/>
          <p:nvPr/>
        </p:nvSpPr>
        <p:spPr>
          <a:xfrm>
            <a:off x="6195391" y="2325261"/>
            <a:ext cx="5469835" cy="1231106"/>
          </a:xfrm>
          <a:prstGeom prst="rect">
            <a:avLst/>
          </a:prstGeom>
          <a:noFill/>
        </p:spPr>
        <p:txBody>
          <a:bodyPr wrap="square" rtlCol="0">
            <a:spAutoFit/>
          </a:bodyPr>
          <a:lstStyle/>
          <a:p>
            <a:r>
              <a:rPr lang="en-US" b="1" dirty="0"/>
              <a:t>Edge AI</a:t>
            </a:r>
            <a:r>
              <a:rPr lang="en-US" dirty="0"/>
              <a:t> means </a:t>
            </a:r>
            <a:r>
              <a:rPr lang="en-US" sz="1400" dirty="0"/>
              <a:t>that </a:t>
            </a:r>
            <a:r>
              <a:rPr lang="en-US" sz="1400" b="1" dirty="0"/>
              <a:t>AI</a:t>
            </a:r>
            <a:r>
              <a:rPr lang="en-US" sz="1400" dirty="0"/>
              <a:t> algorithms are processed locally on a hardware device. The algorithms are using data (sensor data or signals) that are created on the device. A device using </a:t>
            </a:r>
            <a:r>
              <a:rPr lang="en-US" sz="1400" b="1" dirty="0"/>
              <a:t>Edge AI</a:t>
            </a:r>
            <a:r>
              <a:rPr lang="en-US" sz="1400" dirty="0"/>
              <a:t> does not need to be connected in order to work properly, it can process data and take decisions independently without a connection.</a:t>
            </a:r>
          </a:p>
        </p:txBody>
      </p:sp>
      <p:pic>
        <p:nvPicPr>
          <p:cNvPr id="4" name="Picture 3">
            <a:extLst>
              <a:ext uri="{FF2B5EF4-FFF2-40B4-BE49-F238E27FC236}">
                <a16:creationId xmlns:a16="http://schemas.microsoft.com/office/drawing/2014/main" id="{20F5278E-3E85-6A4B-AFC5-4628BCA48D61}"/>
              </a:ext>
            </a:extLst>
          </p:cNvPr>
          <p:cNvPicPr>
            <a:picLocks noChangeAspect="1"/>
          </p:cNvPicPr>
          <p:nvPr/>
        </p:nvPicPr>
        <p:blipFill>
          <a:blip r:embed="rId2"/>
          <a:stretch>
            <a:fillRect/>
          </a:stretch>
        </p:blipFill>
        <p:spPr>
          <a:xfrm>
            <a:off x="334223" y="936595"/>
            <a:ext cx="5662387" cy="4274547"/>
          </a:xfrm>
          <a:prstGeom prst="rect">
            <a:avLst/>
          </a:prstGeom>
        </p:spPr>
      </p:pic>
      <p:pic>
        <p:nvPicPr>
          <p:cNvPr id="5" name="Picture 4">
            <a:extLst>
              <a:ext uri="{FF2B5EF4-FFF2-40B4-BE49-F238E27FC236}">
                <a16:creationId xmlns:a16="http://schemas.microsoft.com/office/drawing/2014/main" id="{64D2DAEA-2203-FC4C-A83B-7616368E1DEA}"/>
              </a:ext>
            </a:extLst>
          </p:cNvPr>
          <p:cNvPicPr>
            <a:picLocks noChangeAspect="1"/>
          </p:cNvPicPr>
          <p:nvPr/>
        </p:nvPicPr>
        <p:blipFill>
          <a:blip r:embed="rId3"/>
          <a:stretch>
            <a:fillRect/>
          </a:stretch>
        </p:blipFill>
        <p:spPr>
          <a:xfrm>
            <a:off x="6922605" y="4215431"/>
            <a:ext cx="3821596" cy="1991422"/>
          </a:xfrm>
          <a:prstGeom prst="rect">
            <a:avLst/>
          </a:prstGeom>
        </p:spPr>
      </p:pic>
    </p:spTree>
    <p:extLst>
      <p:ext uri="{BB962C8B-B14F-4D97-AF65-F5344CB8AC3E}">
        <p14:creationId xmlns:p14="http://schemas.microsoft.com/office/powerpoint/2010/main" val="817114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84465" y="82105"/>
            <a:ext cx="8763000" cy="636949"/>
          </a:xfrm>
        </p:spPr>
        <p:txBody>
          <a:bodyPr>
            <a:normAutofit fontScale="90000"/>
          </a:bodyPr>
          <a:lstStyle/>
          <a:p>
            <a:r>
              <a:rPr lang="en-US" sz="2800" dirty="0"/>
              <a:t>Artificial General Intelligence vs. Narrow Artificial Intelligence</a:t>
            </a:r>
          </a:p>
        </p:txBody>
      </p:sp>
      <p:sp>
        <p:nvSpPr>
          <p:cNvPr id="2" name="Slide Number Placeholder 1"/>
          <p:cNvSpPr>
            <a:spLocks noGrp="1"/>
          </p:cNvSpPr>
          <p:nvPr>
            <p:ph type="sldNum" sz="quarter" idx="12"/>
          </p:nvPr>
        </p:nvSpPr>
        <p:spPr/>
        <p:txBody>
          <a:bodyPr/>
          <a:lstStyle/>
          <a:p>
            <a:fld id="{CCBC765A-FD8B-224A-9E3F-70E699812103}" type="slidenum">
              <a:rPr lang="en-US" smtClean="0"/>
              <a:t>13</a:t>
            </a:fld>
            <a:endParaRPr lang="en-US"/>
          </a:p>
        </p:txBody>
      </p:sp>
      <p:pic>
        <p:nvPicPr>
          <p:cNvPr id="6" name="Picture 5">
            <a:extLst>
              <a:ext uri="{FF2B5EF4-FFF2-40B4-BE49-F238E27FC236}">
                <a16:creationId xmlns:a16="http://schemas.microsoft.com/office/drawing/2014/main" id="{876DC889-DB90-D24A-BFF6-2ABE30D77C15}"/>
              </a:ext>
            </a:extLst>
          </p:cNvPr>
          <p:cNvPicPr>
            <a:picLocks noChangeAspect="1"/>
          </p:cNvPicPr>
          <p:nvPr/>
        </p:nvPicPr>
        <p:blipFill>
          <a:blip r:embed="rId2"/>
          <a:stretch>
            <a:fillRect/>
          </a:stretch>
        </p:blipFill>
        <p:spPr>
          <a:xfrm>
            <a:off x="2967761" y="2464230"/>
            <a:ext cx="5202381" cy="3920001"/>
          </a:xfrm>
          <a:prstGeom prst="rect">
            <a:avLst/>
          </a:prstGeom>
        </p:spPr>
      </p:pic>
      <p:pic>
        <p:nvPicPr>
          <p:cNvPr id="7" name="Picture 6">
            <a:extLst>
              <a:ext uri="{FF2B5EF4-FFF2-40B4-BE49-F238E27FC236}">
                <a16:creationId xmlns:a16="http://schemas.microsoft.com/office/drawing/2014/main" id="{E5DBA9DA-0D1C-BF4B-B8AC-520600706C57}"/>
              </a:ext>
            </a:extLst>
          </p:cNvPr>
          <p:cNvPicPr>
            <a:picLocks noChangeAspect="1"/>
          </p:cNvPicPr>
          <p:nvPr/>
        </p:nvPicPr>
        <p:blipFill>
          <a:blip r:embed="rId3"/>
          <a:stretch>
            <a:fillRect/>
          </a:stretch>
        </p:blipFill>
        <p:spPr>
          <a:xfrm>
            <a:off x="4983182" y="2216401"/>
            <a:ext cx="1663700" cy="330200"/>
          </a:xfrm>
          <a:prstGeom prst="rect">
            <a:avLst/>
          </a:prstGeom>
        </p:spPr>
      </p:pic>
      <p:sp>
        <p:nvSpPr>
          <p:cNvPr id="8" name="TextBox 7">
            <a:extLst>
              <a:ext uri="{FF2B5EF4-FFF2-40B4-BE49-F238E27FC236}">
                <a16:creationId xmlns:a16="http://schemas.microsoft.com/office/drawing/2014/main" id="{1CAB31F1-4B35-6945-BDAD-869BE3BF7A2F}"/>
              </a:ext>
            </a:extLst>
          </p:cNvPr>
          <p:cNvSpPr txBox="1"/>
          <p:nvPr/>
        </p:nvSpPr>
        <p:spPr>
          <a:xfrm>
            <a:off x="2762538" y="6370450"/>
            <a:ext cx="6715414" cy="307777"/>
          </a:xfrm>
          <a:prstGeom prst="rect">
            <a:avLst/>
          </a:prstGeom>
          <a:noFill/>
        </p:spPr>
        <p:txBody>
          <a:bodyPr wrap="square" rtlCol="0">
            <a:spAutoFit/>
          </a:bodyPr>
          <a:lstStyle/>
          <a:p>
            <a:r>
              <a:rPr lang="en-US" sz="1400" dirty="0"/>
              <a:t>Timeline of Median Estimates (with 50% intervals) for AI Achieving Human Performance.</a:t>
            </a:r>
            <a:endParaRPr lang="en-US" sz="1100" dirty="0"/>
          </a:p>
        </p:txBody>
      </p:sp>
      <p:pic>
        <p:nvPicPr>
          <p:cNvPr id="9" name="Picture 8">
            <a:extLst>
              <a:ext uri="{FF2B5EF4-FFF2-40B4-BE49-F238E27FC236}">
                <a16:creationId xmlns:a16="http://schemas.microsoft.com/office/drawing/2014/main" id="{18D5C78A-FC6B-9B48-B403-BE0ACA6F30A2}"/>
              </a:ext>
            </a:extLst>
          </p:cNvPr>
          <p:cNvPicPr>
            <a:picLocks noChangeAspect="1"/>
          </p:cNvPicPr>
          <p:nvPr/>
        </p:nvPicPr>
        <p:blipFill>
          <a:blip r:embed="rId4"/>
          <a:stretch>
            <a:fillRect/>
          </a:stretch>
        </p:blipFill>
        <p:spPr>
          <a:xfrm>
            <a:off x="8170142" y="3797089"/>
            <a:ext cx="3800185" cy="1030559"/>
          </a:xfrm>
          <a:prstGeom prst="rect">
            <a:avLst/>
          </a:prstGeom>
        </p:spPr>
      </p:pic>
      <p:sp>
        <p:nvSpPr>
          <p:cNvPr id="12" name="TextBox 11">
            <a:extLst>
              <a:ext uri="{FF2B5EF4-FFF2-40B4-BE49-F238E27FC236}">
                <a16:creationId xmlns:a16="http://schemas.microsoft.com/office/drawing/2014/main" id="{85F523F6-EE55-8C43-850F-F3255831DC47}"/>
              </a:ext>
            </a:extLst>
          </p:cNvPr>
          <p:cNvSpPr txBox="1"/>
          <p:nvPr/>
        </p:nvSpPr>
        <p:spPr>
          <a:xfrm>
            <a:off x="6526068" y="751143"/>
            <a:ext cx="5665932" cy="923330"/>
          </a:xfrm>
          <a:prstGeom prst="rect">
            <a:avLst/>
          </a:prstGeom>
          <a:noFill/>
        </p:spPr>
        <p:txBody>
          <a:bodyPr wrap="square" rtlCol="0">
            <a:spAutoFit/>
          </a:bodyPr>
          <a:lstStyle/>
          <a:p>
            <a:r>
              <a:rPr lang="en-US" b="1" dirty="0"/>
              <a:t>Narrow AI: </a:t>
            </a:r>
            <a:r>
              <a:rPr lang="en-US" dirty="0"/>
              <a:t>the field of AI where the machine is designed to perform </a:t>
            </a:r>
            <a:r>
              <a:rPr lang="en-US" b="1" dirty="0">
                <a:solidFill>
                  <a:srgbClr val="FF0000"/>
                </a:solidFill>
              </a:rPr>
              <a:t>a single task </a:t>
            </a:r>
            <a:r>
              <a:rPr lang="en-US" dirty="0"/>
              <a:t>and the machine gets very good at performing that particular task. </a:t>
            </a:r>
          </a:p>
        </p:txBody>
      </p:sp>
      <p:sp>
        <p:nvSpPr>
          <p:cNvPr id="13" name="TextBox 12">
            <a:extLst>
              <a:ext uri="{FF2B5EF4-FFF2-40B4-BE49-F238E27FC236}">
                <a16:creationId xmlns:a16="http://schemas.microsoft.com/office/drawing/2014/main" id="{4B369CB0-1A2D-C641-BAB8-DA73DAA43137}"/>
              </a:ext>
            </a:extLst>
          </p:cNvPr>
          <p:cNvSpPr txBox="1"/>
          <p:nvPr/>
        </p:nvSpPr>
        <p:spPr>
          <a:xfrm>
            <a:off x="266122" y="780313"/>
            <a:ext cx="5854123" cy="646331"/>
          </a:xfrm>
          <a:prstGeom prst="rect">
            <a:avLst/>
          </a:prstGeom>
          <a:noFill/>
        </p:spPr>
        <p:txBody>
          <a:bodyPr wrap="square" rtlCol="0">
            <a:spAutoFit/>
          </a:bodyPr>
          <a:lstStyle/>
          <a:p>
            <a:r>
              <a:rPr lang="en-US" b="1" dirty="0"/>
              <a:t>Artificial General Intelligence (AGI): </a:t>
            </a:r>
            <a:r>
              <a:rPr lang="en-US" dirty="0"/>
              <a:t>a form of AI that can accomplish </a:t>
            </a:r>
            <a:r>
              <a:rPr lang="en-US" b="1" dirty="0">
                <a:solidFill>
                  <a:srgbClr val="FF0000"/>
                </a:solidFill>
              </a:rPr>
              <a:t>any intellectual task </a:t>
            </a:r>
            <a:r>
              <a:rPr lang="en-US" dirty="0"/>
              <a:t>that a human being can do. </a:t>
            </a:r>
          </a:p>
        </p:txBody>
      </p:sp>
      <p:sp>
        <p:nvSpPr>
          <p:cNvPr id="14" name="Content Placeholder 2">
            <a:extLst>
              <a:ext uri="{FF2B5EF4-FFF2-40B4-BE49-F238E27FC236}">
                <a16:creationId xmlns:a16="http://schemas.microsoft.com/office/drawing/2014/main" id="{DC86756C-C4FD-BD4D-8F43-375384E34AE3}"/>
              </a:ext>
            </a:extLst>
          </p:cNvPr>
          <p:cNvSpPr txBox="1">
            <a:spLocks/>
          </p:cNvSpPr>
          <p:nvPr/>
        </p:nvSpPr>
        <p:spPr>
          <a:xfrm>
            <a:off x="1384465" y="1674473"/>
            <a:ext cx="2639291" cy="466642"/>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000" b="1" dirty="0">
                <a:solidFill>
                  <a:schemeClr val="accent4">
                    <a:lumMod val="50000"/>
                  </a:schemeClr>
                </a:solidFill>
              </a:rPr>
              <a:t>Strong AI: Still a dream</a:t>
            </a:r>
          </a:p>
        </p:txBody>
      </p:sp>
      <p:sp>
        <p:nvSpPr>
          <p:cNvPr id="15" name="Content Placeholder 2">
            <a:extLst>
              <a:ext uri="{FF2B5EF4-FFF2-40B4-BE49-F238E27FC236}">
                <a16:creationId xmlns:a16="http://schemas.microsoft.com/office/drawing/2014/main" id="{8096E4A8-91BF-2745-BF53-1A34796A43ED}"/>
              </a:ext>
            </a:extLst>
          </p:cNvPr>
          <p:cNvSpPr txBox="1">
            <a:spLocks/>
          </p:cNvSpPr>
          <p:nvPr/>
        </p:nvSpPr>
        <p:spPr>
          <a:xfrm>
            <a:off x="7339733" y="1686246"/>
            <a:ext cx="3425249" cy="466642"/>
          </a:xfrm>
          <a:prstGeom prst="rect">
            <a:avLst/>
          </a:prstGeom>
          <a:solidFill>
            <a:schemeClr val="accent1">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000" b="1" dirty="0">
                <a:solidFill>
                  <a:schemeClr val="accent4">
                    <a:lumMod val="50000"/>
                  </a:schemeClr>
                </a:solidFill>
              </a:rPr>
              <a:t>Weak AI: Invasion in business</a:t>
            </a:r>
          </a:p>
        </p:txBody>
      </p:sp>
    </p:spTree>
    <p:extLst>
      <p:ext uri="{BB962C8B-B14F-4D97-AF65-F5344CB8AC3E}">
        <p14:creationId xmlns:p14="http://schemas.microsoft.com/office/powerpoint/2010/main" val="99874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BF8030F-A655-714D-8E8A-CA4CFC0C7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704" y="688064"/>
            <a:ext cx="8228793" cy="574389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30 agenda</a:t>
            </a:r>
          </a:p>
        </p:txBody>
      </p:sp>
      <p:pic>
        <p:nvPicPr>
          <p:cNvPr id="7" name="Picture 6"/>
          <p:cNvPicPr>
            <a:picLocks noChangeAspect="1"/>
          </p:cNvPicPr>
          <p:nvPr/>
        </p:nvPicPr>
        <p:blipFill>
          <a:blip r:embed="rId3"/>
          <a:stretch>
            <a:fillRect/>
          </a:stretch>
        </p:blipFill>
        <p:spPr>
          <a:xfrm>
            <a:off x="4269060" y="3368274"/>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4114752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The decade of 2020s – filling the gaps between AI ambition and reality</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15</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5" name="Picture 4">
            <a:extLst>
              <a:ext uri="{FF2B5EF4-FFF2-40B4-BE49-F238E27FC236}">
                <a16:creationId xmlns:a16="http://schemas.microsoft.com/office/drawing/2014/main" id="{31A0CBF6-AB8F-C640-BB58-0ED81966BD21}"/>
              </a:ext>
            </a:extLst>
          </p:cNvPr>
          <p:cNvPicPr>
            <a:picLocks noChangeAspect="1"/>
          </p:cNvPicPr>
          <p:nvPr/>
        </p:nvPicPr>
        <p:blipFill>
          <a:blip r:embed="rId2"/>
          <a:stretch>
            <a:fillRect/>
          </a:stretch>
        </p:blipFill>
        <p:spPr>
          <a:xfrm>
            <a:off x="974430" y="1123411"/>
            <a:ext cx="9690257" cy="5181763"/>
          </a:xfrm>
          <a:prstGeom prst="rect">
            <a:avLst/>
          </a:prstGeom>
        </p:spPr>
      </p:pic>
    </p:spTree>
    <p:extLst>
      <p:ext uri="{BB962C8B-B14F-4D97-AF65-F5344CB8AC3E}">
        <p14:creationId xmlns:p14="http://schemas.microsoft.com/office/powerpoint/2010/main" val="84459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The decade of 2020s – a big impact on productivity and cost reduction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0C3405EF-1CA1-364B-8E4A-AB07E9A176FA}"/>
              </a:ext>
            </a:extLst>
          </p:cNvPr>
          <p:cNvPicPr>
            <a:picLocks noChangeAspect="1"/>
          </p:cNvPicPr>
          <p:nvPr/>
        </p:nvPicPr>
        <p:blipFill>
          <a:blip r:embed="rId2"/>
          <a:stretch>
            <a:fillRect/>
          </a:stretch>
        </p:blipFill>
        <p:spPr>
          <a:xfrm>
            <a:off x="1649896" y="1074552"/>
            <a:ext cx="9978887" cy="4211737"/>
          </a:xfrm>
          <a:prstGeom prst="rect">
            <a:avLst/>
          </a:prstGeom>
        </p:spPr>
      </p:pic>
      <p:pic>
        <p:nvPicPr>
          <p:cNvPr id="4" name="Picture 3">
            <a:extLst>
              <a:ext uri="{FF2B5EF4-FFF2-40B4-BE49-F238E27FC236}">
                <a16:creationId xmlns:a16="http://schemas.microsoft.com/office/drawing/2014/main" id="{271E97E2-F430-6F4F-91B6-5F2B1BF0AAEE}"/>
              </a:ext>
            </a:extLst>
          </p:cNvPr>
          <p:cNvPicPr>
            <a:picLocks noChangeAspect="1"/>
          </p:cNvPicPr>
          <p:nvPr/>
        </p:nvPicPr>
        <p:blipFill>
          <a:blip r:embed="rId3"/>
          <a:stretch>
            <a:fillRect/>
          </a:stretch>
        </p:blipFill>
        <p:spPr>
          <a:xfrm>
            <a:off x="1649895" y="5382797"/>
            <a:ext cx="9978887" cy="801302"/>
          </a:xfrm>
          <a:prstGeom prst="rect">
            <a:avLst/>
          </a:prstGeom>
        </p:spPr>
      </p:pic>
      <p:sp>
        <p:nvSpPr>
          <p:cNvPr id="7" name="TextBox 6">
            <a:extLst>
              <a:ext uri="{FF2B5EF4-FFF2-40B4-BE49-F238E27FC236}">
                <a16:creationId xmlns:a16="http://schemas.microsoft.com/office/drawing/2014/main" id="{357A37B5-36A3-E04F-B85A-F1A27B807834}"/>
              </a:ext>
            </a:extLst>
          </p:cNvPr>
          <p:cNvSpPr txBox="1"/>
          <p:nvPr/>
        </p:nvSpPr>
        <p:spPr>
          <a:xfrm>
            <a:off x="139147" y="6356350"/>
            <a:ext cx="4542183" cy="307777"/>
          </a:xfrm>
          <a:prstGeom prst="rect">
            <a:avLst/>
          </a:prstGeom>
          <a:noFill/>
        </p:spPr>
        <p:txBody>
          <a:bodyPr wrap="square" rtlCol="0">
            <a:spAutoFit/>
          </a:bodyPr>
          <a:lstStyle/>
          <a:p>
            <a:r>
              <a:rPr lang="en-US" sz="1400" dirty="0"/>
              <a:t>AI in the Factory of the Future/ The Ghost in the Machine</a:t>
            </a:r>
          </a:p>
        </p:txBody>
      </p:sp>
    </p:spTree>
    <p:extLst>
      <p:ext uri="{BB962C8B-B14F-4D97-AF65-F5344CB8AC3E}">
        <p14:creationId xmlns:p14="http://schemas.microsoft.com/office/powerpoint/2010/main" val="1925080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83" y="110215"/>
            <a:ext cx="10515600" cy="398550"/>
          </a:xfrm>
        </p:spPr>
        <p:txBody>
          <a:bodyPr>
            <a:normAutofit fontScale="90000"/>
          </a:bodyPr>
          <a:lstStyle/>
          <a:p>
            <a:r>
              <a:rPr lang="en-US" sz="2800" dirty="0"/>
              <a:t>Automated AI-driven decision-making: The AI factory</a:t>
            </a:r>
          </a:p>
        </p:txBody>
      </p:sp>
      <p:sp>
        <p:nvSpPr>
          <p:cNvPr id="5" name="Slide Number Placeholder 4">
            <a:extLst>
              <a:ext uri="{FF2B5EF4-FFF2-40B4-BE49-F238E27FC236}">
                <a16:creationId xmlns:a16="http://schemas.microsoft.com/office/drawing/2014/main" id="{B51B4CA4-35E0-2041-8DF2-E32347C7B541}"/>
              </a:ext>
            </a:extLst>
          </p:cNvPr>
          <p:cNvSpPr>
            <a:spLocks noGrp="1"/>
          </p:cNvSpPr>
          <p:nvPr>
            <p:ph type="sldNum" sz="quarter" idx="12"/>
          </p:nvPr>
        </p:nvSpPr>
        <p:spPr/>
        <p:txBody>
          <a:bodyPr/>
          <a:lstStyle/>
          <a:p>
            <a:fld id="{760C78C2-CDE4-4FEF-94FB-F11C578D031C}" type="slidenum">
              <a:rPr lang="en-US" smtClean="0"/>
              <a:t>17</a:t>
            </a:fld>
            <a:endParaRPr lang="en-US" dirty="0"/>
          </a:p>
        </p:txBody>
      </p:sp>
      <p:sp>
        <p:nvSpPr>
          <p:cNvPr id="8" name="Footer Placeholder 7">
            <a:extLst>
              <a:ext uri="{FF2B5EF4-FFF2-40B4-BE49-F238E27FC236}">
                <a16:creationId xmlns:a16="http://schemas.microsoft.com/office/drawing/2014/main" id="{80E47566-1048-404E-98BB-50160C4A6C7E}"/>
              </a:ext>
            </a:extLst>
          </p:cNvPr>
          <p:cNvSpPr>
            <a:spLocks noGrp="1"/>
          </p:cNvSpPr>
          <p:nvPr>
            <p:ph type="ftr" sz="quarter" idx="11"/>
          </p:nvPr>
        </p:nvSpPr>
        <p:spPr/>
        <p:txBody>
          <a:bodyPr/>
          <a:lstStyle/>
          <a:p>
            <a:r>
              <a:rPr lang="en-US"/>
              <a:t>Kordon Consulting LLC</a:t>
            </a:r>
          </a:p>
        </p:txBody>
      </p:sp>
      <p:sp>
        <p:nvSpPr>
          <p:cNvPr id="7" name="Rectangle 17">
            <a:extLst>
              <a:ext uri="{FF2B5EF4-FFF2-40B4-BE49-F238E27FC236}">
                <a16:creationId xmlns:a16="http://schemas.microsoft.com/office/drawing/2014/main" id="{6E18D116-37A6-D046-858C-1F87F5F46FA8}"/>
              </a:ext>
            </a:extLst>
          </p:cNvPr>
          <p:cNvSpPr>
            <a:spLocks noChangeArrowheads="1"/>
          </p:cNvSpPr>
          <p:nvPr/>
        </p:nvSpPr>
        <p:spPr bwMode="auto">
          <a:xfrm>
            <a:off x="7653477" y="4049098"/>
            <a:ext cx="4281185" cy="1304987"/>
          </a:xfrm>
          <a:prstGeom prst="rect">
            <a:avLst/>
          </a:prstGeom>
          <a:solidFill>
            <a:schemeClr val="bg1">
              <a:lumMod val="95000"/>
            </a:schemeClr>
          </a:solidFill>
          <a:ln w="9525">
            <a:solidFill>
              <a:schemeClr val="tx1"/>
            </a:solidFill>
            <a:miter lim="800000"/>
            <a:headEnd/>
            <a:tailEnd/>
          </a:ln>
        </p:spPr>
        <p:txBody>
          <a:bodyPr wrap="none" anchor="ctr"/>
          <a:lstStyle/>
          <a:p>
            <a:pPr algn="ctr"/>
            <a:r>
              <a:rPr lang="en-US" sz="1600" b="1" dirty="0"/>
              <a:t>In the AI factory managerial decisions are </a:t>
            </a:r>
            <a:br>
              <a:rPr lang="en-US" sz="1600" b="1" dirty="0"/>
            </a:br>
            <a:r>
              <a:rPr lang="en-US" sz="1600" b="1" dirty="0"/>
              <a:t>increasingly embedded in software which digitizes </a:t>
            </a:r>
            <a:br>
              <a:rPr lang="en-US" sz="1600" b="1" dirty="0"/>
            </a:br>
            <a:r>
              <a:rPr lang="en-US" sz="1600" b="1" dirty="0"/>
              <a:t>many processes that have traditionally  </a:t>
            </a:r>
          </a:p>
          <a:p>
            <a:pPr algn="ctr"/>
            <a:r>
              <a:rPr lang="en-US" sz="1600" b="1" dirty="0"/>
              <a:t>been carried out by employees. </a:t>
            </a:r>
          </a:p>
        </p:txBody>
      </p:sp>
      <p:pic>
        <p:nvPicPr>
          <p:cNvPr id="11" name="Picture 10">
            <a:extLst>
              <a:ext uri="{FF2B5EF4-FFF2-40B4-BE49-F238E27FC236}">
                <a16:creationId xmlns:a16="http://schemas.microsoft.com/office/drawing/2014/main" id="{3EEBBD8C-EACC-1849-BF76-D27337F91E81}"/>
              </a:ext>
            </a:extLst>
          </p:cNvPr>
          <p:cNvPicPr>
            <a:picLocks noChangeAspect="1"/>
          </p:cNvPicPr>
          <p:nvPr/>
        </p:nvPicPr>
        <p:blipFill>
          <a:blip r:embed="rId2"/>
          <a:stretch>
            <a:fillRect/>
          </a:stretch>
        </p:blipFill>
        <p:spPr>
          <a:xfrm>
            <a:off x="2187352" y="763676"/>
            <a:ext cx="5461000" cy="914400"/>
          </a:xfrm>
          <a:prstGeom prst="rect">
            <a:avLst/>
          </a:prstGeom>
        </p:spPr>
      </p:pic>
      <p:pic>
        <p:nvPicPr>
          <p:cNvPr id="12" name="Picture 11">
            <a:extLst>
              <a:ext uri="{FF2B5EF4-FFF2-40B4-BE49-F238E27FC236}">
                <a16:creationId xmlns:a16="http://schemas.microsoft.com/office/drawing/2014/main" id="{C08F24A1-4892-BE40-9DE4-17F848C8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62" y="1932987"/>
            <a:ext cx="4815115" cy="4163658"/>
          </a:xfrm>
          <a:prstGeom prst="rect">
            <a:avLst/>
          </a:prstGeom>
        </p:spPr>
      </p:pic>
      <p:pic>
        <p:nvPicPr>
          <p:cNvPr id="13" name="Picture 12">
            <a:extLst>
              <a:ext uri="{FF2B5EF4-FFF2-40B4-BE49-F238E27FC236}">
                <a16:creationId xmlns:a16="http://schemas.microsoft.com/office/drawing/2014/main" id="{4DEA3E0F-8549-8B45-AC4C-860F8DFB11EB}"/>
              </a:ext>
            </a:extLst>
          </p:cNvPr>
          <p:cNvPicPr>
            <a:picLocks noChangeAspect="1"/>
          </p:cNvPicPr>
          <p:nvPr/>
        </p:nvPicPr>
        <p:blipFill>
          <a:blip r:embed="rId4"/>
          <a:stretch>
            <a:fillRect/>
          </a:stretch>
        </p:blipFill>
        <p:spPr>
          <a:xfrm>
            <a:off x="8497090" y="336614"/>
            <a:ext cx="2075892" cy="3095943"/>
          </a:xfrm>
          <a:prstGeom prst="rect">
            <a:avLst/>
          </a:prstGeom>
        </p:spPr>
      </p:pic>
      <p:sp>
        <p:nvSpPr>
          <p:cNvPr id="14" name="Content Placeholder 2">
            <a:extLst>
              <a:ext uri="{FF2B5EF4-FFF2-40B4-BE49-F238E27FC236}">
                <a16:creationId xmlns:a16="http://schemas.microsoft.com/office/drawing/2014/main" id="{AD236BE2-E5E8-4044-8DD8-C5DA493299A6}"/>
              </a:ext>
            </a:extLst>
          </p:cNvPr>
          <p:cNvSpPr txBox="1">
            <a:spLocks/>
          </p:cNvSpPr>
          <p:nvPr/>
        </p:nvSpPr>
        <p:spPr>
          <a:xfrm>
            <a:off x="5097218" y="4468270"/>
            <a:ext cx="2430634" cy="466642"/>
          </a:xfrm>
          <a:prstGeom prst="rect">
            <a:avLst/>
          </a:prstGeom>
          <a:solidFill>
            <a:schemeClr val="accent4">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250" b="1" dirty="0">
                <a:solidFill>
                  <a:srgbClr val="C00000"/>
                </a:solidFill>
              </a:rPr>
              <a:t>AI-based decisions</a:t>
            </a:r>
            <a:endParaRPr lang="en-US" sz="1406" b="1" dirty="0">
              <a:solidFill>
                <a:srgbClr val="C00000"/>
              </a:solidFill>
            </a:endParaRPr>
          </a:p>
        </p:txBody>
      </p:sp>
    </p:spTree>
    <p:extLst>
      <p:ext uri="{BB962C8B-B14F-4D97-AF65-F5344CB8AC3E}">
        <p14:creationId xmlns:p14="http://schemas.microsoft.com/office/powerpoint/2010/main" val="4043639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26"/>
            <a:ext cx="10515600" cy="1325563"/>
          </a:xfrm>
        </p:spPr>
        <p:txBody>
          <a:bodyPr>
            <a:normAutofit/>
          </a:bodyPr>
          <a:lstStyle/>
          <a:p>
            <a:r>
              <a:rPr lang="en-US" sz="2400" dirty="0"/>
              <a:t>A simplified digital twin of a healthcare organization</a:t>
            </a:r>
          </a:p>
        </p:txBody>
      </p:sp>
      <p:sp>
        <p:nvSpPr>
          <p:cNvPr id="3" name="Content Placeholder 2"/>
          <p:cNvSpPr>
            <a:spLocks noGrp="1"/>
          </p:cNvSpPr>
          <p:nvPr>
            <p:ph idx="1"/>
          </p:nvPr>
        </p:nvSpPr>
        <p:spPr/>
        <p:txBody>
          <a:bodyPr>
            <a:normAutofit/>
          </a:bodyPr>
          <a:lstStyle/>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pPr marL="0" indent="0">
              <a:buNone/>
            </a:pPr>
            <a:endParaRPr lang="en-US" sz="2600" dirty="0"/>
          </a:p>
          <a:p>
            <a:endParaRPr lang="en-US" sz="2600" dirty="0"/>
          </a:p>
          <a:p>
            <a:endParaRPr lang="en-US" sz="2600" dirty="0"/>
          </a:p>
          <a:p>
            <a:endParaRPr lang="en-US" sz="2600" dirty="0"/>
          </a:p>
          <a:p>
            <a:endParaRPr lang="en-US" sz="2600" dirty="0"/>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18</a:t>
            </a:fld>
            <a:endParaRPr lang="en-US" dirty="0"/>
          </a:p>
        </p:txBody>
      </p:sp>
      <p:grpSp>
        <p:nvGrpSpPr>
          <p:cNvPr id="8" name="Group 7">
            <a:extLst>
              <a:ext uri="{FF2B5EF4-FFF2-40B4-BE49-F238E27FC236}">
                <a16:creationId xmlns:a16="http://schemas.microsoft.com/office/drawing/2014/main" id="{50148F6B-A922-7846-A883-56DD9F6DC53E}"/>
              </a:ext>
            </a:extLst>
          </p:cNvPr>
          <p:cNvGrpSpPr/>
          <p:nvPr/>
        </p:nvGrpSpPr>
        <p:grpSpPr>
          <a:xfrm>
            <a:off x="340135" y="1629686"/>
            <a:ext cx="10374480" cy="3867791"/>
            <a:chOff x="1168474" y="1464989"/>
            <a:chExt cx="10374480" cy="3867791"/>
          </a:xfrm>
        </p:grpSpPr>
        <p:pic>
          <p:nvPicPr>
            <p:cNvPr id="6" name="Picture 5">
              <a:extLst>
                <a:ext uri="{FF2B5EF4-FFF2-40B4-BE49-F238E27FC236}">
                  <a16:creationId xmlns:a16="http://schemas.microsoft.com/office/drawing/2014/main" id="{7D792F5D-EAC3-364E-A592-2B50F4D47698}"/>
                </a:ext>
              </a:extLst>
            </p:cNvPr>
            <p:cNvPicPr>
              <a:picLocks noChangeAspect="1"/>
            </p:cNvPicPr>
            <p:nvPr/>
          </p:nvPicPr>
          <p:blipFill>
            <a:blip r:embed="rId2"/>
            <a:stretch>
              <a:fillRect/>
            </a:stretch>
          </p:blipFill>
          <p:spPr>
            <a:xfrm>
              <a:off x="1559858" y="1464989"/>
              <a:ext cx="9983096" cy="3796721"/>
            </a:xfrm>
            <a:prstGeom prst="rect">
              <a:avLst/>
            </a:prstGeom>
          </p:spPr>
        </p:pic>
        <p:pic>
          <p:nvPicPr>
            <p:cNvPr id="7" name="Picture 6">
              <a:extLst>
                <a:ext uri="{FF2B5EF4-FFF2-40B4-BE49-F238E27FC236}">
                  <a16:creationId xmlns:a16="http://schemas.microsoft.com/office/drawing/2014/main" id="{26CA12E5-50C9-3E42-ACB7-DD91D8C46B72}"/>
                </a:ext>
              </a:extLst>
            </p:cNvPr>
            <p:cNvPicPr>
              <a:picLocks noChangeAspect="1"/>
            </p:cNvPicPr>
            <p:nvPr/>
          </p:nvPicPr>
          <p:blipFill>
            <a:blip r:embed="rId3"/>
            <a:stretch>
              <a:fillRect/>
            </a:stretch>
          </p:blipFill>
          <p:spPr>
            <a:xfrm>
              <a:off x="1168474" y="4380280"/>
              <a:ext cx="1765300" cy="952500"/>
            </a:xfrm>
            <a:prstGeom prst="rect">
              <a:avLst/>
            </a:prstGeom>
          </p:spPr>
        </p:pic>
      </p:grpSp>
    </p:spTree>
    <p:extLst>
      <p:ext uri="{BB962C8B-B14F-4D97-AF65-F5344CB8AC3E}">
        <p14:creationId xmlns:p14="http://schemas.microsoft.com/office/powerpoint/2010/main" val="1503429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The decade of 2020s – the raise of autonomous vehicles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19</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12289" name="Picture 1" descr="page1image62710592">
            <a:extLst>
              <a:ext uri="{FF2B5EF4-FFF2-40B4-BE49-F238E27FC236}">
                <a16:creationId xmlns:a16="http://schemas.microsoft.com/office/drawing/2014/main" id="{C9F213AF-0D92-5840-B52E-0A783282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853" y="977900"/>
            <a:ext cx="702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86D316-BF30-0745-9C77-2A988AAFC94C}"/>
              </a:ext>
            </a:extLst>
          </p:cNvPr>
          <p:cNvPicPr>
            <a:picLocks noChangeAspect="1"/>
          </p:cNvPicPr>
          <p:nvPr/>
        </p:nvPicPr>
        <p:blipFill>
          <a:blip r:embed="rId3"/>
          <a:stretch>
            <a:fillRect/>
          </a:stretch>
        </p:blipFill>
        <p:spPr>
          <a:xfrm>
            <a:off x="964096" y="1003300"/>
            <a:ext cx="9968948" cy="5072092"/>
          </a:xfrm>
          <a:prstGeom prst="rect">
            <a:avLst/>
          </a:prstGeom>
        </p:spPr>
      </p:pic>
    </p:spTree>
    <p:extLst>
      <p:ext uri="{BB962C8B-B14F-4D97-AF65-F5344CB8AC3E}">
        <p14:creationId xmlns:p14="http://schemas.microsoft.com/office/powerpoint/2010/main" val="197550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97" y="152686"/>
            <a:ext cx="10515600" cy="398550"/>
          </a:xfrm>
        </p:spPr>
        <p:txBody>
          <a:bodyPr>
            <a:normAutofit fontScale="90000"/>
          </a:bodyPr>
          <a:lstStyle/>
          <a:p>
            <a:r>
              <a:rPr lang="en-US" sz="2800" dirty="0"/>
              <a:t>AI Big Bang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a:xfrm>
            <a:off x="-770068" y="52886"/>
            <a:ext cx="2743200" cy="365125"/>
          </a:xfrm>
        </p:spPr>
        <p:txBody>
          <a:bodyPr/>
          <a:lstStyle/>
          <a:p>
            <a:fld id="{760C78C2-CDE4-4FEF-94FB-F11C578D031C}" type="slidenum">
              <a:rPr lang="en-US" smtClean="0"/>
              <a:t>2</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a:xfrm>
            <a:off x="4038600" y="6356350"/>
            <a:ext cx="4114800" cy="365125"/>
          </a:xfrm>
        </p:spPr>
        <p:txBody>
          <a:bodyPr/>
          <a:lstStyle/>
          <a:p>
            <a:r>
              <a:rPr lang="en-US"/>
              <a:t>Kordon Consulting LLC</a:t>
            </a:r>
          </a:p>
        </p:txBody>
      </p:sp>
      <p:grpSp>
        <p:nvGrpSpPr>
          <p:cNvPr id="10" name="Group 9">
            <a:extLst>
              <a:ext uri="{FF2B5EF4-FFF2-40B4-BE49-F238E27FC236}">
                <a16:creationId xmlns:a16="http://schemas.microsoft.com/office/drawing/2014/main" id="{0476D4DF-CFD8-CD4A-BE50-4C44944EB947}"/>
              </a:ext>
            </a:extLst>
          </p:cNvPr>
          <p:cNvGrpSpPr/>
          <p:nvPr/>
        </p:nvGrpSpPr>
        <p:grpSpPr>
          <a:xfrm>
            <a:off x="2758564" y="1633939"/>
            <a:ext cx="4114800" cy="4114800"/>
            <a:chOff x="3769658" y="1552093"/>
            <a:chExt cx="4114800" cy="4114800"/>
          </a:xfrm>
        </p:grpSpPr>
        <p:pic>
          <p:nvPicPr>
            <p:cNvPr id="4" name="Picture 3">
              <a:extLst>
                <a:ext uri="{FF2B5EF4-FFF2-40B4-BE49-F238E27FC236}">
                  <a16:creationId xmlns:a16="http://schemas.microsoft.com/office/drawing/2014/main" id="{D8E32130-30CF-2A41-9DAE-E532212E0E96}"/>
                </a:ext>
              </a:extLst>
            </p:cNvPr>
            <p:cNvPicPr>
              <a:picLocks noChangeAspect="1"/>
            </p:cNvPicPr>
            <p:nvPr/>
          </p:nvPicPr>
          <p:blipFill>
            <a:blip r:embed="rId2"/>
            <a:stretch>
              <a:fillRect/>
            </a:stretch>
          </p:blipFill>
          <p:spPr>
            <a:xfrm>
              <a:off x="3769658" y="1552093"/>
              <a:ext cx="4114800" cy="4114800"/>
            </a:xfrm>
            <a:prstGeom prst="rect">
              <a:avLst/>
            </a:prstGeom>
          </p:spPr>
        </p:pic>
        <p:pic>
          <p:nvPicPr>
            <p:cNvPr id="9" name="Picture 8">
              <a:extLst>
                <a:ext uri="{FF2B5EF4-FFF2-40B4-BE49-F238E27FC236}">
                  <a16:creationId xmlns:a16="http://schemas.microsoft.com/office/drawing/2014/main" id="{0DD01D45-E9D1-5843-AB70-347C268A3B18}"/>
                </a:ext>
              </a:extLst>
            </p:cNvPr>
            <p:cNvPicPr>
              <a:picLocks noChangeAspect="1"/>
            </p:cNvPicPr>
            <p:nvPr/>
          </p:nvPicPr>
          <p:blipFill>
            <a:blip r:embed="rId3"/>
            <a:stretch>
              <a:fillRect/>
            </a:stretch>
          </p:blipFill>
          <p:spPr>
            <a:xfrm>
              <a:off x="5621469" y="3377900"/>
              <a:ext cx="431203" cy="431203"/>
            </a:xfrm>
            <a:prstGeom prst="rect">
              <a:avLst/>
            </a:prstGeom>
          </p:spPr>
        </p:pic>
      </p:grpSp>
      <p:pic>
        <p:nvPicPr>
          <p:cNvPr id="11" name="Picture 10">
            <a:extLst>
              <a:ext uri="{FF2B5EF4-FFF2-40B4-BE49-F238E27FC236}">
                <a16:creationId xmlns:a16="http://schemas.microsoft.com/office/drawing/2014/main" id="{3812D4FA-A301-5044-974A-51916D4A1B95}"/>
              </a:ext>
            </a:extLst>
          </p:cNvPr>
          <p:cNvPicPr>
            <a:picLocks noChangeAspect="1"/>
          </p:cNvPicPr>
          <p:nvPr/>
        </p:nvPicPr>
        <p:blipFill>
          <a:blip r:embed="rId4"/>
          <a:stretch>
            <a:fillRect/>
          </a:stretch>
        </p:blipFill>
        <p:spPr>
          <a:xfrm>
            <a:off x="1446356" y="1679995"/>
            <a:ext cx="1422400" cy="1422400"/>
          </a:xfrm>
          <a:prstGeom prst="rect">
            <a:avLst/>
          </a:prstGeom>
        </p:spPr>
      </p:pic>
      <p:pic>
        <p:nvPicPr>
          <p:cNvPr id="12" name="Picture 11">
            <a:extLst>
              <a:ext uri="{FF2B5EF4-FFF2-40B4-BE49-F238E27FC236}">
                <a16:creationId xmlns:a16="http://schemas.microsoft.com/office/drawing/2014/main" id="{AEAA0FC9-C621-534D-B7BF-0DEA8D941ABE}"/>
              </a:ext>
            </a:extLst>
          </p:cNvPr>
          <p:cNvPicPr>
            <a:picLocks noChangeAspect="1"/>
          </p:cNvPicPr>
          <p:nvPr/>
        </p:nvPicPr>
        <p:blipFill>
          <a:blip r:embed="rId5"/>
          <a:stretch>
            <a:fillRect/>
          </a:stretch>
        </p:blipFill>
        <p:spPr>
          <a:xfrm>
            <a:off x="6578694" y="4166270"/>
            <a:ext cx="1259542" cy="1889313"/>
          </a:xfrm>
          <a:prstGeom prst="rect">
            <a:avLst/>
          </a:prstGeom>
        </p:spPr>
      </p:pic>
      <p:pic>
        <p:nvPicPr>
          <p:cNvPr id="13" name="Picture 12">
            <a:extLst>
              <a:ext uri="{FF2B5EF4-FFF2-40B4-BE49-F238E27FC236}">
                <a16:creationId xmlns:a16="http://schemas.microsoft.com/office/drawing/2014/main" id="{40A5A7A6-6AA4-824F-8A1B-249C8C041A24}"/>
              </a:ext>
            </a:extLst>
          </p:cNvPr>
          <p:cNvPicPr>
            <a:picLocks noChangeAspect="1"/>
          </p:cNvPicPr>
          <p:nvPr/>
        </p:nvPicPr>
        <p:blipFill>
          <a:blip r:embed="rId6"/>
          <a:stretch>
            <a:fillRect/>
          </a:stretch>
        </p:blipFill>
        <p:spPr>
          <a:xfrm>
            <a:off x="6873364" y="2798703"/>
            <a:ext cx="1905000" cy="1066800"/>
          </a:xfrm>
          <a:prstGeom prst="rect">
            <a:avLst/>
          </a:prstGeom>
        </p:spPr>
      </p:pic>
      <p:pic>
        <p:nvPicPr>
          <p:cNvPr id="14" name="Picture 13">
            <a:extLst>
              <a:ext uri="{FF2B5EF4-FFF2-40B4-BE49-F238E27FC236}">
                <a16:creationId xmlns:a16="http://schemas.microsoft.com/office/drawing/2014/main" id="{D1832248-1CDF-9D46-9FB7-91C84635EF99}"/>
              </a:ext>
            </a:extLst>
          </p:cNvPr>
          <p:cNvPicPr>
            <a:picLocks noChangeAspect="1"/>
          </p:cNvPicPr>
          <p:nvPr/>
        </p:nvPicPr>
        <p:blipFill>
          <a:blip r:embed="rId7"/>
          <a:stretch>
            <a:fillRect/>
          </a:stretch>
        </p:blipFill>
        <p:spPr>
          <a:xfrm>
            <a:off x="4024967" y="5572950"/>
            <a:ext cx="1892300" cy="1066800"/>
          </a:xfrm>
          <a:prstGeom prst="rect">
            <a:avLst/>
          </a:prstGeom>
        </p:spPr>
      </p:pic>
      <p:pic>
        <p:nvPicPr>
          <p:cNvPr id="15" name="Picture 14">
            <a:extLst>
              <a:ext uri="{FF2B5EF4-FFF2-40B4-BE49-F238E27FC236}">
                <a16:creationId xmlns:a16="http://schemas.microsoft.com/office/drawing/2014/main" id="{056BBCCF-9F90-5B42-AD79-777083065485}"/>
              </a:ext>
            </a:extLst>
          </p:cNvPr>
          <p:cNvPicPr>
            <a:picLocks noChangeAspect="1"/>
          </p:cNvPicPr>
          <p:nvPr/>
        </p:nvPicPr>
        <p:blipFill>
          <a:blip r:embed="rId8"/>
          <a:stretch>
            <a:fillRect/>
          </a:stretch>
        </p:blipFill>
        <p:spPr>
          <a:xfrm>
            <a:off x="2157556" y="707011"/>
            <a:ext cx="1739900" cy="1155700"/>
          </a:xfrm>
          <a:prstGeom prst="rect">
            <a:avLst/>
          </a:prstGeom>
        </p:spPr>
      </p:pic>
      <p:pic>
        <p:nvPicPr>
          <p:cNvPr id="20" name="Picture 19">
            <a:extLst>
              <a:ext uri="{FF2B5EF4-FFF2-40B4-BE49-F238E27FC236}">
                <a16:creationId xmlns:a16="http://schemas.microsoft.com/office/drawing/2014/main" id="{EBD4B1C4-AED2-6E46-9E25-41F473E22FEC}"/>
              </a:ext>
            </a:extLst>
          </p:cNvPr>
          <p:cNvPicPr>
            <a:picLocks noChangeAspect="1"/>
          </p:cNvPicPr>
          <p:nvPr/>
        </p:nvPicPr>
        <p:blipFill>
          <a:blip r:embed="rId9"/>
          <a:stretch>
            <a:fillRect/>
          </a:stretch>
        </p:blipFill>
        <p:spPr>
          <a:xfrm>
            <a:off x="1481537" y="4874450"/>
            <a:ext cx="2044700" cy="1231900"/>
          </a:xfrm>
          <a:prstGeom prst="rect">
            <a:avLst/>
          </a:prstGeom>
        </p:spPr>
      </p:pic>
      <p:pic>
        <p:nvPicPr>
          <p:cNvPr id="21" name="Picture 20">
            <a:extLst>
              <a:ext uri="{FF2B5EF4-FFF2-40B4-BE49-F238E27FC236}">
                <a16:creationId xmlns:a16="http://schemas.microsoft.com/office/drawing/2014/main" id="{672ECB80-DCDB-1248-8A68-86747539D813}"/>
              </a:ext>
            </a:extLst>
          </p:cNvPr>
          <p:cNvPicPr>
            <a:picLocks noChangeAspect="1"/>
          </p:cNvPicPr>
          <p:nvPr/>
        </p:nvPicPr>
        <p:blipFill>
          <a:blip r:embed="rId10"/>
          <a:stretch>
            <a:fillRect/>
          </a:stretch>
        </p:blipFill>
        <p:spPr>
          <a:xfrm>
            <a:off x="1272385" y="3059964"/>
            <a:ext cx="1397000" cy="1447800"/>
          </a:xfrm>
          <a:prstGeom prst="rect">
            <a:avLst/>
          </a:prstGeom>
        </p:spPr>
      </p:pic>
      <p:pic>
        <p:nvPicPr>
          <p:cNvPr id="22" name="Picture 21">
            <a:extLst>
              <a:ext uri="{FF2B5EF4-FFF2-40B4-BE49-F238E27FC236}">
                <a16:creationId xmlns:a16="http://schemas.microsoft.com/office/drawing/2014/main" id="{6FB34E2C-A2DB-2042-9741-83AD3CA49B7E}"/>
              </a:ext>
            </a:extLst>
          </p:cNvPr>
          <p:cNvPicPr>
            <a:picLocks noChangeAspect="1"/>
          </p:cNvPicPr>
          <p:nvPr/>
        </p:nvPicPr>
        <p:blipFill>
          <a:blip r:embed="rId11"/>
          <a:stretch>
            <a:fillRect/>
          </a:stretch>
        </p:blipFill>
        <p:spPr>
          <a:xfrm>
            <a:off x="4024967" y="974481"/>
            <a:ext cx="3251200" cy="444500"/>
          </a:xfrm>
          <a:prstGeom prst="rect">
            <a:avLst/>
          </a:prstGeom>
        </p:spPr>
      </p:pic>
      <p:pic>
        <p:nvPicPr>
          <p:cNvPr id="23" name="Picture 22">
            <a:extLst>
              <a:ext uri="{FF2B5EF4-FFF2-40B4-BE49-F238E27FC236}">
                <a16:creationId xmlns:a16="http://schemas.microsoft.com/office/drawing/2014/main" id="{E906AB95-ABB0-6244-B392-3D67BE0EEFE4}"/>
              </a:ext>
            </a:extLst>
          </p:cNvPr>
          <p:cNvPicPr>
            <a:picLocks noChangeAspect="1"/>
          </p:cNvPicPr>
          <p:nvPr/>
        </p:nvPicPr>
        <p:blipFill>
          <a:blip r:embed="rId12"/>
          <a:stretch>
            <a:fillRect/>
          </a:stretch>
        </p:blipFill>
        <p:spPr>
          <a:xfrm>
            <a:off x="6571879" y="1541425"/>
            <a:ext cx="1612900" cy="965200"/>
          </a:xfrm>
          <a:prstGeom prst="rect">
            <a:avLst/>
          </a:prstGeom>
        </p:spPr>
      </p:pic>
      <p:pic>
        <p:nvPicPr>
          <p:cNvPr id="25" name="Picture 24">
            <a:extLst>
              <a:ext uri="{FF2B5EF4-FFF2-40B4-BE49-F238E27FC236}">
                <a16:creationId xmlns:a16="http://schemas.microsoft.com/office/drawing/2014/main" id="{CE8CB046-BE9B-4A43-872D-5C5327ECEF60}"/>
              </a:ext>
            </a:extLst>
          </p:cNvPr>
          <p:cNvPicPr>
            <a:picLocks noChangeAspect="1"/>
          </p:cNvPicPr>
          <p:nvPr/>
        </p:nvPicPr>
        <p:blipFill>
          <a:blip r:embed="rId13"/>
          <a:stretch>
            <a:fillRect/>
          </a:stretch>
        </p:blipFill>
        <p:spPr>
          <a:xfrm>
            <a:off x="4583243" y="2806053"/>
            <a:ext cx="431203" cy="400675"/>
          </a:xfrm>
          <a:prstGeom prst="rect">
            <a:avLst/>
          </a:prstGeom>
        </p:spPr>
      </p:pic>
      <p:pic>
        <p:nvPicPr>
          <p:cNvPr id="26" name="Picture 25">
            <a:extLst>
              <a:ext uri="{FF2B5EF4-FFF2-40B4-BE49-F238E27FC236}">
                <a16:creationId xmlns:a16="http://schemas.microsoft.com/office/drawing/2014/main" id="{2CABDE42-C6D4-5C41-97BE-685E605F8985}"/>
              </a:ext>
            </a:extLst>
          </p:cNvPr>
          <p:cNvPicPr>
            <a:picLocks noChangeAspect="1"/>
          </p:cNvPicPr>
          <p:nvPr/>
        </p:nvPicPr>
        <p:blipFill>
          <a:blip r:embed="rId14"/>
          <a:stretch>
            <a:fillRect/>
          </a:stretch>
        </p:blipFill>
        <p:spPr>
          <a:xfrm>
            <a:off x="4932332" y="4051718"/>
            <a:ext cx="358154" cy="355632"/>
          </a:xfrm>
          <a:prstGeom prst="rect">
            <a:avLst/>
          </a:prstGeom>
        </p:spPr>
      </p:pic>
      <p:pic>
        <p:nvPicPr>
          <p:cNvPr id="27" name="Picture 26">
            <a:extLst>
              <a:ext uri="{FF2B5EF4-FFF2-40B4-BE49-F238E27FC236}">
                <a16:creationId xmlns:a16="http://schemas.microsoft.com/office/drawing/2014/main" id="{9C956BBC-4AB4-AC4E-BEDD-9CD700D1402F}"/>
              </a:ext>
            </a:extLst>
          </p:cNvPr>
          <p:cNvPicPr>
            <a:picLocks noChangeAspect="1"/>
          </p:cNvPicPr>
          <p:nvPr/>
        </p:nvPicPr>
        <p:blipFill>
          <a:blip r:embed="rId15"/>
          <a:stretch>
            <a:fillRect/>
          </a:stretch>
        </p:blipFill>
        <p:spPr>
          <a:xfrm>
            <a:off x="5287197" y="3428410"/>
            <a:ext cx="308945" cy="359445"/>
          </a:xfrm>
          <a:prstGeom prst="rect">
            <a:avLst/>
          </a:prstGeom>
        </p:spPr>
      </p:pic>
      <p:pic>
        <p:nvPicPr>
          <p:cNvPr id="28" name="Picture 27">
            <a:extLst>
              <a:ext uri="{FF2B5EF4-FFF2-40B4-BE49-F238E27FC236}">
                <a16:creationId xmlns:a16="http://schemas.microsoft.com/office/drawing/2014/main" id="{BA0D5E72-4C83-8147-BF9E-5DDA6DFEC8ED}"/>
              </a:ext>
            </a:extLst>
          </p:cNvPr>
          <p:cNvPicPr>
            <a:picLocks noChangeAspect="1"/>
          </p:cNvPicPr>
          <p:nvPr/>
        </p:nvPicPr>
        <p:blipFill>
          <a:blip r:embed="rId16"/>
          <a:stretch>
            <a:fillRect/>
          </a:stretch>
        </p:blipFill>
        <p:spPr>
          <a:xfrm>
            <a:off x="4013330" y="3852134"/>
            <a:ext cx="368053" cy="368053"/>
          </a:xfrm>
          <a:prstGeom prst="rect">
            <a:avLst/>
          </a:prstGeom>
        </p:spPr>
      </p:pic>
      <p:pic>
        <p:nvPicPr>
          <p:cNvPr id="29" name="Picture 28">
            <a:extLst>
              <a:ext uri="{FF2B5EF4-FFF2-40B4-BE49-F238E27FC236}">
                <a16:creationId xmlns:a16="http://schemas.microsoft.com/office/drawing/2014/main" id="{6C409186-593B-DF43-A5AC-5FF25C864718}"/>
              </a:ext>
            </a:extLst>
          </p:cNvPr>
          <p:cNvPicPr>
            <a:picLocks noChangeAspect="1"/>
          </p:cNvPicPr>
          <p:nvPr/>
        </p:nvPicPr>
        <p:blipFill>
          <a:blip r:embed="rId17"/>
          <a:stretch>
            <a:fillRect/>
          </a:stretch>
        </p:blipFill>
        <p:spPr>
          <a:xfrm>
            <a:off x="3857643" y="3214948"/>
            <a:ext cx="409072" cy="439373"/>
          </a:xfrm>
          <a:prstGeom prst="rect">
            <a:avLst/>
          </a:prstGeom>
        </p:spPr>
      </p:pic>
      <p:sp>
        <p:nvSpPr>
          <p:cNvPr id="33" name="Rectangle 32">
            <a:extLst>
              <a:ext uri="{FF2B5EF4-FFF2-40B4-BE49-F238E27FC236}">
                <a16:creationId xmlns:a16="http://schemas.microsoft.com/office/drawing/2014/main" id="{30B98305-011B-D64D-84B6-500AA4A64962}"/>
              </a:ext>
            </a:extLst>
          </p:cNvPr>
          <p:cNvSpPr/>
          <p:nvPr/>
        </p:nvSpPr>
        <p:spPr>
          <a:xfrm>
            <a:off x="9585317" y="1310158"/>
            <a:ext cx="1413479" cy="57179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Research</a:t>
            </a:r>
          </a:p>
          <a:p>
            <a:pPr algn="ctr"/>
            <a:r>
              <a:rPr lang="en-US" b="1" dirty="0">
                <a:solidFill>
                  <a:schemeClr val="tx1"/>
                </a:solidFill>
              </a:rPr>
              <a:t>(thousands</a:t>
            </a:r>
            <a:r>
              <a:rPr lang="en-US" dirty="0">
                <a:solidFill>
                  <a:schemeClr val="tx1"/>
                </a:solidFill>
              </a:rPr>
              <a:t>)</a:t>
            </a:r>
          </a:p>
        </p:txBody>
      </p:sp>
      <p:sp>
        <p:nvSpPr>
          <p:cNvPr id="34" name="Rectangle 33">
            <a:extLst>
              <a:ext uri="{FF2B5EF4-FFF2-40B4-BE49-F238E27FC236}">
                <a16:creationId xmlns:a16="http://schemas.microsoft.com/office/drawing/2014/main" id="{3FBE1BDF-EC0A-CF45-B462-F49AAF009645}"/>
              </a:ext>
            </a:extLst>
          </p:cNvPr>
          <p:cNvSpPr/>
          <p:nvPr/>
        </p:nvSpPr>
        <p:spPr>
          <a:xfrm>
            <a:off x="9651329" y="2720493"/>
            <a:ext cx="1273884" cy="57179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Business</a:t>
            </a:r>
          </a:p>
          <a:p>
            <a:pPr algn="ctr"/>
            <a:r>
              <a:rPr lang="en-US" b="1" dirty="0">
                <a:solidFill>
                  <a:schemeClr val="tx1"/>
                </a:solidFill>
              </a:rPr>
              <a:t>(millions)</a:t>
            </a:r>
          </a:p>
        </p:txBody>
      </p:sp>
      <p:sp>
        <p:nvSpPr>
          <p:cNvPr id="35" name="Rectangle 34">
            <a:extLst>
              <a:ext uri="{FF2B5EF4-FFF2-40B4-BE49-F238E27FC236}">
                <a16:creationId xmlns:a16="http://schemas.microsoft.com/office/drawing/2014/main" id="{CE429210-901C-5943-9250-186171653658}"/>
              </a:ext>
            </a:extLst>
          </p:cNvPr>
          <p:cNvSpPr/>
          <p:nvPr/>
        </p:nvSpPr>
        <p:spPr>
          <a:xfrm>
            <a:off x="9668288" y="4206150"/>
            <a:ext cx="1273884" cy="571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Society</a:t>
            </a:r>
          </a:p>
          <a:p>
            <a:pPr algn="ctr"/>
            <a:r>
              <a:rPr lang="en-US" b="1" dirty="0">
                <a:solidFill>
                  <a:schemeClr val="tx1"/>
                </a:solidFill>
              </a:rPr>
              <a:t>(billions</a:t>
            </a:r>
            <a:r>
              <a:rPr lang="en-US" dirty="0">
                <a:solidFill>
                  <a:schemeClr val="tx1"/>
                </a:solidFill>
              </a:rPr>
              <a:t>)</a:t>
            </a:r>
          </a:p>
        </p:txBody>
      </p:sp>
      <p:pic>
        <p:nvPicPr>
          <p:cNvPr id="36" name="Picture 35">
            <a:extLst>
              <a:ext uri="{FF2B5EF4-FFF2-40B4-BE49-F238E27FC236}">
                <a16:creationId xmlns:a16="http://schemas.microsoft.com/office/drawing/2014/main" id="{2C70EDAC-3F1D-644E-950D-0CBD6906BD74}"/>
              </a:ext>
            </a:extLst>
          </p:cNvPr>
          <p:cNvPicPr>
            <a:picLocks noChangeAspect="1"/>
          </p:cNvPicPr>
          <p:nvPr/>
        </p:nvPicPr>
        <p:blipFill>
          <a:blip r:embed="rId14"/>
          <a:stretch>
            <a:fillRect/>
          </a:stretch>
        </p:blipFill>
        <p:spPr>
          <a:xfrm>
            <a:off x="9585317" y="2123406"/>
            <a:ext cx="358154" cy="355632"/>
          </a:xfrm>
          <a:prstGeom prst="rect">
            <a:avLst/>
          </a:prstGeom>
        </p:spPr>
      </p:pic>
      <p:pic>
        <p:nvPicPr>
          <p:cNvPr id="37" name="Picture 36">
            <a:extLst>
              <a:ext uri="{FF2B5EF4-FFF2-40B4-BE49-F238E27FC236}">
                <a16:creationId xmlns:a16="http://schemas.microsoft.com/office/drawing/2014/main" id="{0E636B59-A286-AF4A-B64C-7FC12450376B}"/>
              </a:ext>
            </a:extLst>
          </p:cNvPr>
          <p:cNvPicPr>
            <a:picLocks noChangeAspect="1"/>
          </p:cNvPicPr>
          <p:nvPr/>
        </p:nvPicPr>
        <p:blipFill>
          <a:blip r:embed="rId13"/>
          <a:stretch>
            <a:fillRect/>
          </a:stretch>
        </p:blipFill>
        <p:spPr>
          <a:xfrm>
            <a:off x="9943471" y="2097705"/>
            <a:ext cx="431203" cy="400675"/>
          </a:xfrm>
          <a:prstGeom prst="rect">
            <a:avLst/>
          </a:prstGeom>
        </p:spPr>
      </p:pic>
      <p:pic>
        <p:nvPicPr>
          <p:cNvPr id="38" name="Picture 37">
            <a:extLst>
              <a:ext uri="{FF2B5EF4-FFF2-40B4-BE49-F238E27FC236}">
                <a16:creationId xmlns:a16="http://schemas.microsoft.com/office/drawing/2014/main" id="{5DBDB854-A554-6444-9477-5FED7273D39B}"/>
              </a:ext>
            </a:extLst>
          </p:cNvPr>
          <p:cNvPicPr>
            <a:picLocks noChangeAspect="1"/>
          </p:cNvPicPr>
          <p:nvPr/>
        </p:nvPicPr>
        <p:blipFill>
          <a:blip r:embed="rId15"/>
          <a:stretch>
            <a:fillRect/>
          </a:stretch>
        </p:blipFill>
        <p:spPr>
          <a:xfrm>
            <a:off x="10426685" y="2073361"/>
            <a:ext cx="308945" cy="359445"/>
          </a:xfrm>
          <a:prstGeom prst="rect">
            <a:avLst/>
          </a:prstGeom>
        </p:spPr>
      </p:pic>
      <p:pic>
        <p:nvPicPr>
          <p:cNvPr id="39" name="Picture 38">
            <a:extLst>
              <a:ext uri="{FF2B5EF4-FFF2-40B4-BE49-F238E27FC236}">
                <a16:creationId xmlns:a16="http://schemas.microsoft.com/office/drawing/2014/main" id="{203866AF-858E-6040-9976-F331C2B54156}"/>
              </a:ext>
            </a:extLst>
          </p:cNvPr>
          <p:cNvPicPr>
            <a:picLocks noChangeAspect="1"/>
          </p:cNvPicPr>
          <p:nvPr/>
        </p:nvPicPr>
        <p:blipFill>
          <a:blip r:embed="rId17"/>
          <a:stretch>
            <a:fillRect/>
          </a:stretch>
        </p:blipFill>
        <p:spPr>
          <a:xfrm>
            <a:off x="10737636" y="2085440"/>
            <a:ext cx="409072" cy="439373"/>
          </a:xfrm>
          <a:prstGeom prst="rect">
            <a:avLst/>
          </a:prstGeom>
        </p:spPr>
      </p:pic>
      <p:pic>
        <p:nvPicPr>
          <p:cNvPr id="40" name="Picture 39">
            <a:extLst>
              <a:ext uri="{FF2B5EF4-FFF2-40B4-BE49-F238E27FC236}">
                <a16:creationId xmlns:a16="http://schemas.microsoft.com/office/drawing/2014/main" id="{8BFE0615-0347-3C49-92B6-64D9C3C17010}"/>
              </a:ext>
            </a:extLst>
          </p:cNvPr>
          <p:cNvPicPr>
            <a:picLocks noChangeAspect="1"/>
          </p:cNvPicPr>
          <p:nvPr/>
        </p:nvPicPr>
        <p:blipFill>
          <a:blip r:embed="rId16"/>
          <a:stretch>
            <a:fillRect/>
          </a:stretch>
        </p:blipFill>
        <p:spPr>
          <a:xfrm>
            <a:off x="9687533" y="3571714"/>
            <a:ext cx="368053" cy="368053"/>
          </a:xfrm>
          <a:prstGeom prst="rect">
            <a:avLst/>
          </a:prstGeom>
        </p:spPr>
      </p:pic>
      <p:pic>
        <p:nvPicPr>
          <p:cNvPr id="41" name="Picture 40">
            <a:extLst>
              <a:ext uri="{FF2B5EF4-FFF2-40B4-BE49-F238E27FC236}">
                <a16:creationId xmlns:a16="http://schemas.microsoft.com/office/drawing/2014/main" id="{06D86C2E-2C72-DD42-A5A6-79865C7DE242}"/>
              </a:ext>
            </a:extLst>
          </p:cNvPr>
          <p:cNvPicPr>
            <a:picLocks noChangeAspect="1"/>
          </p:cNvPicPr>
          <p:nvPr/>
        </p:nvPicPr>
        <p:blipFill>
          <a:blip r:embed="rId18"/>
          <a:stretch>
            <a:fillRect/>
          </a:stretch>
        </p:blipFill>
        <p:spPr>
          <a:xfrm>
            <a:off x="10065337" y="3514399"/>
            <a:ext cx="544813" cy="544813"/>
          </a:xfrm>
          <a:prstGeom prst="rect">
            <a:avLst/>
          </a:prstGeom>
        </p:spPr>
      </p:pic>
      <p:pic>
        <p:nvPicPr>
          <p:cNvPr id="42" name="Picture 41">
            <a:extLst>
              <a:ext uri="{FF2B5EF4-FFF2-40B4-BE49-F238E27FC236}">
                <a16:creationId xmlns:a16="http://schemas.microsoft.com/office/drawing/2014/main" id="{EC0E3CD8-0629-5E47-A5B0-E5CC839BE093}"/>
              </a:ext>
            </a:extLst>
          </p:cNvPr>
          <p:cNvPicPr>
            <a:picLocks noChangeAspect="1"/>
          </p:cNvPicPr>
          <p:nvPr/>
        </p:nvPicPr>
        <p:blipFill>
          <a:blip r:embed="rId19"/>
          <a:stretch>
            <a:fillRect/>
          </a:stretch>
        </p:blipFill>
        <p:spPr>
          <a:xfrm>
            <a:off x="10520738" y="3441903"/>
            <a:ext cx="597798" cy="597798"/>
          </a:xfrm>
          <a:prstGeom prst="rect">
            <a:avLst/>
          </a:prstGeom>
        </p:spPr>
      </p:pic>
    </p:spTree>
    <p:extLst>
      <p:ext uri="{BB962C8B-B14F-4D97-AF65-F5344CB8AC3E}">
        <p14:creationId xmlns:p14="http://schemas.microsoft.com/office/powerpoint/2010/main" val="3506864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Companies investing in autonomous vehicles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20</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12289" name="Picture 1" descr="page1image62710592">
            <a:extLst>
              <a:ext uri="{FF2B5EF4-FFF2-40B4-BE49-F238E27FC236}">
                <a16:creationId xmlns:a16="http://schemas.microsoft.com/office/drawing/2014/main" id="{C9F213AF-0D92-5840-B52E-0A783282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853" y="977900"/>
            <a:ext cx="702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CC345D-CA34-A646-AB8B-1D32060ED397}"/>
              </a:ext>
            </a:extLst>
          </p:cNvPr>
          <p:cNvPicPr>
            <a:picLocks noChangeAspect="1"/>
          </p:cNvPicPr>
          <p:nvPr/>
        </p:nvPicPr>
        <p:blipFill>
          <a:blip r:embed="rId3"/>
          <a:stretch>
            <a:fillRect/>
          </a:stretch>
        </p:blipFill>
        <p:spPr>
          <a:xfrm>
            <a:off x="838200" y="1592887"/>
            <a:ext cx="8610600" cy="3428440"/>
          </a:xfrm>
          <a:prstGeom prst="rect">
            <a:avLst/>
          </a:prstGeom>
        </p:spPr>
      </p:pic>
    </p:spTree>
    <p:extLst>
      <p:ext uri="{BB962C8B-B14F-4D97-AF65-F5344CB8AC3E}">
        <p14:creationId xmlns:p14="http://schemas.microsoft.com/office/powerpoint/2010/main" val="381162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E664FFB-2F25-574F-9DC5-27D136D16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756" y="678536"/>
            <a:ext cx="8777679" cy="576295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30 agenda</a:t>
            </a:r>
          </a:p>
        </p:txBody>
      </p:sp>
      <p:pic>
        <p:nvPicPr>
          <p:cNvPr id="7" name="Picture 6"/>
          <p:cNvPicPr>
            <a:picLocks noChangeAspect="1"/>
          </p:cNvPicPr>
          <p:nvPr/>
        </p:nvPicPr>
        <p:blipFill>
          <a:blip r:embed="rId3"/>
          <a:stretch>
            <a:fillRect/>
          </a:stretch>
        </p:blipFill>
        <p:spPr>
          <a:xfrm>
            <a:off x="4508404" y="4302699"/>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21</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762158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AI will increase the gap between high-skilled and low-skilled labor force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194" name="Picture 2" descr="page54image56114416">
            <a:extLst>
              <a:ext uri="{FF2B5EF4-FFF2-40B4-BE49-F238E27FC236}">
                <a16:creationId xmlns:a16="http://schemas.microsoft.com/office/drawing/2014/main" id="{9621EF28-C751-7748-A8CA-C93329605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79" y="2612573"/>
            <a:ext cx="4634651" cy="2500962"/>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page58image56266816">
            <a:extLst>
              <a:ext uri="{FF2B5EF4-FFF2-40B4-BE49-F238E27FC236}">
                <a16:creationId xmlns:a16="http://schemas.microsoft.com/office/drawing/2014/main" id="{08AAEC4C-5AB8-D049-B81A-EDAD0FB4E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108" y="2089135"/>
            <a:ext cx="7294892" cy="37466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ACA10C-132F-F04E-AB0F-C91D125D4286}"/>
              </a:ext>
            </a:extLst>
          </p:cNvPr>
          <p:cNvPicPr>
            <a:picLocks noChangeAspect="1"/>
          </p:cNvPicPr>
          <p:nvPr/>
        </p:nvPicPr>
        <p:blipFill>
          <a:blip r:embed="rId4"/>
          <a:stretch>
            <a:fillRect/>
          </a:stretch>
        </p:blipFill>
        <p:spPr>
          <a:xfrm>
            <a:off x="2247899" y="922709"/>
            <a:ext cx="6629400" cy="336600"/>
          </a:xfrm>
          <a:prstGeom prst="rect">
            <a:avLst/>
          </a:prstGeom>
          <a:solidFill>
            <a:schemeClr val="accent5">
              <a:lumMod val="20000"/>
              <a:lumOff val="80000"/>
            </a:schemeClr>
          </a:solidFill>
        </p:spPr>
      </p:pic>
      <p:sp>
        <p:nvSpPr>
          <p:cNvPr id="4" name="TextBox 3">
            <a:extLst>
              <a:ext uri="{FF2B5EF4-FFF2-40B4-BE49-F238E27FC236}">
                <a16:creationId xmlns:a16="http://schemas.microsoft.com/office/drawing/2014/main" id="{178C79B5-2569-AD42-B6F9-42AD3BF8AB35}"/>
              </a:ext>
            </a:extLst>
          </p:cNvPr>
          <p:cNvSpPr txBox="1"/>
          <p:nvPr/>
        </p:nvSpPr>
        <p:spPr>
          <a:xfrm>
            <a:off x="1634985" y="1518293"/>
            <a:ext cx="7855227" cy="523220"/>
          </a:xfrm>
          <a:prstGeom prst="rect">
            <a:avLst/>
          </a:prstGeom>
          <a:solidFill>
            <a:schemeClr val="accent4">
              <a:lumMod val="20000"/>
              <a:lumOff val="80000"/>
            </a:schemeClr>
          </a:solidFill>
        </p:spPr>
        <p:txBody>
          <a:bodyPr wrap="square" rtlCol="0">
            <a:spAutoFit/>
          </a:bodyPr>
          <a:lstStyle/>
          <a:p>
            <a:r>
              <a:rPr lang="en-US" sz="1400" dirty="0"/>
              <a:t>The </a:t>
            </a:r>
            <a:r>
              <a:rPr lang="en-US" sz="1400" b="1" dirty="0"/>
              <a:t>U.S.</a:t>
            </a:r>
            <a:r>
              <a:rPr lang="en-US" sz="1400" dirty="0"/>
              <a:t> Bureau of Labor Statistics reports that the </a:t>
            </a:r>
            <a:r>
              <a:rPr lang="en-US" sz="1400" b="1" dirty="0"/>
              <a:t>demand</a:t>
            </a:r>
            <a:r>
              <a:rPr lang="en-US" sz="1400" dirty="0"/>
              <a:t> for </a:t>
            </a:r>
            <a:r>
              <a:rPr lang="en-US" sz="1400" b="1" dirty="0"/>
              <a:t>data science</a:t>
            </a:r>
            <a:r>
              <a:rPr lang="en-US" sz="1400" dirty="0"/>
              <a:t> skills will drive a 27.9 percent </a:t>
            </a:r>
          </a:p>
          <a:p>
            <a:r>
              <a:rPr lang="en-US" sz="1400" dirty="0"/>
              <a:t>rise in employment </a:t>
            </a:r>
            <a:r>
              <a:rPr lang="en-US" sz="1400" b="1" dirty="0"/>
              <a:t>in the</a:t>
            </a:r>
            <a:r>
              <a:rPr lang="en-US" sz="1400" dirty="0"/>
              <a:t> field through 2026.</a:t>
            </a:r>
          </a:p>
        </p:txBody>
      </p:sp>
    </p:spTree>
    <p:extLst>
      <p:ext uri="{BB962C8B-B14F-4D97-AF65-F5344CB8AC3E}">
        <p14:creationId xmlns:p14="http://schemas.microsoft.com/office/powerpoint/2010/main" val="1032683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52" y="236252"/>
            <a:ext cx="10515600" cy="398550"/>
          </a:xfrm>
        </p:spPr>
        <p:txBody>
          <a:bodyPr>
            <a:normAutofit fontScale="90000"/>
          </a:bodyPr>
          <a:lstStyle/>
          <a:p>
            <a:r>
              <a:rPr lang="en-US" sz="2800" dirty="0"/>
              <a:t>The fake world of the future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178E5721-F1AC-1F4C-843F-5C3B0E56291D}"/>
              </a:ext>
            </a:extLst>
          </p:cNvPr>
          <p:cNvPicPr>
            <a:picLocks noChangeAspect="1"/>
          </p:cNvPicPr>
          <p:nvPr/>
        </p:nvPicPr>
        <p:blipFill>
          <a:blip r:embed="rId2"/>
          <a:stretch>
            <a:fillRect/>
          </a:stretch>
        </p:blipFill>
        <p:spPr>
          <a:xfrm>
            <a:off x="628374" y="800652"/>
            <a:ext cx="4663198" cy="2628348"/>
          </a:xfrm>
          <a:prstGeom prst="rect">
            <a:avLst/>
          </a:prstGeom>
        </p:spPr>
      </p:pic>
      <p:pic>
        <p:nvPicPr>
          <p:cNvPr id="4" name="Picture 3">
            <a:extLst>
              <a:ext uri="{FF2B5EF4-FFF2-40B4-BE49-F238E27FC236}">
                <a16:creationId xmlns:a16="http://schemas.microsoft.com/office/drawing/2014/main" id="{7BA83A3E-08FE-7743-BDFA-1558D1434991}"/>
              </a:ext>
            </a:extLst>
          </p:cNvPr>
          <p:cNvPicPr>
            <a:picLocks noChangeAspect="1"/>
          </p:cNvPicPr>
          <p:nvPr/>
        </p:nvPicPr>
        <p:blipFill>
          <a:blip r:embed="rId3"/>
          <a:stretch>
            <a:fillRect/>
          </a:stretch>
        </p:blipFill>
        <p:spPr>
          <a:xfrm>
            <a:off x="1371601" y="3716893"/>
            <a:ext cx="9183757" cy="2639457"/>
          </a:xfrm>
          <a:prstGeom prst="rect">
            <a:avLst/>
          </a:prstGeom>
        </p:spPr>
      </p:pic>
      <p:pic>
        <p:nvPicPr>
          <p:cNvPr id="4102" name="Picture 6">
            <a:extLst>
              <a:ext uri="{FF2B5EF4-FFF2-40B4-BE49-F238E27FC236}">
                <a16:creationId xmlns:a16="http://schemas.microsoft.com/office/drawing/2014/main" id="{6F7F2DB4-8AB9-F945-A5B4-B9A2A8881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4845" y="705348"/>
            <a:ext cx="2284720" cy="294099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B5001DEA-60FD-BA46-B295-2AC6A6F48262}"/>
              </a:ext>
            </a:extLst>
          </p:cNvPr>
          <p:cNvSpPr txBox="1">
            <a:spLocks/>
          </p:cNvSpPr>
          <p:nvPr/>
        </p:nvSpPr>
        <p:spPr>
          <a:xfrm>
            <a:off x="4191571" y="1479286"/>
            <a:ext cx="1771908" cy="309757"/>
          </a:xfrm>
          <a:prstGeom prst="rect">
            <a:avLst/>
          </a:prstGeom>
          <a:solidFill>
            <a:schemeClr val="accent4">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1800" b="1" dirty="0">
                <a:solidFill>
                  <a:srgbClr val="C00000"/>
                </a:solidFill>
              </a:rPr>
              <a:t>Fake Zuckerberg</a:t>
            </a:r>
          </a:p>
        </p:txBody>
      </p:sp>
      <p:sp>
        <p:nvSpPr>
          <p:cNvPr id="13" name="Content Placeholder 2">
            <a:extLst>
              <a:ext uri="{FF2B5EF4-FFF2-40B4-BE49-F238E27FC236}">
                <a16:creationId xmlns:a16="http://schemas.microsoft.com/office/drawing/2014/main" id="{E03296AA-978E-A341-BBF6-0AEB77918C69}"/>
              </a:ext>
            </a:extLst>
          </p:cNvPr>
          <p:cNvSpPr txBox="1">
            <a:spLocks/>
          </p:cNvSpPr>
          <p:nvPr/>
        </p:nvSpPr>
        <p:spPr>
          <a:xfrm>
            <a:off x="8041328" y="747286"/>
            <a:ext cx="1771908" cy="309757"/>
          </a:xfrm>
          <a:prstGeom prst="rect">
            <a:avLst/>
          </a:prstGeom>
          <a:solidFill>
            <a:schemeClr val="accent4">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1800" b="1" dirty="0">
                <a:solidFill>
                  <a:srgbClr val="C00000"/>
                </a:solidFill>
              </a:rPr>
              <a:t>Fake Rembrandt</a:t>
            </a:r>
          </a:p>
        </p:txBody>
      </p:sp>
    </p:spTree>
    <p:extLst>
      <p:ext uri="{BB962C8B-B14F-4D97-AF65-F5344CB8AC3E}">
        <p14:creationId xmlns:p14="http://schemas.microsoft.com/office/powerpoint/2010/main" val="3021327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The Big AI Brother</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5122" name="Picture 2" descr="Ai News and Political Cartoons">
            <a:extLst>
              <a:ext uri="{FF2B5EF4-FFF2-40B4-BE49-F238E27FC236}">
                <a16:creationId xmlns:a16="http://schemas.microsoft.com/office/drawing/2014/main" id="{255C1A51-158C-BC45-AAFB-101F0A66C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13" y="2460014"/>
            <a:ext cx="5226534" cy="35669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rtoon: Orwell that ends well... | Orwell, Big brother, George orwell 1984">
            <a:extLst>
              <a:ext uri="{FF2B5EF4-FFF2-40B4-BE49-F238E27FC236}">
                <a16:creationId xmlns:a16="http://schemas.microsoft.com/office/drawing/2014/main" id="{3D9596F4-E79B-6E4B-AD2D-56C08E587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722" y="2262276"/>
            <a:ext cx="5486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ye Circuit Icon Vector. AI Illustration. Smart Machine Computing Learning  Network Digital Logo. Big brother electronic eye concept, technologies for  the global surveillance symbol. - Buy this stock vector and explore similar">
            <a:extLst>
              <a:ext uri="{FF2B5EF4-FFF2-40B4-BE49-F238E27FC236}">
                <a16:creationId xmlns:a16="http://schemas.microsoft.com/office/drawing/2014/main" id="{7DAD6B0F-484B-7040-88FF-8982012EC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448" y="266996"/>
            <a:ext cx="1995280" cy="199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56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282C-5D2B-274A-B038-A8FA38958F4E}"/>
              </a:ext>
            </a:extLst>
          </p:cNvPr>
          <p:cNvSpPr>
            <a:spLocks noGrp="1"/>
          </p:cNvSpPr>
          <p:nvPr>
            <p:ph type="title"/>
          </p:nvPr>
        </p:nvSpPr>
        <p:spPr>
          <a:xfrm>
            <a:off x="109271" y="303445"/>
            <a:ext cx="10515600" cy="570057"/>
          </a:xfrm>
        </p:spPr>
        <p:txBody>
          <a:bodyPr>
            <a:normAutofit/>
          </a:bodyPr>
          <a:lstStyle/>
          <a:p>
            <a:r>
              <a:rPr lang="en-US" sz="2800" dirty="0"/>
              <a:t>Lecture 30 “The future of applied AI” Summary</a:t>
            </a:r>
          </a:p>
        </p:txBody>
      </p:sp>
      <p:sp>
        <p:nvSpPr>
          <p:cNvPr id="3" name="Content Placeholder 2">
            <a:extLst>
              <a:ext uri="{FF2B5EF4-FFF2-40B4-BE49-F238E27FC236}">
                <a16:creationId xmlns:a16="http://schemas.microsoft.com/office/drawing/2014/main" id="{B09D6F00-9AE7-3140-A438-4C979CDEA148}"/>
              </a:ext>
            </a:extLst>
          </p:cNvPr>
          <p:cNvSpPr>
            <a:spLocks noGrp="1"/>
          </p:cNvSpPr>
          <p:nvPr>
            <p:ph idx="1"/>
          </p:nvPr>
        </p:nvSpPr>
        <p:spPr>
          <a:xfrm>
            <a:off x="-109330" y="433330"/>
            <a:ext cx="11758108" cy="4520332"/>
          </a:xfrm>
        </p:spPr>
        <p:txBody>
          <a:bodyPr>
            <a:noAutofit/>
          </a:bodyPr>
          <a:lstStyle/>
          <a:p>
            <a:pPr marL="0" indent="0" hangingPunct="0">
              <a:buNone/>
            </a:pPr>
            <a:endParaRPr lang="en-US" sz="2400" b="1" dirty="0"/>
          </a:p>
          <a:p>
            <a:r>
              <a:rPr lang="en-US" sz="2400" b="1" dirty="0"/>
              <a:t>It is expected that applied AI will increase its technical capabilities, broaden its applicability, and impact society</a:t>
            </a:r>
          </a:p>
          <a:p>
            <a:r>
              <a:rPr lang="en-US" sz="2400" b="1" dirty="0"/>
              <a:t>The short-term AI technological trends include federal training, transformers, and explainable and emotional AI</a:t>
            </a:r>
          </a:p>
          <a:p>
            <a:r>
              <a:rPr lang="en-US" sz="2400" b="1" dirty="0"/>
              <a:t>The long-term AI technological trends include integrating symbolic and numerical approaches, evolving and edge-based AI, and developing AGI </a:t>
            </a:r>
          </a:p>
          <a:p>
            <a:r>
              <a:rPr lang="en-US" sz="2400" b="1" dirty="0"/>
              <a:t>The key trends in applying AI include mass-scale applicability of AI, automated decision-making, enterprise digital twins, and autonomous vehicles </a:t>
            </a:r>
          </a:p>
          <a:p>
            <a:r>
              <a:rPr lang="en-US" b="1" dirty="0"/>
              <a:t> </a:t>
            </a:r>
            <a:r>
              <a:rPr lang="en-US" sz="2400" b="1" dirty="0"/>
              <a:t>It is expected that the significant impact of AI on society will be in increasing the need for labor force training in AI, protecting from the fake world of the future and the Big AI Brother.</a:t>
            </a:r>
          </a:p>
        </p:txBody>
      </p:sp>
      <p:sp>
        <p:nvSpPr>
          <p:cNvPr id="5" name="Text Box 6">
            <a:extLst>
              <a:ext uri="{FF2B5EF4-FFF2-40B4-BE49-F238E27FC236}">
                <a16:creationId xmlns:a16="http://schemas.microsoft.com/office/drawing/2014/main" id="{DD6F1C41-E9FB-0E40-9F7E-72FED119AD16}"/>
              </a:ext>
            </a:extLst>
          </p:cNvPr>
          <p:cNvSpPr txBox="1">
            <a:spLocks noChangeArrowheads="1"/>
          </p:cNvSpPr>
          <p:nvPr/>
        </p:nvSpPr>
        <p:spPr bwMode="auto">
          <a:xfrm>
            <a:off x="0" y="5239509"/>
            <a:ext cx="12192000" cy="830993"/>
          </a:xfrm>
          <a:prstGeom prst="rect">
            <a:avLst/>
          </a:prstGeom>
          <a:solidFill>
            <a:srgbClr val="FFFF00"/>
          </a:solidFill>
          <a:ln>
            <a:noFill/>
          </a:ln>
          <a:effectLst/>
        </p:spPr>
        <p:txBody>
          <a:bodyPr wrap="square" lIns="91435" tIns="45718" rIns="91435" bIns="45718">
            <a:spAutoFit/>
          </a:bodyPr>
          <a:lstStyle/>
          <a:p>
            <a:pPr algn="ctr">
              <a:buFontTx/>
              <a:buNone/>
            </a:pPr>
            <a:r>
              <a:rPr lang="en-US" sz="2400" b="1" dirty="0">
                <a:solidFill>
                  <a:srgbClr val="FF0000"/>
                </a:solidFill>
                <a:latin typeface="Times New Roman" charset="0"/>
              </a:rPr>
              <a:t>The Bottom Line</a:t>
            </a:r>
          </a:p>
          <a:p>
            <a:pPr algn="ctr" hangingPunct="0"/>
            <a:r>
              <a:rPr lang="en-US" sz="2400" b="1" dirty="0">
                <a:solidFill>
                  <a:srgbClr val="FF0000"/>
                </a:solidFill>
                <a:latin typeface="Times New Roman" panose="02020603050405020304" pitchFamily="18" charset="0"/>
                <a:cs typeface="Times New Roman" panose="02020603050405020304" pitchFamily="18" charset="0"/>
              </a:rPr>
              <a:t>Applied AI will have a growing influence on technology, the economy, and society</a:t>
            </a:r>
          </a:p>
        </p:txBody>
      </p:sp>
      <p:sp>
        <p:nvSpPr>
          <p:cNvPr id="7" name="Slide Number Placeholder 6">
            <a:extLst>
              <a:ext uri="{FF2B5EF4-FFF2-40B4-BE49-F238E27FC236}">
                <a16:creationId xmlns:a16="http://schemas.microsoft.com/office/drawing/2014/main" id="{9D08DBB4-53F0-544B-AB52-F2950E048052}"/>
              </a:ext>
            </a:extLst>
          </p:cNvPr>
          <p:cNvSpPr>
            <a:spLocks noGrp="1"/>
          </p:cNvSpPr>
          <p:nvPr>
            <p:ph type="sldNum" sz="quarter" idx="12"/>
          </p:nvPr>
        </p:nvSpPr>
        <p:spPr/>
        <p:txBody>
          <a:bodyPr/>
          <a:lstStyle/>
          <a:p>
            <a:r>
              <a:rPr lang="en-US" dirty="0"/>
              <a:t> </a:t>
            </a:r>
            <a:fld id="{760C78C2-CDE4-4FEF-94FB-F11C578D031C}" type="slidenum">
              <a:rPr lang="en-US" smtClean="0"/>
              <a:t>25</a:t>
            </a:fld>
            <a:endParaRPr lang="en-US" dirty="0"/>
          </a:p>
        </p:txBody>
      </p:sp>
      <p:sp>
        <p:nvSpPr>
          <p:cNvPr id="4" name="Footer Placeholder 3">
            <a:extLst>
              <a:ext uri="{FF2B5EF4-FFF2-40B4-BE49-F238E27FC236}">
                <a16:creationId xmlns:a16="http://schemas.microsoft.com/office/drawing/2014/main" id="{CD8A0AB3-2D99-E44E-9195-208383869D82}"/>
              </a:ext>
            </a:extLst>
          </p:cNvPr>
          <p:cNvSpPr>
            <a:spLocks noGrp="1"/>
          </p:cNvSpPr>
          <p:nvPr>
            <p:ph type="ftr" sz="quarter" idx="11"/>
          </p:nvPr>
        </p:nvSpPr>
        <p:spPr/>
        <p:txBody>
          <a:bodyPr/>
          <a:lstStyle/>
          <a:p>
            <a:r>
              <a:rPr lang="en-US" dirty="0"/>
              <a:t>Kordon Consulting LLC</a:t>
            </a:r>
          </a:p>
        </p:txBody>
      </p:sp>
    </p:spTree>
    <p:extLst>
      <p:ext uri="{BB962C8B-B14F-4D97-AF65-F5344CB8AC3E}">
        <p14:creationId xmlns:p14="http://schemas.microsoft.com/office/powerpoint/2010/main" val="1691155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687" y="136525"/>
            <a:ext cx="10515600" cy="398550"/>
          </a:xfrm>
        </p:spPr>
        <p:txBody>
          <a:bodyPr>
            <a:normAutofit fontScale="90000"/>
          </a:bodyPr>
          <a:lstStyle/>
          <a:p>
            <a:r>
              <a:rPr lang="en-US" sz="2800" dirty="0"/>
              <a:t>Suggested next steps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4" name="Picture 3" descr="Diagram&#10;&#10;Description automatically generated">
            <a:extLst>
              <a:ext uri="{FF2B5EF4-FFF2-40B4-BE49-F238E27FC236}">
                <a16:creationId xmlns:a16="http://schemas.microsoft.com/office/drawing/2014/main" id="{B381FC5A-60FA-B447-B143-BA5C8186D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34" y="535075"/>
            <a:ext cx="6034866" cy="5878407"/>
          </a:xfrm>
          <a:prstGeom prst="rect">
            <a:avLst/>
          </a:prstGeom>
        </p:spPr>
      </p:pic>
    </p:spTree>
    <p:extLst>
      <p:ext uri="{BB962C8B-B14F-4D97-AF65-F5344CB8AC3E}">
        <p14:creationId xmlns:p14="http://schemas.microsoft.com/office/powerpoint/2010/main" val="2048074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687" y="136525"/>
            <a:ext cx="10515600" cy="398550"/>
          </a:xfrm>
        </p:spPr>
        <p:txBody>
          <a:bodyPr>
            <a:normAutofit fontScale="90000"/>
          </a:bodyPr>
          <a:lstStyle/>
          <a:p>
            <a:r>
              <a:rPr lang="en-US" sz="2800" dirty="0"/>
              <a:t>Different AI role steps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27</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5" name="Picture 4" descr="Diagram, timeline&#10;&#10;Description automatically generated with medium confidence">
            <a:extLst>
              <a:ext uri="{FF2B5EF4-FFF2-40B4-BE49-F238E27FC236}">
                <a16:creationId xmlns:a16="http://schemas.microsoft.com/office/drawing/2014/main" id="{04485DA9-E73B-2F49-BA04-723907522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5122" y="211345"/>
            <a:ext cx="3552403" cy="6510130"/>
          </a:xfrm>
          <a:prstGeom prst="rect">
            <a:avLst/>
          </a:prstGeom>
        </p:spPr>
      </p:pic>
      <p:pic>
        <p:nvPicPr>
          <p:cNvPr id="1026" name="Picture 2" descr="professor Icon 2312207">
            <a:extLst>
              <a:ext uri="{FF2B5EF4-FFF2-40B4-BE49-F238E27FC236}">
                <a16:creationId xmlns:a16="http://schemas.microsoft.com/office/drawing/2014/main" id="{C1B5E8A5-DED8-C64F-8C5D-A5420A2C5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047" y="342296"/>
            <a:ext cx="1627394" cy="16273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de Icon 2187648">
            <a:extLst>
              <a:ext uri="{FF2B5EF4-FFF2-40B4-BE49-F238E27FC236}">
                <a16:creationId xmlns:a16="http://schemas.microsoft.com/office/drawing/2014/main" id="{39E42E1A-5E53-CE43-950E-8E121CCC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667" y="2378841"/>
            <a:ext cx="1627395" cy="16273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eative brain Icon 2075922">
            <a:extLst>
              <a:ext uri="{FF2B5EF4-FFF2-40B4-BE49-F238E27FC236}">
                <a16:creationId xmlns:a16="http://schemas.microsoft.com/office/drawing/2014/main" id="{CE689BA8-19DD-3F43-AAC6-63D3F36B1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4673" y="4717982"/>
            <a:ext cx="1725198" cy="17251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llar Icon 2345701">
            <a:extLst>
              <a:ext uri="{FF2B5EF4-FFF2-40B4-BE49-F238E27FC236}">
                <a16:creationId xmlns:a16="http://schemas.microsoft.com/office/drawing/2014/main" id="{4A5CA596-F4DF-5849-A079-C7FB51B2B5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0658" y="948420"/>
            <a:ext cx="607925" cy="607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ollar Icon 2345701">
            <a:extLst>
              <a:ext uri="{FF2B5EF4-FFF2-40B4-BE49-F238E27FC236}">
                <a16:creationId xmlns:a16="http://schemas.microsoft.com/office/drawing/2014/main" id="{B861346E-39EF-5043-B111-2F11829567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2200" y="2700117"/>
            <a:ext cx="984842" cy="9848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ollar Icon 2345701">
            <a:extLst>
              <a:ext uri="{FF2B5EF4-FFF2-40B4-BE49-F238E27FC236}">
                <a16:creationId xmlns:a16="http://schemas.microsoft.com/office/drawing/2014/main" id="{B24099E2-C8EA-674D-A6DD-B338F929E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4167" y="4789608"/>
            <a:ext cx="1480546" cy="148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73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687" y="136525"/>
            <a:ext cx="10515600" cy="398550"/>
          </a:xfrm>
        </p:spPr>
        <p:txBody>
          <a:bodyPr>
            <a:normAutofit fontScale="90000"/>
          </a:bodyPr>
          <a:lstStyle/>
          <a:p>
            <a:r>
              <a:rPr lang="en-US" sz="2800" dirty="0"/>
              <a:t>Fast growth of technical AI courses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31810015-C83E-0343-892A-C1261E5B450A}"/>
              </a:ext>
            </a:extLst>
          </p:cNvPr>
          <p:cNvPicPr>
            <a:picLocks noChangeAspect="1"/>
          </p:cNvPicPr>
          <p:nvPr/>
        </p:nvPicPr>
        <p:blipFill>
          <a:blip r:embed="rId2"/>
          <a:stretch>
            <a:fillRect/>
          </a:stretch>
        </p:blipFill>
        <p:spPr>
          <a:xfrm>
            <a:off x="2007429" y="731293"/>
            <a:ext cx="7255842" cy="5708228"/>
          </a:xfrm>
          <a:prstGeom prst="rect">
            <a:avLst/>
          </a:prstGeom>
        </p:spPr>
      </p:pic>
    </p:spTree>
    <p:extLst>
      <p:ext uri="{BB962C8B-B14F-4D97-AF65-F5344CB8AC3E}">
        <p14:creationId xmlns:p14="http://schemas.microsoft.com/office/powerpoint/2010/main" val="1962049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42F4-B974-EE42-93FB-504AE80A3631}"/>
              </a:ext>
            </a:extLst>
          </p:cNvPr>
          <p:cNvSpPr>
            <a:spLocks noGrp="1"/>
          </p:cNvSpPr>
          <p:nvPr>
            <p:ph type="title"/>
          </p:nvPr>
        </p:nvSpPr>
        <p:spPr>
          <a:xfrm>
            <a:off x="530087" y="103051"/>
            <a:ext cx="10515600" cy="978801"/>
          </a:xfrm>
        </p:spPr>
        <p:txBody>
          <a:bodyPr>
            <a:normAutofit/>
          </a:bodyPr>
          <a:lstStyle/>
          <a:p>
            <a:r>
              <a:rPr lang="en-US" sz="2400" dirty="0"/>
              <a:t>Recommended free courses</a:t>
            </a:r>
          </a:p>
        </p:txBody>
      </p:sp>
      <p:sp>
        <p:nvSpPr>
          <p:cNvPr id="3" name="Content Placeholder 2">
            <a:extLst>
              <a:ext uri="{FF2B5EF4-FFF2-40B4-BE49-F238E27FC236}">
                <a16:creationId xmlns:a16="http://schemas.microsoft.com/office/drawing/2014/main" id="{332C4FDC-EE70-9C44-80A1-82F1498461C1}"/>
              </a:ext>
            </a:extLst>
          </p:cNvPr>
          <p:cNvSpPr>
            <a:spLocks noGrp="1"/>
          </p:cNvSpPr>
          <p:nvPr>
            <p:ph idx="1"/>
          </p:nvPr>
        </p:nvSpPr>
        <p:spPr>
          <a:xfrm>
            <a:off x="530087" y="1388304"/>
            <a:ext cx="10515600" cy="4351338"/>
          </a:xfrm>
        </p:spPr>
        <p:txBody>
          <a:bodyPr>
            <a:noAutofit/>
          </a:bodyPr>
          <a:lstStyle/>
          <a:p>
            <a:r>
              <a:rPr lang="en-US" sz="2400" dirty="0">
                <a:hlinkClick r:id="rId2"/>
              </a:rPr>
              <a:t>https://data-flair.training/blogs/machine-learning-tutorial/</a:t>
            </a:r>
            <a:r>
              <a:rPr lang="en-US" sz="2400" dirty="0"/>
              <a:t> - a short set of popular ML tutorials</a:t>
            </a:r>
          </a:p>
          <a:p>
            <a:r>
              <a:rPr lang="en-US" sz="2400" dirty="0">
                <a:hlinkClick r:id="rId3"/>
              </a:rPr>
              <a:t>https://livingmachinelearning.com/course.html</a:t>
            </a:r>
            <a:r>
              <a:rPr lang="en-US" sz="2400" dirty="0"/>
              <a:t> a practical ML course by Geoff </a:t>
            </a:r>
            <a:r>
              <a:rPr lang="en-US" sz="2400" dirty="0" err="1"/>
              <a:t>Hulten</a:t>
            </a:r>
            <a:r>
              <a:rPr lang="en-US" sz="2400" dirty="0"/>
              <a:t> (senior manager at Google)</a:t>
            </a:r>
          </a:p>
          <a:p>
            <a:r>
              <a:rPr lang="en-US" sz="2400" dirty="0">
                <a:hlinkClick r:id="rId4"/>
              </a:rPr>
              <a:t>https://atcold.github.io/pytorch-Deep-Learning/</a:t>
            </a:r>
            <a:r>
              <a:rPr lang="en-US" sz="2400" dirty="0"/>
              <a:t> - a solid DL course by Yann </a:t>
            </a:r>
            <a:r>
              <a:rPr lang="en-US" sz="2400" dirty="0" err="1"/>
              <a:t>LeCun</a:t>
            </a:r>
            <a:r>
              <a:rPr lang="en-US" sz="2400" dirty="0"/>
              <a:t>, NY Center of Data Science</a:t>
            </a:r>
          </a:p>
          <a:p>
            <a:r>
              <a:rPr lang="en-US" sz="2400" dirty="0">
                <a:hlinkClick r:id="rId5"/>
              </a:rPr>
              <a:t>https://github.com/deskool/nlp-class</a:t>
            </a:r>
            <a:r>
              <a:rPr lang="en-US" sz="2400" dirty="0"/>
              <a:t> - an NLP course by </a:t>
            </a:r>
            <a:r>
              <a:rPr lang="en-US" sz="2400" dirty="0" err="1"/>
              <a:t>Ghassemi</a:t>
            </a:r>
            <a:r>
              <a:rPr lang="en-US" sz="2400" dirty="0"/>
              <a:t>, Michigan State University</a:t>
            </a:r>
          </a:p>
          <a:p>
            <a:r>
              <a:rPr lang="en-US" sz="2400" dirty="0">
                <a:hlinkClick r:id="rId6"/>
              </a:rPr>
              <a:t>https://aws.amazon.com/machine-learning/mlu/</a:t>
            </a:r>
            <a:r>
              <a:rPr lang="en-US" sz="2400" dirty="0"/>
              <a:t> - Amazon Machine Learning University</a:t>
            </a:r>
          </a:p>
          <a:p>
            <a:r>
              <a:rPr lang="en-US" sz="2400" dirty="0">
                <a:hlinkClick r:id="rId7"/>
              </a:rPr>
              <a:t>https://www.microsoft.com/en-us/ai/ai-business-school</a:t>
            </a:r>
            <a:r>
              <a:rPr lang="en-US" sz="2400" dirty="0"/>
              <a:t> - Microsoft AI Business School</a:t>
            </a:r>
          </a:p>
        </p:txBody>
      </p:sp>
      <p:sp>
        <p:nvSpPr>
          <p:cNvPr id="4" name="Footer Placeholder 3">
            <a:extLst>
              <a:ext uri="{FF2B5EF4-FFF2-40B4-BE49-F238E27FC236}">
                <a16:creationId xmlns:a16="http://schemas.microsoft.com/office/drawing/2014/main" id="{7C6FBFCA-EC77-F24C-9DBB-E29F06562170}"/>
              </a:ext>
            </a:extLst>
          </p:cNvPr>
          <p:cNvSpPr>
            <a:spLocks noGrp="1"/>
          </p:cNvSpPr>
          <p:nvPr>
            <p:ph type="ftr" sz="quarter" idx="11"/>
          </p:nvPr>
        </p:nvSpPr>
        <p:spPr/>
        <p:txBody>
          <a:bodyPr/>
          <a:lstStyle/>
          <a:p>
            <a:r>
              <a:rPr lang="en-US"/>
              <a:t>Kordon Consulting LLC</a:t>
            </a:r>
          </a:p>
        </p:txBody>
      </p:sp>
      <p:sp>
        <p:nvSpPr>
          <p:cNvPr id="5" name="Slide Number Placeholder 4">
            <a:extLst>
              <a:ext uri="{FF2B5EF4-FFF2-40B4-BE49-F238E27FC236}">
                <a16:creationId xmlns:a16="http://schemas.microsoft.com/office/drawing/2014/main" id="{9AF63B9C-77F9-F244-8755-349220953208}"/>
              </a:ext>
            </a:extLst>
          </p:cNvPr>
          <p:cNvSpPr>
            <a:spLocks noGrp="1"/>
          </p:cNvSpPr>
          <p:nvPr>
            <p:ph type="sldNum" sz="quarter" idx="12"/>
          </p:nvPr>
        </p:nvSpPr>
        <p:spPr/>
        <p:txBody>
          <a:bodyPr/>
          <a:lstStyle/>
          <a:p>
            <a:fld id="{760C78C2-CDE4-4FEF-94FB-F11C578D031C}" type="slidenum">
              <a:rPr lang="en-US" smtClean="0"/>
              <a:t>29</a:t>
            </a:fld>
            <a:endParaRPr lang="en-US"/>
          </a:p>
        </p:txBody>
      </p:sp>
    </p:spTree>
    <p:extLst>
      <p:ext uri="{BB962C8B-B14F-4D97-AF65-F5344CB8AC3E}">
        <p14:creationId xmlns:p14="http://schemas.microsoft.com/office/powerpoint/2010/main" val="402245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11CBE7BB-66CD-3B42-B75C-B48D85A71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68" y="706870"/>
            <a:ext cx="7786959" cy="5779931"/>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30 agenda</a:t>
            </a:r>
          </a:p>
        </p:txBody>
      </p:sp>
      <p:pic>
        <p:nvPicPr>
          <p:cNvPr id="7" name="Picture 6"/>
          <p:cNvPicPr>
            <a:picLocks noChangeAspect="1"/>
          </p:cNvPicPr>
          <p:nvPr/>
        </p:nvPicPr>
        <p:blipFill>
          <a:blip r:embed="rId3"/>
          <a:stretch>
            <a:fillRect/>
          </a:stretch>
        </p:blipFill>
        <p:spPr>
          <a:xfrm>
            <a:off x="3931130" y="1705764"/>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3" name="TextBox 2">
            <a:extLst>
              <a:ext uri="{FF2B5EF4-FFF2-40B4-BE49-F238E27FC236}">
                <a16:creationId xmlns:a16="http://schemas.microsoft.com/office/drawing/2014/main" id="{A9A6E56C-A1B2-484B-BF19-608A152598B3}"/>
              </a:ext>
            </a:extLst>
          </p:cNvPr>
          <p:cNvSpPr txBox="1"/>
          <p:nvPr/>
        </p:nvSpPr>
        <p:spPr>
          <a:xfrm>
            <a:off x="7676322" y="3940265"/>
            <a:ext cx="4114800" cy="1508105"/>
          </a:xfrm>
          <a:prstGeom prst="rect">
            <a:avLst/>
          </a:prstGeom>
          <a:solidFill>
            <a:srgbClr val="FFFF00"/>
          </a:solidFill>
        </p:spPr>
        <p:txBody>
          <a:bodyPr wrap="square" rtlCol="0">
            <a:spAutoFit/>
          </a:bodyPr>
          <a:lstStyle/>
          <a:p>
            <a:r>
              <a:rPr lang="en-US" b="1" dirty="0"/>
              <a:t>AI is not about replacing the human with a robot. It is about taking </a:t>
            </a:r>
            <a:r>
              <a:rPr lang="en-US" sz="2800" b="1" dirty="0">
                <a:solidFill>
                  <a:srgbClr val="FF0000"/>
                </a:solidFill>
              </a:rPr>
              <a:t>the robot out of the human.</a:t>
            </a:r>
            <a:endParaRPr lang="en-US" b="1" dirty="0">
              <a:solidFill>
                <a:srgbClr val="FF0000"/>
              </a:solidFill>
            </a:endParaRPr>
          </a:p>
          <a:p>
            <a:r>
              <a:rPr lang="en-US" b="1" dirty="0"/>
              <a:t>Usama Fayyad </a:t>
            </a:r>
          </a:p>
        </p:txBody>
      </p:sp>
    </p:spTree>
    <p:extLst>
      <p:ext uri="{BB962C8B-B14F-4D97-AF65-F5344CB8AC3E}">
        <p14:creationId xmlns:p14="http://schemas.microsoft.com/office/powerpoint/2010/main" val="3931654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5F52-29E0-DD49-95C9-461D5E2A0EA5}"/>
              </a:ext>
            </a:extLst>
          </p:cNvPr>
          <p:cNvSpPr>
            <a:spLocks noGrp="1"/>
          </p:cNvSpPr>
          <p:nvPr>
            <p:ph type="title"/>
          </p:nvPr>
        </p:nvSpPr>
        <p:spPr>
          <a:xfrm>
            <a:off x="568411" y="136525"/>
            <a:ext cx="10515600" cy="654539"/>
          </a:xfrm>
        </p:spPr>
        <p:txBody>
          <a:bodyPr>
            <a:normAutofit/>
          </a:bodyPr>
          <a:lstStyle/>
          <a:p>
            <a:r>
              <a:rPr lang="en-US" sz="2800" dirty="0"/>
              <a:t>Example: Application course at MIT (paid)</a:t>
            </a:r>
          </a:p>
        </p:txBody>
      </p:sp>
      <p:sp>
        <p:nvSpPr>
          <p:cNvPr id="4" name="Footer Placeholder 3">
            <a:extLst>
              <a:ext uri="{FF2B5EF4-FFF2-40B4-BE49-F238E27FC236}">
                <a16:creationId xmlns:a16="http://schemas.microsoft.com/office/drawing/2014/main" id="{D8E8D0A7-B6F7-954A-990A-67060F62E292}"/>
              </a:ext>
            </a:extLst>
          </p:cNvPr>
          <p:cNvSpPr>
            <a:spLocks noGrp="1"/>
          </p:cNvSpPr>
          <p:nvPr>
            <p:ph type="ftr" sz="quarter" idx="11"/>
          </p:nvPr>
        </p:nvSpPr>
        <p:spPr/>
        <p:txBody>
          <a:bodyPr/>
          <a:lstStyle/>
          <a:p>
            <a:r>
              <a:rPr lang="en-US"/>
              <a:t>Kordon Consulting LLC</a:t>
            </a:r>
          </a:p>
        </p:txBody>
      </p:sp>
      <p:sp>
        <p:nvSpPr>
          <p:cNvPr id="5" name="Slide Number Placeholder 4">
            <a:extLst>
              <a:ext uri="{FF2B5EF4-FFF2-40B4-BE49-F238E27FC236}">
                <a16:creationId xmlns:a16="http://schemas.microsoft.com/office/drawing/2014/main" id="{B85923FB-6804-DF47-93BD-CA31CD093B27}"/>
              </a:ext>
            </a:extLst>
          </p:cNvPr>
          <p:cNvSpPr>
            <a:spLocks noGrp="1"/>
          </p:cNvSpPr>
          <p:nvPr>
            <p:ph type="sldNum" sz="quarter" idx="12"/>
          </p:nvPr>
        </p:nvSpPr>
        <p:spPr/>
        <p:txBody>
          <a:bodyPr/>
          <a:lstStyle/>
          <a:p>
            <a:fld id="{760C78C2-CDE4-4FEF-94FB-F11C578D031C}" type="slidenum">
              <a:rPr lang="en-US" smtClean="0"/>
              <a:t>30</a:t>
            </a:fld>
            <a:endParaRPr lang="en-US"/>
          </a:p>
        </p:txBody>
      </p:sp>
      <p:pic>
        <p:nvPicPr>
          <p:cNvPr id="6" name="Picture 5">
            <a:extLst>
              <a:ext uri="{FF2B5EF4-FFF2-40B4-BE49-F238E27FC236}">
                <a16:creationId xmlns:a16="http://schemas.microsoft.com/office/drawing/2014/main" id="{5006EFE3-1C02-BF4F-88C2-E2534C0113ED}"/>
              </a:ext>
            </a:extLst>
          </p:cNvPr>
          <p:cNvPicPr>
            <a:picLocks noChangeAspect="1"/>
          </p:cNvPicPr>
          <p:nvPr/>
        </p:nvPicPr>
        <p:blipFill>
          <a:blip r:embed="rId2"/>
          <a:stretch>
            <a:fillRect/>
          </a:stretch>
        </p:blipFill>
        <p:spPr>
          <a:xfrm>
            <a:off x="240420" y="990567"/>
            <a:ext cx="6931608" cy="3154770"/>
          </a:xfrm>
          <a:prstGeom prst="rect">
            <a:avLst/>
          </a:prstGeom>
        </p:spPr>
      </p:pic>
      <p:pic>
        <p:nvPicPr>
          <p:cNvPr id="8" name="Picture 7">
            <a:extLst>
              <a:ext uri="{FF2B5EF4-FFF2-40B4-BE49-F238E27FC236}">
                <a16:creationId xmlns:a16="http://schemas.microsoft.com/office/drawing/2014/main" id="{0EF6326C-3B09-F648-B4D3-AEB708CD91A7}"/>
              </a:ext>
            </a:extLst>
          </p:cNvPr>
          <p:cNvPicPr>
            <a:picLocks noChangeAspect="1"/>
          </p:cNvPicPr>
          <p:nvPr/>
        </p:nvPicPr>
        <p:blipFill>
          <a:blip r:embed="rId3"/>
          <a:stretch>
            <a:fillRect/>
          </a:stretch>
        </p:blipFill>
        <p:spPr>
          <a:xfrm>
            <a:off x="154056" y="4344840"/>
            <a:ext cx="7769088" cy="1722095"/>
          </a:xfrm>
          <a:prstGeom prst="rect">
            <a:avLst/>
          </a:prstGeom>
        </p:spPr>
      </p:pic>
      <p:pic>
        <p:nvPicPr>
          <p:cNvPr id="9" name="Picture 8">
            <a:extLst>
              <a:ext uri="{FF2B5EF4-FFF2-40B4-BE49-F238E27FC236}">
                <a16:creationId xmlns:a16="http://schemas.microsoft.com/office/drawing/2014/main" id="{96D2196D-470A-3740-B092-C1E3D11BF392}"/>
              </a:ext>
            </a:extLst>
          </p:cNvPr>
          <p:cNvPicPr>
            <a:picLocks noChangeAspect="1"/>
          </p:cNvPicPr>
          <p:nvPr/>
        </p:nvPicPr>
        <p:blipFill>
          <a:blip r:embed="rId4"/>
          <a:stretch>
            <a:fillRect/>
          </a:stretch>
        </p:blipFill>
        <p:spPr>
          <a:xfrm>
            <a:off x="4214243" y="1392792"/>
            <a:ext cx="7061476" cy="1120368"/>
          </a:xfrm>
          <a:prstGeom prst="rect">
            <a:avLst/>
          </a:prstGeom>
        </p:spPr>
      </p:pic>
    </p:spTree>
    <p:extLst>
      <p:ext uri="{BB962C8B-B14F-4D97-AF65-F5344CB8AC3E}">
        <p14:creationId xmlns:p14="http://schemas.microsoft.com/office/powerpoint/2010/main" val="199091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Federated learning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076" name="Picture 4" descr="Federated Learning vs. Fine-grained Federated Learning. | Download  Scientific Diagram">
            <a:extLst>
              <a:ext uri="{FF2B5EF4-FFF2-40B4-BE49-F238E27FC236}">
                <a16:creationId xmlns:a16="http://schemas.microsoft.com/office/drawing/2014/main" id="{BD3ACD30-54AD-C545-956B-B99BF3EB5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7" y="801904"/>
            <a:ext cx="6034639" cy="5516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10EE09-92F0-1848-8C46-46B25064AEB2}"/>
              </a:ext>
            </a:extLst>
          </p:cNvPr>
          <p:cNvSpPr txBox="1"/>
          <p:nvPr/>
        </p:nvSpPr>
        <p:spPr>
          <a:xfrm>
            <a:off x="7573616" y="1120676"/>
            <a:ext cx="4403036" cy="2031325"/>
          </a:xfrm>
          <a:prstGeom prst="rect">
            <a:avLst/>
          </a:prstGeom>
          <a:solidFill>
            <a:srgbClr val="FFFF00"/>
          </a:solidFill>
        </p:spPr>
        <p:txBody>
          <a:bodyPr wrap="square" rtlCol="0">
            <a:spAutoFit/>
          </a:bodyPr>
          <a:lstStyle/>
          <a:p>
            <a:r>
              <a:rPr lang="en-US" b="1" dirty="0"/>
              <a:t>Wikipedia:</a:t>
            </a:r>
          </a:p>
          <a:p>
            <a:r>
              <a:rPr lang="en-US" b="1" dirty="0"/>
              <a:t>Federated learning</a:t>
            </a:r>
            <a:r>
              <a:rPr lang="en-US" dirty="0"/>
              <a:t> (also known as </a:t>
            </a:r>
            <a:r>
              <a:rPr lang="en-US" b="1" dirty="0"/>
              <a:t>collaborative learning</a:t>
            </a:r>
            <a:r>
              <a:rPr lang="en-US" dirty="0"/>
              <a:t>) is a </a:t>
            </a:r>
            <a:r>
              <a:rPr lang="en-US" dirty="0">
                <a:hlinkClick r:id="rId3" tooltip="Machine learning"/>
              </a:rPr>
              <a:t>machine learning</a:t>
            </a:r>
            <a:r>
              <a:rPr lang="en-US" dirty="0"/>
              <a:t> technique that trains an algorithm across multiple decentralized edge devices or </a:t>
            </a:r>
            <a:r>
              <a:rPr lang="en-US" dirty="0">
                <a:hlinkClick r:id="rId4" tooltip="Server (computing)"/>
              </a:rPr>
              <a:t>servers</a:t>
            </a:r>
            <a:r>
              <a:rPr lang="en-US" dirty="0"/>
              <a:t> holding local </a:t>
            </a:r>
            <a:r>
              <a:rPr lang="en-US" dirty="0">
                <a:hlinkClick r:id="rId5" tooltip="Data"/>
              </a:rPr>
              <a:t>data samples</a:t>
            </a:r>
            <a:r>
              <a:rPr lang="en-US" dirty="0"/>
              <a:t>, without exchanging them. </a:t>
            </a:r>
          </a:p>
        </p:txBody>
      </p:sp>
    </p:spTree>
    <p:extLst>
      <p:ext uri="{BB962C8B-B14F-4D97-AF65-F5344CB8AC3E}">
        <p14:creationId xmlns:p14="http://schemas.microsoft.com/office/powerpoint/2010/main" val="454804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65" y="165851"/>
            <a:ext cx="10515600" cy="398550"/>
          </a:xfrm>
        </p:spPr>
        <p:txBody>
          <a:bodyPr>
            <a:normAutofit fontScale="90000"/>
          </a:bodyPr>
          <a:lstStyle/>
          <a:p>
            <a:r>
              <a:rPr lang="en-US" sz="2800" dirty="0"/>
              <a:t>Explainable AI (XAI) for black-box models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5</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4" name="TextBox 3">
            <a:extLst>
              <a:ext uri="{FF2B5EF4-FFF2-40B4-BE49-F238E27FC236}">
                <a16:creationId xmlns:a16="http://schemas.microsoft.com/office/drawing/2014/main" id="{F9E331FD-C84C-0940-A637-808849255976}"/>
              </a:ext>
            </a:extLst>
          </p:cNvPr>
          <p:cNvSpPr txBox="1"/>
          <p:nvPr/>
        </p:nvSpPr>
        <p:spPr>
          <a:xfrm>
            <a:off x="218660" y="5956520"/>
            <a:ext cx="4104861" cy="523220"/>
          </a:xfrm>
          <a:prstGeom prst="rect">
            <a:avLst/>
          </a:prstGeom>
          <a:noFill/>
        </p:spPr>
        <p:txBody>
          <a:bodyPr wrap="square" rtlCol="0">
            <a:spAutoFit/>
          </a:bodyPr>
          <a:lstStyle/>
          <a:p>
            <a:r>
              <a:rPr lang="en-US" sz="1400" dirty="0"/>
              <a:t>Local Interpretable Model-Agnostic Explanations (LIME) — the ELI5 way</a:t>
            </a:r>
          </a:p>
        </p:txBody>
      </p:sp>
      <p:pic>
        <p:nvPicPr>
          <p:cNvPr id="2051" name="Picture 3" descr="page2image39222368">
            <a:extLst>
              <a:ext uri="{FF2B5EF4-FFF2-40B4-BE49-F238E27FC236}">
                <a16:creationId xmlns:a16="http://schemas.microsoft.com/office/drawing/2014/main" id="{DE99A75E-7C79-C949-AF49-FD4D8ADDC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60" y="2179449"/>
            <a:ext cx="8534400" cy="233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E28968-7950-7047-9B59-6F3C08B4609B}"/>
              </a:ext>
            </a:extLst>
          </p:cNvPr>
          <p:cNvSpPr txBox="1"/>
          <p:nvPr/>
        </p:nvSpPr>
        <p:spPr>
          <a:xfrm>
            <a:off x="9233453" y="2633865"/>
            <a:ext cx="2365513" cy="584775"/>
          </a:xfrm>
          <a:prstGeom prst="rect">
            <a:avLst/>
          </a:prstGeom>
          <a:noFill/>
        </p:spPr>
        <p:txBody>
          <a:bodyPr wrap="square" rtlCol="0">
            <a:spAutoFit/>
          </a:bodyPr>
          <a:lstStyle/>
          <a:p>
            <a:r>
              <a:rPr lang="en-US" sz="1400" b="1" dirty="0"/>
              <a:t>Local Interpretable Model-agnostic Explanation (LIME</a:t>
            </a:r>
            <a:r>
              <a:rPr lang="en-US" dirty="0"/>
              <a:t>)</a:t>
            </a:r>
          </a:p>
        </p:txBody>
      </p:sp>
    </p:spTree>
    <p:extLst>
      <p:ext uri="{BB962C8B-B14F-4D97-AF65-F5344CB8AC3E}">
        <p14:creationId xmlns:p14="http://schemas.microsoft.com/office/powerpoint/2010/main" val="1517914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494B9-28D4-4C48-B732-C0060292F3F6}"/>
              </a:ext>
            </a:extLst>
          </p:cNvPr>
          <p:cNvPicPr>
            <a:picLocks noChangeAspect="1"/>
          </p:cNvPicPr>
          <p:nvPr/>
        </p:nvPicPr>
        <p:blipFill>
          <a:blip r:embed="rId2"/>
          <a:stretch>
            <a:fillRect/>
          </a:stretch>
        </p:blipFill>
        <p:spPr>
          <a:xfrm>
            <a:off x="321365" y="993457"/>
            <a:ext cx="7947095" cy="4626826"/>
          </a:xfrm>
          <a:prstGeom prst="rect">
            <a:avLst/>
          </a:prstGeom>
        </p:spPr>
      </p:pic>
      <p:sp>
        <p:nvSpPr>
          <p:cNvPr id="2" name="Title 1"/>
          <p:cNvSpPr>
            <a:spLocks noGrp="1"/>
          </p:cNvSpPr>
          <p:nvPr>
            <p:ph type="title"/>
          </p:nvPr>
        </p:nvSpPr>
        <p:spPr>
          <a:xfrm>
            <a:off x="321365" y="165851"/>
            <a:ext cx="10515600" cy="398550"/>
          </a:xfrm>
        </p:spPr>
        <p:txBody>
          <a:bodyPr>
            <a:normAutofit fontScale="90000"/>
          </a:bodyPr>
          <a:lstStyle/>
          <a:p>
            <a:r>
              <a:rPr lang="en-US" sz="2800" dirty="0"/>
              <a:t>Explainable AI (XAI) for image processing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4" name="TextBox 3">
            <a:extLst>
              <a:ext uri="{FF2B5EF4-FFF2-40B4-BE49-F238E27FC236}">
                <a16:creationId xmlns:a16="http://schemas.microsoft.com/office/drawing/2014/main" id="{F9E331FD-C84C-0940-A637-808849255976}"/>
              </a:ext>
            </a:extLst>
          </p:cNvPr>
          <p:cNvSpPr txBox="1"/>
          <p:nvPr/>
        </p:nvSpPr>
        <p:spPr>
          <a:xfrm>
            <a:off x="218660" y="5956520"/>
            <a:ext cx="4104861" cy="523220"/>
          </a:xfrm>
          <a:prstGeom prst="rect">
            <a:avLst/>
          </a:prstGeom>
          <a:noFill/>
        </p:spPr>
        <p:txBody>
          <a:bodyPr wrap="square" rtlCol="0">
            <a:spAutoFit/>
          </a:bodyPr>
          <a:lstStyle/>
          <a:p>
            <a:r>
              <a:rPr lang="en-US" sz="1400" dirty="0"/>
              <a:t>Local Interpretable Model-Agnostic Explanations (LIME) — the ELI5 way</a:t>
            </a:r>
          </a:p>
        </p:txBody>
      </p:sp>
      <p:sp>
        <p:nvSpPr>
          <p:cNvPr id="5" name="TextBox 4">
            <a:extLst>
              <a:ext uri="{FF2B5EF4-FFF2-40B4-BE49-F238E27FC236}">
                <a16:creationId xmlns:a16="http://schemas.microsoft.com/office/drawing/2014/main" id="{47E28968-7950-7047-9B59-6F3C08B4609B}"/>
              </a:ext>
            </a:extLst>
          </p:cNvPr>
          <p:cNvSpPr txBox="1"/>
          <p:nvPr/>
        </p:nvSpPr>
        <p:spPr>
          <a:xfrm>
            <a:off x="9375913" y="3306870"/>
            <a:ext cx="2365513" cy="584775"/>
          </a:xfrm>
          <a:prstGeom prst="rect">
            <a:avLst/>
          </a:prstGeom>
          <a:noFill/>
        </p:spPr>
        <p:txBody>
          <a:bodyPr wrap="square" rtlCol="0">
            <a:spAutoFit/>
          </a:bodyPr>
          <a:lstStyle/>
          <a:p>
            <a:r>
              <a:rPr lang="en-US" sz="1400" b="1" dirty="0"/>
              <a:t>Local Interpretable Model-agnostic Explanation (LIME</a:t>
            </a:r>
            <a:r>
              <a:rPr lang="en-US" dirty="0"/>
              <a:t>)</a:t>
            </a:r>
          </a:p>
        </p:txBody>
      </p:sp>
    </p:spTree>
    <p:extLst>
      <p:ext uri="{BB962C8B-B14F-4D97-AF65-F5344CB8AC3E}">
        <p14:creationId xmlns:p14="http://schemas.microsoft.com/office/powerpoint/2010/main" val="2896108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Transformers</a:t>
            </a:r>
          </a:p>
        </p:txBody>
      </p:sp>
      <p:pic>
        <p:nvPicPr>
          <p:cNvPr id="7" name="Picture 6"/>
          <p:cNvPicPr>
            <a:picLocks noChangeAspect="1"/>
          </p:cNvPicPr>
          <p:nvPr/>
        </p:nvPicPr>
        <p:blipFill>
          <a:blip r:embed="rId2"/>
          <a:stretch>
            <a:fillRect/>
          </a:stretch>
        </p:blipFill>
        <p:spPr>
          <a:xfrm>
            <a:off x="3169614" y="194022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7</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B55BC767-E271-2B4C-A1AF-0427175403F5}"/>
              </a:ext>
            </a:extLst>
          </p:cNvPr>
          <p:cNvPicPr>
            <a:picLocks noChangeAspect="1"/>
          </p:cNvPicPr>
          <p:nvPr/>
        </p:nvPicPr>
        <p:blipFill>
          <a:blip r:embed="rId3"/>
          <a:stretch>
            <a:fillRect/>
          </a:stretch>
        </p:blipFill>
        <p:spPr>
          <a:xfrm>
            <a:off x="2973892" y="1027729"/>
            <a:ext cx="6502400" cy="3898900"/>
          </a:xfrm>
          <a:prstGeom prst="rect">
            <a:avLst/>
          </a:prstGeom>
        </p:spPr>
      </p:pic>
      <p:sp>
        <p:nvSpPr>
          <p:cNvPr id="5" name="TextBox 4">
            <a:extLst>
              <a:ext uri="{FF2B5EF4-FFF2-40B4-BE49-F238E27FC236}">
                <a16:creationId xmlns:a16="http://schemas.microsoft.com/office/drawing/2014/main" id="{D30AA084-BFA1-CA4D-A706-61BA93AEB615}"/>
              </a:ext>
            </a:extLst>
          </p:cNvPr>
          <p:cNvSpPr txBox="1"/>
          <p:nvPr/>
        </p:nvSpPr>
        <p:spPr>
          <a:xfrm>
            <a:off x="1849868" y="5190682"/>
            <a:ext cx="9069144" cy="1200329"/>
          </a:xfrm>
          <a:prstGeom prst="rect">
            <a:avLst/>
          </a:prstGeom>
          <a:noFill/>
        </p:spPr>
        <p:txBody>
          <a:bodyPr wrap="square" rtlCol="0">
            <a:spAutoFit/>
          </a:bodyPr>
          <a:lstStyle/>
          <a:p>
            <a:r>
              <a:rPr lang="en-US" b="1" dirty="0"/>
              <a:t>While Generative Pretrained Transformer GPT-2 weighed in at a measly 1.542 billion parameters (with smaller release versions at 117, 345, and 762 million), the full-sized GPT-3 has 175 billion parameters. GPT-3 was also matched with a larger dataset for pre-training: 570GB of text compared to 40GB for GPT-2.</a:t>
            </a:r>
          </a:p>
        </p:txBody>
      </p:sp>
    </p:spTree>
    <p:extLst>
      <p:ext uri="{BB962C8B-B14F-4D97-AF65-F5344CB8AC3E}">
        <p14:creationId xmlns:p14="http://schemas.microsoft.com/office/powerpoint/2010/main" val="3813186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61" y="192418"/>
            <a:ext cx="10515600" cy="398550"/>
          </a:xfrm>
        </p:spPr>
        <p:txBody>
          <a:bodyPr>
            <a:normAutofit fontScale="90000"/>
          </a:bodyPr>
          <a:lstStyle/>
          <a:p>
            <a:r>
              <a:rPr lang="en-US" sz="2800" dirty="0"/>
              <a:t>Emotional AI</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2C29B8D5-8359-8B41-9B61-33BFFA6B1B9E}"/>
              </a:ext>
            </a:extLst>
          </p:cNvPr>
          <p:cNvPicPr>
            <a:picLocks noChangeAspect="1"/>
          </p:cNvPicPr>
          <p:nvPr/>
        </p:nvPicPr>
        <p:blipFill>
          <a:blip r:embed="rId2"/>
          <a:stretch>
            <a:fillRect/>
          </a:stretch>
        </p:blipFill>
        <p:spPr>
          <a:xfrm>
            <a:off x="838200" y="3381374"/>
            <a:ext cx="9715500" cy="3111500"/>
          </a:xfrm>
          <a:prstGeom prst="rect">
            <a:avLst/>
          </a:prstGeom>
        </p:spPr>
      </p:pic>
      <p:pic>
        <p:nvPicPr>
          <p:cNvPr id="10244" name="Picture 4" descr="Figure">
            <a:extLst>
              <a:ext uri="{FF2B5EF4-FFF2-40B4-BE49-F238E27FC236}">
                <a16:creationId xmlns:a16="http://schemas.microsoft.com/office/drawing/2014/main" id="{1B1B82C9-9E5D-B743-ADAA-E9EDB2403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863" y="1042429"/>
            <a:ext cx="6555961" cy="223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2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B2056AE-0A78-AE4C-BA59-8436AC0AB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146" y="692574"/>
            <a:ext cx="8257304" cy="5734878"/>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30 agenda</a:t>
            </a:r>
          </a:p>
        </p:txBody>
      </p:sp>
      <p:pic>
        <p:nvPicPr>
          <p:cNvPr id="7" name="Picture 6"/>
          <p:cNvPicPr>
            <a:picLocks noChangeAspect="1"/>
          </p:cNvPicPr>
          <p:nvPr/>
        </p:nvPicPr>
        <p:blipFill>
          <a:blip r:embed="rId3"/>
          <a:stretch>
            <a:fillRect/>
          </a:stretch>
        </p:blipFill>
        <p:spPr>
          <a:xfrm>
            <a:off x="3931130" y="2620164"/>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9</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869982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226377</TotalTime>
  <Words>973</Words>
  <Application>Microsoft Macintosh PowerPoint</Application>
  <PresentationFormat>Widescreen</PresentationFormat>
  <Paragraphs>148</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Swis721 Cn BT</vt:lpstr>
      <vt:lpstr>Times New Roman</vt:lpstr>
      <vt:lpstr>Office Theme</vt:lpstr>
      <vt:lpstr>Applied Artificial Intelligence  Lecture 30  The Future of Applied AI</vt:lpstr>
      <vt:lpstr>AI Big Bang</vt:lpstr>
      <vt:lpstr>Lecture 30 agenda</vt:lpstr>
      <vt:lpstr>Federated learning</vt:lpstr>
      <vt:lpstr>Explainable AI (XAI) for black-box models</vt:lpstr>
      <vt:lpstr>Explainable AI (XAI) for image processing</vt:lpstr>
      <vt:lpstr>Transformers</vt:lpstr>
      <vt:lpstr>Emotional AI</vt:lpstr>
      <vt:lpstr>Lecture 30 agenda</vt:lpstr>
      <vt:lpstr>From Genetic Programming (GP) to evolving AI</vt:lpstr>
      <vt:lpstr>Linking symbolic and sub-symbolic paradigm as a step towards AGI</vt:lpstr>
      <vt:lpstr>Edge AI</vt:lpstr>
      <vt:lpstr>Artificial General Intelligence vs. Narrow Artificial Intelligence</vt:lpstr>
      <vt:lpstr>Lecture 30 agenda</vt:lpstr>
      <vt:lpstr>The decade of 2020s – filling the gaps between AI ambition and reality</vt:lpstr>
      <vt:lpstr>The decade of 2020s – a big impact on productivity and cost reduction</vt:lpstr>
      <vt:lpstr>Automated AI-driven decision-making: The AI factory</vt:lpstr>
      <vt:lpstr>A simplified digital twin of a healthcare organization</vt:lpstr>
      <vt:lpstr>The decade of 2020s – the raise of autonomous vehicles</vt:lpstr>
      <vt:lpstr>Companies investing in autonomous vehicles</vt:lpstr>
      <vt:lpstr>Lecture 30 agenda</vt:lpstr>
      <vt:lpstr>AI will increase the gap between high-skilled and low-skilled labor force</vt:lpstr>
      <vt:lpstr>The fake world of the future</vt:lpstr>
      <vt:lpstr>The Big AI Brother</vt:lpstr>
      <vt:lpstr>Lecture 30 “The future of applied AI” Summary</vt:lpstr>
      <vt:lpstr>Suggested next steps</vt:lpstr>
      <vt:lpstr>Different AI role steps</vt:lpstr>
      <vt:lpstr>Fast growth of technical AI courses</vt:lpstr>
      <vt:lpstr>Recommended free courses</vt:lpstr>
      <vt:lpstr>Example: Application course at MIT (paid)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Analytics Work Process</dc:title>
  <dc:creator>Kordon, Arthur (Non-Employee)</dc:creator>
  <cp:lastModifiedBy>Arthur Kordon</cp:lastModifiedBy>
  <cp:revision>1423</cp:revision>
  <cp:lastPrinted>2020-05-15T22:07:03Z</cp:lastPrinted>
  <dcterms:created xsi:type="dcterms:W3CDTF">2017-01-12T15:32:32Z</dcterms:created>
  <dcterms:modified xsi:type="dcterms:W3CDTF">2021-02-10T00:05:33Z</dcterms:modified>
</cp:coreProperties>
</file>