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1113" r:id="rId3"/>
    <p:sldId id="859" r:id="rId4"/>
    <p:sldId id="1126" r:id="rId5"/>
    <p:sldId id="1127" r:id="rId6"/>
    <p:sldId id="1118" r:id="rId7"/>
    <p:sldId id="1114" r:id="rId8"/>
    <p:sldId id="1119" r:id="rId9"/>
    <p:sldId id="1120" r:id="rId10"/>
    <p:sldId id="1121" r:id="rId11"/>
    <p:sldId id="1115" r:id="rId12"/>
    <p:sldId id="1122" r:id="rId13"/>
    <p:sldId id="1123" r:id="rId14"/>
    <p:sldId id="1124" r:id="rId15"/>
    <p:sldId id="1116" r:id="rId16"/>
    <p:sldId id="1128" r:id="rId17"/>
    <p:sldId id="1117" r:id="rId18"/>
    <p:sldId id="1129" r:id="rId19"/>
    <p:sldId id="1064" r:id="rId20"/>
    <p:sldId id="7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CCB-D3AC-5147-890C-BA9EFDEEC7A6}" type="datetime1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8E6-E057-DE4C-B0D7-D51A9A93C909}" type="datetime1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74AF-00FD-564A-B3C1-3E324A53B67F}" type="datetime1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A8-C022-0549-8A49-2124FC7777F9}" type="datetime1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FA71-5F36-064E-8AC5-42961178F6B5}" type="datetime1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0AD8-7E61-2C41-9523-E762B9138904}" type="datetime1">
              <a:rPr lang="en-US" smtClean="0"/>
              <a:t>10/31/20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5EAA-EEA6-D84A-9A3E-A0A381369459}" type="datetime1">
              <a:rPr lang="en-US" smtClean="0"/>
              <a:t>10/31/20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68E-F70A-934A-84B8-F321E841CF10}" type="datetime1">
              <a:rPr lang="en-US" smtClean="0"/>
              <a:t>10/31/20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9C60-F2BB-3D43-B3DA-DE1B79EB7245}" type="datetime1">
              <a:rPr lang="en-US" smtClean="0"/>
              <a:t>10/31/20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414F-5CA1-3845-B876-8353DD3B8B78}" type="datetime1">
              <a:rPr lang="en-US" smtClean="0"/>
              <a:t>10/31/20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136E-6B14-1B4F-8C94-9E93F4C03A01}" type="datetime1">
              <a:rPr lang="en-US" smtClean="0"/>
              <a:t>10/31/20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78CB-E004-6B48-8355-C3D4995218B5}" type="datetime1">
              <a:rPr lang="en-US" smtClean="0"/>
              <a:t>10/31/20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21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dirty="0"/>
            </a:br>
            <a:r>
              <a:rPr lang="en-US" sz="3600" b="1" dirty="0"/>
              <a:t>Problem</a:t>
            </a:r>
            <a:r>
              <a:rPr lang="en-US" sz="3600" dirty="0"/>
              <a:t> </a:t>
            </a:r>
            <a:r>
              <a:rPr lang="en-US" sz="3600" b="1" dirty="0"/>
              <a:t>Knowledge Acquisition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Sources of problem knowledge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BD3EFEC-CDE4-EB4F-873C-B09C70B91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3804" y="5085131"/>
            <a:ext cx="113200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Patents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02A294B5-492E-BA4E-83E5-1605B4E88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956" y="877061"/>
            <a:ext cx="246114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Googling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134CC9-45C4-174F-BF66-EB719EAF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9" y="1394906"/>
            <a:ext cx="4926928" cy="4330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E855F6-9D2D-5C40-98FB-60BC53BE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52465"/>
            <a:ext cx="3037061" cy="2203885"/>
          </a:xfrm>
          <a:prstGeom prst="rect">
            <a:avLst/>
          </a:prstGeom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FAB4767F-0963-A247-9E14-DD892ADB2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806" y="347978"/>
            <a:ext cx="113200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Papers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FA263-3267-8642-8BD0-794D0212C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949" y="810331"/>
            <a:ext cx="4114799" cy="31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FF8683-D540-AD4F-9F8E-F2288968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0" y="698264"/>
            <a:ext cx="8112920" cy="572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21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42" y="2959651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55366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Mind-mapping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28F47F-BE06-F74A-A93D-BBA46CFF96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43903" y="763675"/>
            <a:ext cx="6932370" cy="5432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96D55B-3502-034B-B2BA-1D1E0DAC2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48" y="4455904"/>
            <a:ext cx="1744709" cy="20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18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Brainstorming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4F4E9-79AF-DF4E-A973-3EB14A900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90658" y="564401"/>
            <a:ext cx="4991342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Brainstorming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36B96F-B5F3-7046-8B1E-9622CC22C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78" y="1144593"/>
            <a:ext cx="8760500" cy="46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7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FF8683-D540-AD4F-9F8E-F2288968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0" y="698264"/>
            <a:ext cx="8112920" cy="572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21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73" y="3884808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40288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Problem knowledge Integration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8D808-A989-F546-B6FE-E0F216959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2" y="756209"/>
            <a:ext cx="9831963" cy="5600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D098FD-03AC-964C-A9FF-C21F269C2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250" y="2565679"/>
            <a:ext cx="2044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5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FF8683-D540-AD4F-9F8E-F2288968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0" y="698264"/>
            <a:ext cx="8112920" cy="572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21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661" y="488527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34447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C0E30-141D-8846-8200-CB81252C9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83" y="671296"/>
            <a:ext cx="5804175" cy="6050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90" y="93407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Problem solution strategy definition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374E0D8-17AA-F145-960C-8CFF63ADB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0" y="512711"/>
            <a:ext cx="447563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Switch from Problem to Solution Space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only after knowledge acquisition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2F47FACA-2EA8-F44F-B535-A6B8EA179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21" y="1772110"/>
            <a:ext cx="26324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Examples from emissions estimator project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61D5C458-1918-AF4C-9B9C-165D97346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541" y="1229719"/>
            <a:ext cx="350968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Nonlinear relationship with emissions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AB84921-E062-DF41-9EF1-4DD71A547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109" y="2184901"/>
            <a:ext cx="208387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Genetic programming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6FAD1B58-5833-124C-B8B4-05111A8F4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109" y="3852394"/>
            <a:ext cx="325105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Performance degradation with time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0BDAFFE9-659B-024F-AA54-770A06A7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777" y="5401168"/>
            <a:ext cx="163964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/>
              </a:rPr>
              <a:t>Powerful laptops</a:t>
            </a:r>
          </a:p>
        </p:txBody>
      </p:sp>
    </p:spTree>
    <p:extLst>
      <p:ext uri="{BB962C8B-B14F-4D97-AF65-F5344CB8AC3E}">
        <p14:creationId xmlns:p14="http://schemas.microsoft.com/office/powerpoint/2010/main" val="2653525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93" y="147017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21 “Problem knowledge acquisition” </a:t>
            </a:r>
            <a:br>
              <a:rPr lang="en-US" sz="2800" dirty="0"/>
            </a:br>
            <a:r>
              <a:rPr lang="en-US" sz="2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7370"/>
            <a:ext cx="11758108" cy="4520332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Problem knowledge acquisition significantly increases AI development efficiency</a:t>
            </a:r>
          </a:p>
          <a:p>
            <a:r>
              <a:rPr lang="en-US" altLang="en-US" sz="2400" b="1" dirty="0"/>
              <a:t>Problem knowledge is needed in all steps of the AI development methodology </a:t>
            </a:r>
          </a:p>
          <a:p>
            <a:r>
              <a:rPr lang="en-US" sz="2400" b="1" dirty="0"/>
              <a:t>The critical internal sources of problem knowledge are SMEs and available internal documents</a:t>
            </a:r>
          </a:p>
          <a:p>
            <a:r>
              <a:rPr lang="en-US" sz="2400" b="1" dirty="0"/>
              <a:t>The key external sources of problem knowledge are Google searches, papers, and patents</a:t>
            </a:r>
          </a:p>
          <a:p>
            <a:r>
              <a:rPr lang="en-US" sz="2400" b="1" dirty="0"/>
              <a:t>Mind-mapping and brainstorming are recommended for effective knowledge acquisition</a:t>
            </a:r>
            <a:r>
              <a:rPr lang="en-US" altLang="en-US" sz="2400" dirty="0"/>
              <a:t> </a:t>
            </a:r>
            <a:endParaRPr lang="en-US" sz="2400" b="1" dirty="0"/>
          </a:p>
          <a:p>
            <a:pPr hangingPunct="0"/>
            <a:r>
              <a:rPr lang="en-US" sz="2400" b="1" dirty="0"/>
              <a:t>Problem knowledge is integrated by defining assumptions, normal/abnormal operation, qualitative performance metrics, and suggesting a starting list of variables</a:t>
            </a:r>
          </a:p>
          <a:p>
            <a:pPr hangingPunct="0"/>
            <a:r>
              <a:rPr lang="en-US" sz="2400" b="1" dirty="0"/>
              <a:t>The problem-solution strategy is defined after knowledge acquisition.</a:t>
            </a:r>
          </a:p>
          <a:p>
            <a:endParaRPr 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9426"/>
            <a:ext cx="12192000" cy="1200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" pitchFamily="2" charset="0"/>
              </a:rPr>
              <a:t>Problem knowledge acquisition extracts the relevant human intelligence for developing  successful AI-based solutions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9115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21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Methodology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2E37C-34AE-2044-BFF3-53B0BF622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93857" y="854406"/>
            <a:ext cx="5870444" cy="5411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B0EA8-8EB0-FB42-94F5-ABC45717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7" y="854406"/>
            <a:ext cx="392236" cy="400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6075CD-4AE2-4B4C-9064-686A4630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7" y="1499287"/>
            <a:ext cx="392236" cy="4002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06576-C22F-5D40-8B40-AFEE8D5D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621" y="2144168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9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045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700" dirty="0"/>
            </a:br>
            <a:r>
              <a:rPr lang="en-US" sz="2700" dirty="0"/>
              <a:t>Chapter 7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70880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FF8683-D540-AD4F-9F8E-F2288968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0" y="698264"/>
            <a:ext cx="8112920" cy="572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21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872" y="896693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96B23D-C77B-9E44-AE6A-9E081CC86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390" y="1172104"/>
            <a:ext cx="5494539" cy="3954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Data-centric real-world problems solution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29210F-7001-B449-9DBE-22619F01C1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50403" y="1172104"/>
            <a:ext cx="3825240" cy="4856389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86BF79D7-CC01-594F-8932-87CB0B9F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925" y="1716822"/>
            <a:ext cx="168895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Desired solution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C47C59A-8C94-144D-A299-AA2F5FA6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211" y="5676794"/>
            <a:ext cx="22976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Project starting position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40F437-B0B5-2341-BC34-80D47D7FF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028" y="3573648"/>
            <a:ext cx="1270000" cy="1270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BD222A-FE01-7040-8519-BB94C1E5D5B6}"/>
              </a:ext>
            </a:extLst>
          </p:cNvPr>
          <p:cNvCxnSpPr/>
          <p:nvPr/>
        </p:nvCxnSpPr>
        <p:spPr>
          <a:xfrm flipH="1" flipV="1">
            <a:off x="8832028" y="4208648"/>
            <a:ext cx="1559859" cy="14434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4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96B23D-C77B-9E44-AE6A-9E081CC86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390" y="1172104"/>
            <a:ext cx="5494539" cy="3954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Knowledge acquisition-centric real-world problems solution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86BF79D7-CC01-594F-8932-87CB0B9F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925" y="1647778"/>
            <a:ext cx="168895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Desired solution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0C47C59A-8C94-144D-A299-AA2F5FA6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1211" y="5676794"/>
            <a:ext cx="22976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Project starting position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40F437-B0B5-2341-BC34-80D47D7FF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056" y="2818205"/>
            <a:ext cx="1270000" cy="1270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EBD222A-FE01-7040-8519-BB94C1E5D5B6}"/>
              </a:ext>
            </a:extLst>
          </p:cNvPr>
          <p:cNvCxnSpPr>
            <a:cxnSpLocks/>
          </p:cNvCxnSpPr>
          <p:nvPr/>
        </p:nvCxnSpPr>
        <p:spPr>
          <a:xfrm flipH="1" flipV="1">
            <a:off x="8520056" y="3453205"/>
            <a:ext cx="1871832" cy="21989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BC7B35F-EB89-8B45-9228-8D4DA0C40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08" y="1647778"/>
            <a:ext cx="5701292" cy="38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6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D5A1CA-7650-5C45-8B85-1A82F5A45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41" y="265484"/>
            <a:ext cx="8061707" cy="6169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57" y="160731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Importance of problem knowledge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5366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FF8683-D540-AD4F-9F8E-F2288968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0" y="698264"/>
            <a:ext cx="8112920" cy="572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21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842" y="1897154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75785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Sources of problem knowledge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366BA-CF9B-EB40-B112-935B21C7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282" y="1655013"/>
            <a:ext cx="1270000" cy="1270000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FBD3EFEC-CDE4-EB4F-873C-B09C70B91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058" y="1145841"/>
            <a:ext cx="304597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Subject Matter Experts (SMEs)</a:t>
            </a:r>
          </a:p>
        </p:txBody>
      </p:sp>
      <p:pic>
        <p:nvPicPr>
          <p:cNvPr id="10" name="Picture 9" descr="/Users/Arthur/Documents/Publications/Books/Springer/AADS/Part II/Chapter7_Knowledge/Business structure fig.jpeg">
            <a:extLst>
              <a:ext uri="{FF2B5EF4-FFF2-40B4-BE49-F238E27FC236}">
                <a16:creationId xmlns:a16="http://schemas.microsoft.com/office/drawing/2014/main" id="{D2C0C043-A158-6F47-A6E5-8434332E6E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68" y="2679585"/>
            <a:ext cx="5506160" cy="306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02A294B5-492E-BA4E-83E5-1605B4E88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1" y="2290013"/>
            <a:ext cx="453321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Business structure (decision-making diagram)</a:t>
            </a:r>
          </a:p>
        </p:txBody>
      </p:sp>
      <p:pic>
        <p:nvPicPr>
          <p:cNvPr id="1026" name="Picture 2" descr="The Peter Principle Originally an observation... | Sketchplanations - A  weekly explanation in a sketch">
            <a:extLst>
              <a:ext uri="{FF2B5EF4-FFF2-40B4-BE49-F238E27FC236}">
                <a16:creationId xmlns:a16="http://schemas.microsoft.com/office/drawing/2014/main" id="{2DBD5136-99C0-F845-B25A-60ADD1AD0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31" y="3429000"/>
            <a:ext cx="3098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295F3E-FDF7-3841-B4E3-851A5BBE6E03}"/>
              </a:ext>
            </a:extLst>
          </p:cNvPr>
          <p:cNvCxnSpPr/>
          <p:nvPr/>
        </p:nvCxnSpPr>
        <p:spPr>
          <a:xfrm>
            <a:off x="417443" y="5426765"/>
            <a:ext cx="10987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17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Sources of problem knowledge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FBD3EFEC-CDE4-EB4F-873C-B09C70B91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058" y="1145841"/>
            <a:ext cx="3045973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Process diagrams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02A294B5-492E-BA4E-83E5-1605B4E88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680" y="2331044"/>
            <a:ext cx="246114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Process documentation</a:t>
            </a:r>
          </a:p>
        </p:txBody>
      </p:sp>
      <p:pic>
        <p:nvPicPr>
          <p:cNvPr id="13" name="Picture 12" descr="/Users/Arthur/Documents/Publications/Books/Springer/AADS/Part II/Chapter7_Knowledge/TEP_fig.jpeg">
            <a:extLst>
              <a:ext uri="{FF2B5EF4-FFF2-40B4-BE49-F238E27FC236}">
                <a16:creationId xmlns:a16="http://schemas.microsoft.com/office/drawing/2014/main" id="{A4C15257-4111-1B45-ABD9-4C86D980C7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2875"/>
            <a:ext cx="4863353" cy="334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75632B-1C41-4045-A8B0-EF532214C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680" y="2874104"/>
            <a:ext cx="2509520" cy="32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23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178450</TotalTime>
  <Words>340</Words>
  <Application>Microsoft Macintosh PowerPoint</Application>
  <PresentationFormat>Widescreen</PresentationFormat>
  <Paragraphs>88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</vt:lpstr>
      <vt:lpstr>Times New Roman</vt:lpstr>
      <vt:lpstr>Office Theme</vt:lpstr>
      <vt:lpstr>Applied Artificial Intelligence  Lecture 21  Problem Knowledge Acquisition</vt:lpstr>
      <vt:lpstr>Methodology workflow</vt:lpstr>
      <vt:lpstr>Lecture 21 agenda</vt:lpstr>
      <vt:lpstr>Data-centric real-world problems solution</vt:lpstr>
      <vt:lpstr>Knowledge acquisition-centric real-world problems solution</vt:lpstr>
      <vt:lpstr>Importance of problem knowledge</vt:lpstr>
      <vt:lpstr>Lecture 21 agenda</vt:lpstr>
      <vt:lpstr>Sources of problem knowledge</vt:lpstr>
      <vt:lpstr>Sources of problem knowledge</vt:lpstr>
      <vt:lpstr>Sources of problem knowledge</vt:lpstr>
      <vt:lpstr>Lecture 21 agenda</vt:lpstr>
      <vt:lpstr>Mind-mapping</vt:lpstr>
      <vt:lpstr>Brainstorming</vt:lpstr>
      <vt:lpstr>Brainstorming example</vt:lpstr>
      <vt:lpstr>Lecture 21 agenda</vt:lpstr>
      <vt:lpstr>Problem knowledge Integration</vt:lpstr>
      <vt:lpstr>Lecture 21 agenda</vt:lpstr>
      <vt:lpstr>Problem solution strategy definition</vt:lpstr>
      <vt:lpstr>Lecture 21 “Problem knowledge acquisition”  Summary</vt:lpstr>
      <vt:lpstr>Details on this topic are given in the following chapters of “Applying Data Science” book: Chapter 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1110</cp:revision>
  <cp:lastPrinted>2020-05-15T22:07:03Z</cp:lastPrinted>
  <dcterms:created xsi:type="dcterms:W3CDTF">2017-01-12T15:32:32Z</dcterms:created>
  <dcterms:modified xsi:type="dcterms:W3CDTF">2020-11-01T14:25:20Z</dcterms:modified>
</cp:coreProperties>
</file>