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70" r:id="rId5"/>
    <p:sldId id="259" r:id="rId6"/>
    <p:sldId id="260" r:id="rId7"/>
    <p:sldId id="261" r:id="rId8"/>
    <p:sldId id="262" r:id="rId9"/>
    <p:sldId id="263" r:id="rId10"/>
    <p:sldId id="271" r:id="rId11"/>
    <p:sldId id="265" r:id="rId12"/>
    <p:sldId id="267" r:id="rId13"/>
    <p:sldId id="272" r:id="rId14"/>
    <p:sldId id="268" r:id="rId15"/>
    <p:sldId id="266" r:id="rId16"/>
    <p:sldId id="269" r:id="rId17"/>
    <p:sldId id="275" r:id="rId18"/>
  </p:sldIdLst>
  <p:sldSz cx="9144000" cy="6858000" type="screen4x3"/>
  <p:notesSz cx="6858000" cy="9144000"/>
  <p:defaultTextStyle>
    <a:defPPr>
      <a:defRPr lang="bg-BG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46" autoAdjust="0"/>
    <p:restoredTop sz="94660"/>
  </p:normalViewPr>
  <p:slideViewPr>
    <p:cSldViewPr>
      <p:cViewPr varScale="1">
        <p:scale>
          <a:sx n="154" d="100"/>
          <a:sy n="154" d="100"/>
        </p:scale>
        <p:origin x="190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0673D90-7EFE-4F9A-83DD-46ADEDCDF24F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>
              <a:extLst>
                <a:ext uri="{FF2B5EF4-FFF2-40B4-BE49-F238E27FC236}">
                  <a16:creationId xmlns:a16="http://schemas.microsoft.com/office/drawing/2014/main" id="{10ABAE47-83F7-465E-8B5E-F6987785E7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6" name="AutoShape 4">
              <a:extLst>
                <a:ext uri="{FF2B5EF4-FFF2-40B4-BE49-F238E27FC236}">
                  <a16:creationId xmlns:a16="http://schemas.microsoft.com/office/drawing/2014/main" id="{16AF340F-34B0-415E-A4F3-10A87AFFF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7" name="AutoShape 5">
              <a:extLst>
                <a:ext uri="{FF2B5EF4-FFF2-40B4-BE49-F238E27FC236}">
                  <a16:creationId xmlns:a16="http://schemas.microsoft.com/office/drawing/2014/main" id="{D50CA4C0-A5F5-4E32-9EDD-EBB49C97B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2048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bg-BG" noProof="0"/>
              <a:t>Click to edit Master title style</a:t>
            </a: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bg-BG" noProof="0"/>
              <a:t>Click to edit Master subtitle style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7425A9F-28B5-4F97-B780-0794357131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FAF7128-9D73-4595-A6CA-8A2B0B1D35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4983760-0225-463C-9410-D6D8CCF3B9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4781F-6E73-4C4A-81CC-20553AC6E76E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84192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DA61406-4987-4283-B6F5-0AAF30424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D6C1055-6224-4491-B655-DA5A7FBD1D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EDF3608-F0A2-40FF-90D5-22D28FE883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36804B-D53D-416B-B395-64772332B0E4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90863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7711DCE-227C-414A-B577-7E6B688885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934A383-0E11-41CA-B82E-160FB73DC8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4DE52BAB-F753-4E6F-A718-EF478CE807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95C1B-A261-4887-AAA7-7E5CF30EACD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02148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EAD9539-EEA3-4A5C-A500-EE11E2CE7B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AA5C0CC-B231-4025-8DE9-76D82803B6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82ABD25A-592A-448C-B656-E78830DD08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653CC0-8C90-4A11-B71E-53818842292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68277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B11FB3F-94BF-4A34-91EB-686E93273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544ED36-8CA5-41B4-910E-4EDEF22DE7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099BAD9-2A3D-48F8-B051-67449B8BD7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FB708F-B317-49EB-8496-D7B4ABB416A1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9685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24F736C-9FDF-4520-A157-9FFF302F82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51D11EF-EF0F-4ECB-AE66-672A8922A2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78F9E88-A5FD-4E25-B25E-63E6CA96F2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68D5D-12A2-4520-8D66-85B1B0F74A47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508505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85904A8-A060-4EF9-AB04-7051F6D0C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06929451-B604-42F2-827E-93DC3FEEE2A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32CA58B2-E194-48CA-B625-1ACCA6BED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3A310C-4C3D-4E75-9A85-F726E6F6A3CF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1678606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582EEFD3-5092-4723-879C-07A1076972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CF2DDB-9E0A-47A0-8E65-D9769812FC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3B172DD1-ED65-4B5F-9E36-CDC16E1BFC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387BE-2BD3-4413-9EB3-B9410F28A789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57362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FAAAFE37-0865-4993-BFD6-922BE7AA23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89649794-7695-4A4C-9CDA-C0672F2C4E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E46D431-2409-4F56-BD08-759D1C174E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DC4B7-A648-468B-8FF3-293E11E9F406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2132845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9E65E5B-4E48-4785-A5A8-82F76B66D6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15AC41D-19FD-471A-A557-2FA9D8F293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F95D7CE-9033-4914-AFDC-89C0859BB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F3C91-4F84-48A1-B0EF-A35E1B6576AC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40946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bg-B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50E0501-D982-48BC-AE28-91A92BB797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660ABB3-CDAD-4499-AFFE-5E8A9EEC0F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2A9E1740-5368-4252-AB18-619B11AB00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028C24-63DB-4437-97E4-D905B3888AEA}" type="slidenum">
              <a:rPr lang="bg-BG" altLang="bg-BG"/>
              <a:pPr/>
              <a:t>‹#›</a:t>
            </a:fld>
            <a:endParaRPr lang="bg-BG" altLang="bg-BG"/>
          </a:p>
        </p:txBody>
      </p:sp>
    </p:spTree>
    <p:extLst>
      <p:ext uri="{BB962C8B-B14F-4D97-AF65-F5344CB8AC3E}">
        <p14:creationId xmlns:p14="http://schemas.microsoft.com/office/powerpoint/2010/main" val="94005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ADB10B9-183B-4FF7-964A-DAC0A625FB2C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153F90D1-9953-475A-9BDD-90EA7515A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B3FA1850-9D68-4DC2-A864-835FA4AA0A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bg-BG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645741C3-4B91-4518-8472-F9D83DEAAA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bg-BG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DC4BBF3F-DB80-4E1F-9AD2-2510535CD3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title style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444A4859-DCB7-42DD-876F-CAFACF6585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/>
              <a:t>Click to edit Master text styles</a:t>
            </a:r>
          </a:p>
          <a:p>
            <a:pPr lvl="1"/>
            <a:r>
              <a:rPr lang="bg-BG" altLang="bg-BG"/>
              <a:t>Second level</a:t>
            </a:r>
          </a:p>
          <a:p>
            <a:pPr lvl="2"/>
            <a:r>
              <a:rPr lang="bg-BG" altLang="bg-BG"/>
              <a:t>Third level</a:t>
            </a:r>
          </a:p>
          <a:p>
            <a:pPr lvl="3"/>
            <a:r>
              <a:rPr lang="bg-BG" altLang="bg-BG"/>
              <a:t>Fourth level</a:t>
            </a:r>
          </a:p>
          <a:p>
            <a:pPr lvl="4"/>
            <a:r>
              <a:rPr lang="bg-BG" altLang="bg-BG"/>
              <a:t>Fifth level</a:t>
            </a:r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D5B479E5-9CAE-4856-A7B2-0D9321F1AF5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465" name="Rectangle 9">
            <a:extLst>
              <a:ext uri="{FF2B5EF4-FFF2-40B4-BE49-F238E27FC236}">
                <a16:creationId xmlns:a16="http://schemas.microsoft.com/office/drawing/2014/main" id="{6D137548-08FE-4FA5-B2F9-363FC86A5A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bg-BG"/>
          </a:p>
        </p:txBody>
      </p:sp>
      <p:sp>
        <p:nvSpPr>
          <p:cNvPr id="19466" name="Rectangle 10">
            <a:extLst>
              <a:ext uri="{FF2B5EF4-FFF2-40B4-BE49-F238E27FC236}">
                <a16:creationId xmlns:a16="http://schemas.microsoft.com/office/drawing/2014/main" id="{A702034B-C01F-43EE-A2AE-BCFCC2475A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F23AB82-A454-4BE0-918B-059FA91BA5F1}" type="slidenum">
              <a:rPr lang="bg-BG" altLang="bg-BG"/>
              <a:pPr/>
              <a:t>‹#›</a:t>
            </a:fld>
            <a:endParaRPr lang="bg-BG" alt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07C4DD2-5F73-46AC-AA14-97F9BC8F2AA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bg-BG" altLang="bg-BG" sz="4400"/>
              <a:t>Маркетингови</a:t>
            </a:r>
            <a:r>
              <a:rPr lang="bg-BG" altLang="bg-BG"/>
              <a:t> подходи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41A0A32E-F5EB-4EE6-9A5E-E7D8042965F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19400"/>
            <a:ext cx="7615238" cy="236061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altLang="bg-BG" sz="3600"/>
              <a:t>Marketing Management: a Relationship Approach </a:t>
            </a:r>
            <a:endParaRPr lang="bg-BG" altLang="bg-BG" sz="3600"/>
          </a:p>
          <a:p>
            <a:pPr eaLnBrk="1" hangingPunct="1">
              <a:lnSpc>
                <a:spcPct val="120000"/>
              </a:lnSpc>
            </a:pPr>
            <a:r>
              <a:rPr lang="en-US" altLang="bg-BG" sz="2800"/>
              <a:t>by Svend Hollensen</a:t>
            </a:r>
            <a:endParaRPr lang="bg-BG" altLang="bg-BG" sz="2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3B4A078-EC36-4B94-A52A-9685EE6579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7313613" cy="1143000"/>
          </a:xfrm>
        </p:spPr>
        <p:txBody>
          <a:bodyPr/>
          <a:lstStyle/>
          <a:p>
            <a:pPr eaLnBrk="1" hangingPunct="1"/>
            <a:r>
              <a:rPr lang="bg-BG" altLang="bg-BG" sz="3200"/>
              <a:t>Допускания на Маркетинга на отношенията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13CA9D8E-87B1-4C0A-934F-F4B00402CA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bg-BG" altLang="bg-BG" sz="2400"/>
              <a:t>Голяма част от клиентите е завзета; или сме в бизнес с малко клиенти +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bg-BG" altLang="bg-BG" sz="2400"/>
              <a:t>Такова ниво на доходи и/или насищане, че вече се проявява диференциация във вкусовете +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bg-BG" altLang="bg-BG" sz="2400"/>
              <a:t>Привличането на нови клиенти е в пъти по-скъпо от задържането и връщането =&gt; </a:t>
            </a:r>
          </a:p>
          <a:p>
            <a:pPr eaLnBrk="1" hangingPunct="1">
              <a:lnSpc>
                <a:spcPct val="120000"/>
              </a:lnSpc>
              <a:spcBef>
                <a:spcPct val="30000"/>
              </a:spcBef>
            </a:pPr>
            <a:r>
              <a:rPr lang="bg-BG" altLang="bg-BG" sz="2400"/>
              <a:t>Фокус върху мрежите от:</a:t>
            </a:r>
            <a:r>
              <a:rPr lang="bg-BG" altLang="bg-BG" sz="1700"/>
              <a:t> </a:t>
            </a:r>
          </a:p>
          <a:p>
            <a:pPr lvl="1" eaLnBrk="1" hangingPunct="1">
              <a:lnSpc>
                <a:spcPct val="120000"/>
              </a:lnSpc>
            </a:pPr>
            <a:r>
              <a:rPr lang="bg-BG" altLang="bg-BG" sz="2000"/>
              <a:t>Клиенти (център) </a:t>
            </a:r>
          </a:p>
          <a:p>
            <a:pPr lvl="1" eaLnBrk="1" hangingPunct="1">
              <a:lnSpc>
                <a:spcPct val="120000"/>
              </a:lnSpc>
            </a:pPr>
            <a:r>
              <a:rPr lang="bg-BG" altLang="bg-BG" sz="2000"/>
              <a:t>Служители, доставчици, дистрибутори, пазар на труда, посредници, центрове на влияние (периферия)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D28A6459-5713-4FDC-B6EF-FF988229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Транзакционният маркетинг в действие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800F9727-530D-48C6-9E71-ED4596624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7213"/>
            <a:ext cx="7616825" cy="4573587"/>
          </a:xfrm>
        </p:spPr>
        <p:txBody>
          <a:bodyPr/>
          <a:lstStyle/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Пазарните рамки са държавите и регионите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Дистанцирани и неперсонализирани контакти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Краткотрайни и кратни отношения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Дори при сходни интереси, рискът от опортюнизъм е голям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Важен е голям брой транзакции: нови и нови клиенти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463CC668-A35B-4151-9C67-A77F2AF5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Транзакционният маркетинг в действие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0D076D8-6AFC-4E3A-A8AB-7920D6FE0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827213"/>
            <a:ext cx="7921625" cy="4802187"/>
          </a:xfrm>
        </p:spPr>
        <p:txBody>
          <a:bodyPr/>
          <a:lstStyle/>
          <a:p>
            <a:pPr marL="552450" indent="-552450" eaLnBrk="1" hangingPunct="1">
              <a:lnSpc>
                <a:spcPct val="130000"/>
              </a:lnSpc>
              <a:buFont typeface="Wingdings" panose="05000000000000000000" pitchFamily="2" charset="2"/>
              <a:buAutoNum type="arabicPeriod" startAt="6"/>
            </a:pPr>
            <a:r>
              <a:rPr lang="bg-BG" altLang="bg-BG" sz="2500"/>
              <a:t>Масово производство</a:t>
            </a:r>
          </a:p>
          <a:p>
            <a:pPr marL="552450" indent="-552450" eaLnBrk="1" hangingPunct="1">
              <a:lnSpc>
                <a:spcPct val="130000"/>
              </a:lnSpc>
              <a:buFont typeface="Wingdings" panose="05000000000000000000" pitchFamily="2" charset="2"/>
              <a:buAutoNum type="arabicPeriod" startAt="6"/>
            </a:pPr>
            <a:r>
              <a:rPr lang="bg-BG" altLang="bg-BG" sz="2500"/>
              <a:t>Функционално разделяне по отдели: производство, продажби, НИРД, маркетинг</a:t>
            </a:r>
            <a:endParaRPr lang="en-US" altLang="bg-BG" sz="2500"/>
          </a:p>
          <a:p>
            <a:pPr marL="552450" indent="-552450" eaLnBrk="1" hangingPunct="1">
              <a:lnSpc>
                <a:spcPct val="130000"/>
              </a:lnSpc>
              <a:buFont typeface="Wingdings" panose="05000000000000000000" pitchFamily="2" charset="2"/>
              <a:buAutoNum type="arabicPeriod" startAt="6"/>
            </a:pPr>
            <a:r>
              <a:rPr lang="bg-BG" altLang="bg-BG" sz="2500"/>
              <a:t>Комуникацията: структурирана и пазена; трупа информация</a:t>
            </a:r>
          </a:p>
          <a:p>
            <a:pPr marL="552450" indent="-552450" eaLnBrk="1" hangingPunct="1">
              <a:lnSpc>
                <a:spcPct val="130000"/>
              </a:lnSpc>
              <a:buFont typeface="Wingdings" panose="05000000000000000000" pitchFamily="2" charset="2"/>
              <a:buAutoNum type="arabicPeriod" startAt="6"/>
            </a:pPr>
            <a:r>
              <a:rPr lang="bg-BG" altLang="bg-BG" sz="2500"/>
              <a:t>Открояване на фирмата чрез маркетинговия микс (4</a:t>
            </a:r>
            <a:r>
              <a:rPr lang="en-US" altLang="bg-BG" sz="2500"/>
              <a:t>P’s)</a:t>
            </a:r>
            <a:endParaRPr lang="bg-BG" altLang="bg-BG" sz="2500"/>
          </a:p>
          <a:p>
            <a:pPr marL="552450" indent="-552450" eaLnBrk="1" hangingPunct="1">
              <a:lnSpc>
                <a:spcPct val="130000"/>
              </a:lnSpc>
              <a:buFont typeface="Wingdings" panose="05000000000000000000" pitchFamily="2" charset="2"/>
              <a:buAutoNum type="arabicPeriod" startAt="6"/>
            </a:pPr>
            <a:r>
              <a:rPr lang="en-US" altLang="bg-BG" sz="2500"/>
              <a:t>The microeconomics of perfect competition</a:t>
            </a:r>
            <a:endParaRPr lang="bg-BG" altLang="bg-BG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12B5C27-BB36-4773-9ADC-99FE91BF7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52400"/>
            <a:ext cx="7313613" cy="682625"/>
          </a:xfrm>
        </p:spPr>
        <p:txBody>
          <a:bodyPr/>
          <a:lstStyle/>
          <a:p>
            <a:pPr eaLnBrk="1" hangingPunct="1"/>
            <a:r>
              <a:rPr lang="bg-BG" altLang="bg-BG"/>
              <a:t>Кой вид маркетинг?</a:t>
            </a:r>
          </a:p>
        </p:txBody>
      </p:sp>
      <p:pic>
        <p:nvPicPr>
          <p:cNvPr id="18435" name="Content Placeholder 2">
            <a:extLst>
              <a:ext uri="{FF2B5EF4-FFF2-40B4-BE49-F238E27FC236}">
                <a16:creationId xmlns:a16="http://schemas.microsoft.com/office/drawing/2014/main" id="{FF94E464-8121-405F-BE6E-6D1E54573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990600"/>
            <a:ext cx="8737600" cy="5638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CE9CC5BF-A3A8-4B96-AD83-504AEAF67F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Маркетингът на отношенията в действие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2D7DCAD-03D2-4D1B-8C75-8ED9B352E9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7213"/>
            <a:ext cx="7616825" cy="4725987"/>
          </a:xfrm>
        </p:spPr>
        <p:txBody>
          <a:bodyPr/>
          <a:lstStyle/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Пазарните рамки са мрежите 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Двустранни обвързаности, основани на доверие 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Продължителни, непрекъснати отношения 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Целите и задачите се споделят и спада рискът от напускане на връзката</a:t>
            </a:r>
          </a:p>
          <a:p>
            <a:pPr marL="552450" indent="-552450" eaLnBrk="1" hangingPunct="1">
              <a:lnSpc>
                <a:spcPct val="120000"/>
              </a:lnSpc>
              <a:buFont typeface="Wingdings" panose="05000000000000000000" pitchFamily="2" charset="2"/>
              <a:buAutoNum type="arabicPeriod"/>
            </a:pPr>
            <a:r>
              <a:rPr lang="bg-BG" altLang="bg-BG" sz="2500"/>
              <a:t>Важно е да се задържат и връщат клиентите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73BBECB3-E13B-437B-B586-8731DCDE1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Маркетингът на отношенията в действие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ECF9E33C-403D-4BBE-A8FB-F14913E5F3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827213"/>
            <a:ext cx="8305800" cy="4725987"/>
          </a:xfrm>
        </p:spPr>
        <p:txBody>
          <a:bodyPr/>
          <a:lstStyle/>
          <a:p>
            <a:pPr marL="552450" indent="-552450" eaLnBrk="1" hangingPunct="1"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AutoNum type="arabicPeriod" startAt="6"/>
            </a:pPr>
            <a:r>
              <a:rPr lang="en-US" altLang="bg-BG" sz="2500"/>
              <a:t>“Mass customization”</a:t>
            </a:r>
            <a:endParaRPr lang="bg-BG" altLang="bg-BG" sz="2500"/>
          </a:p>
          <a:p>
            <a:pPr marL="552450" indent="-552450" eaLnBrk="1" hangingPunct="1"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AutoNum type="arabicPeriod" startAt="6"/>
            </a:pPr>
            <a:r>
              <a:rPr lang="bg-BG" altLang="bg-BG" sz="2500"/>
              <a:t>Всеки в организацията има частичен ангажимент и принос в маркетинговия план</a:t>
            </a:r>
          </a:p>
          <a:p>
            <a:pPr marL="552450" indent="-552450" eaLnBrk="1" hangingPunct="1"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AutoNum type="arabicPeriod" startAt="6"/>
            </a:pPr>
            <a:r>
              <a:rPr lang="bg-BG" altLang="bg-BG" sz="2500"/>
              <a:t>Отворена комуникация с цел подобряване на оперативното ниво</a:t>
            </a:r>
          </a:p>
          <a:p>
            <a:pPr marL="552450" indent="-552450" eaLnBrk="1" hangingPunct="1"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AutoNum type="arabicPeriod" startAt="6"/>
            </a:pPr>
            <a:r>
              <a:rPr lang="bg-BG" altLang="bg-BG" sz="2500"/>
              <a:t>Открояване на фирмата чрез създадените отношения: дългосрочност, близост, гъвкавост</a:t>
            </a:r>
            <a:endParaRPr lang="en-US" altLang="bg-BG" sz="2500"/>
          </a:p>
          <a:p>
            <a:pPr marL="552450" indent="-552450" eaLnBrk="1" hangingPunct="1">
              <a:lnSpc>
                <a:spcPct val="110000"/>
              </a:lnSpc>
              <a:spcBef>
                <a:spcPct val="40000"/>
              </a:spcBef>
              <a:buFont typeface="Wingdings" panose="05000000000000000000" pitchFamily="2" charset="2"/>
              <a:buAutoNum type="arabicPeriod" startAt="6"/>
            </a:pPr>
            <a:r>
              <a:rPr lang="en-US" altLang="bg-BG" sz="2500"/>
              <a:t>Game theory and network analysis</a:t>
            </a:r>
            <a:endParaRPr lang="bg-BG" altLang="bg-BG" sz="2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A38361C1-0451-4439-B824-B019CFDA2A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Недостатъци на Маркетинга на отношенията?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82E170E4-AEAD-4574-82FF-C9A001C5D0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bg-BG"/>
              <a:t>Partner</a:t>
            </a:r>
            <a:r>
              <a:rPr lang="bg-BG" altLang="bg-BG"/>
              <a:t>-ът ви може да “умре”</a:t>
            </a:r>
          </a:p>
          <a:p>
            <a:pPr eaLnBrk="1" hangingPunct="1">
              <a:lnSpc>
                <a:spcPct val="110000"/>
              </a:lnSpc>
            </a:pPr>
            <a:r>
              <a:rPr lang="bg-BG" altLang="bg-BG"/>
              <a:t>От дълго поддържаните отношения може да зациклите: </a:t>
            </a:r>
            <a:r>
              <a:rPr lang="en-US" altLang="bg-BG"/>
              <a:t>lock-in</a:t>
            </a:r>
          </a:p>
          <a:p>
            <a:pPr lvl="1" eaLnBrk="1" hangingPunct="1">
              <a:lnSpc>
                <a:spcPct val="110000"/>
              </a:lnSpc>
            </a:pPr>
            <a:r>
              <a:rPr lang="bg-BG" altLang="bg-BG"/>
              <a:t>Затваряне в неефективен път на развитие поради невъзприемане на сигнали отвън за промяна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00B84F53-096E-4239-AB85-E75BA9D6E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altLang="bg-BG"/>
              <a:t>Кой вид маркетинг?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0DA8BEBF-2190-4EAA-9298-4AC6F38C7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7213"/>
            <a:ext cx="8074025" cy="4497387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bg-BG" sz="2800"/>
              <a:t>BauMax.bg</a:t>
            </a:r>
            <a:endParaRPr lang="bg-BG" altLang="bg-BG" sz="280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bg-BG" sz="2800"/>
              <a:t>Mott MacDonald</a:t>
            </a:r>
            <a:endParaRPr lang="bg-BG" altLang="bg-BG" sz="280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en-US" altLang="bg-BG" sz="2800"/>
              <a:t>Spa Hotel Devin </a:t>
            </a:r>
            <a:endParaRPr lang="bg-BG" altLang="bg-BG" sz="280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arenR"/>
            </a:pPr>
            <a:r>
              <a:rPr lang="en-US" altLang="bg-BG" sz="2800"/>
              <a:t>TownParking.bg</a:t>
            </a:r>
            <a:endParaRPr lang="bg-BG" altLang="bg-BG" sz="2800"/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arenR"/>
            </a:pPr>
            <a:r>
              <a:rPr lang="bg-BG" altLang="bg-BG" sz="2800"/>
              <a:t>Роланд Трейдинг ООД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AutoNum type="alphaLcParenR"/>
            </a:pPr>
            <a:r>
              <a:rPr lang="bg-BG" altLang="bg-BG" sz="2800"/>
              <a:t>Спортен комплекс </a:t>
            </a:r>
            <a:r>
              <a:rPr lang="en-US" altLang="bg-BG" sz="2800"/>
              <a:t>World Class</a:t>
            </a:r>
            <a:endParaRPr lang="bg-BG" altLang="bg-BG"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5354530-B222-4AF6-B547-FC0DDD243F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4400"/>
              <a:t>Сравняване на …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D1EAF8D8-6F0B-4CF4-80C0-95A54B384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bg-BG" altLang="bg-BG" sz="3300"/>
              <a:t>Традиционния маркетингов подход:</a:t>
            </a:r>
            <a:r>
              <a:rPr lang="bg-BG" altLang="bg-BG"/>
              <a:t> </a:t>
            </a:r>
          </a:p>
          <a:p>
            <a:pPr lvl="1" eaLnBrk="1" hangingPunct="1">
              <a:lnSpc>
                <a:spcPct val="140000"/>
              </a:lnSpc>
            </a:pPr>
            <a:r>
              <a:rPr lang="en-US" altLang="bg-BG" sz="2900"/>
              <a:t>Transactional marketing</a:t>
            </a:r>
            <a:endParaRPr lang="bg-BG" altLang="bg-BG" sz="2900"/>
          </a:p>
          <a:p>
            <a:pPr eaLnBrk="1" hangingPunct="1">
              <a:lnSpc>
                <a:spcPct val="140000"/>
              </a:lnSpc>
            </a:pPr>
            <a:r>
              <a:rPr lang="bg-BG" altLang="bg-BG" sz="3300"/>
              <a:t>Маркетинга на отношенията</a:t>
            </a:r>
            <a:r>
              <a:rPr lang="bg-BG" altLang="bg-BG"/>
              <a:t>: </a:t>
            </a:r>
            <a:endParaRPr lang="en-US" altLang="bg-BG"/>
          </a:p>
          <a:p>
            <a:pPr lvl="1" eaLnBrk="1" hangingPunct="1">
              <a:lnSpc>
                <a:spcPct val="140000"/>
              </a:lnSpc>
            </a:pPr>
            <a:r>
              <a:rPr lang="en-US" altLang="bg-BG" sz="2900"/>
              <a:t>Relationship marketing</a:t>
            </a:r>
            <a:r>
              <a:rPr lang="en-US" altLang="bg-BG"/>
              <a:t> </a:t>
            </a:r>
            <a:endParaRPr lang="bg-BG" altLang="bg-B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5680744-C902-4779-879D-D9AE6E82FA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1625"/>
            <a:ext cx="7921625" cy="1143000"/>
          </a:xfrm>
        </p:spPr>
        <p:txBody>
          <a:bodyPr/>
          <a:lstStyle/>
          <a:p>
            <a:pPr eaLnBrk="1" hangingPunct="1"/>
            <a:r>
              <a:rPr lang="bg-BG" altLang="bg-BG" sz="3200"/>
              <a:t>Традиционната йерархия от стратегии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1305E57-EDA5-4E48-AC84-A73A019348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7213"/>
            <a:ext cx="7616825" cy="4192587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bg-BG" altLang="bg-BG"/>
              <a:t>Корпоративна</a:t>
            </a:r>
          </a:p>
          <a:p>
            <a:pPr lvl="1" eaLnBrk="1" hangingPunct="1">
              <a:lnSpc>
                <a:spcPct val="110000"/>
              </a:lnSpc>
            </a:pPr>
            <a:r>
              <a:rPr lang="bg-BG" altLang="bg-BG"/>
              <a:t>В коя индустрия сме ние? </a:t>
            </a:r>
          </a:p>
          <a:p>
            <a:pPr eaLnBrk="1" hangingPunct="1">
              <a:lnSpc>
                <a:spcPct val="110000"/>
              </a:lnSpc>
            </a:pPr>
            <a:r>
              <a:rPr lang="bg-BG" altLang="bg-BG"/>
              <a:t>Бизнес </a:t>
            </a:r>
          </a:p>
          <a:p>
            <a:pPr lvl="1" eaLnBrk="1" hangingPunct="1">
              <a:lnSpc>
                <a:spcPct val="110000"/>
              </a:lnSpc>
            </a:pPr>
            <a:r>
              <a:rPr lang="bg-BG" altLang="bg-BG"/>
              <a:t>На кои продуктови пазари сме ние?</a:t>
            </a:r>
          </a:p>
          <a:p>
            <a:pPr eaLnBrk="1" hangingPunct="1">
              <a:lnSpc>
                <a:spcPct val="110000"/>
              </a:lnSpc>
            </a:pPr>
            <a:r>
              <a:rPr lang="bg-BG" altLang="bg-BG"/>
              <a:t>Маркетингова </a:t>
            </a:r>
          </a:p>
          <a:p>
            <a:pPr lvl="1" eaLnBrk="1" hangingPunct="1">
              <a:lnSpc>
                <a:spcPct val="110000"/>
              </a:lnSpc>
            </a:pPr>
            <a:r>
              <a:rPr lang="bg-BG" altLang="bg-BG"/>
              <a:t>Отделната връзка между конкретен продукт и конкретен пазар </a:t>
            </a:r>
          </a:p>
        </p:txBody>
      </p:sp>
      <p:grpSp>
        <p:nvGrpSpPr>
          <p:cNvPr id="22544" name="Group 16">
            <a:extLst>
              <a:ext uri="{FF2B5EF4-FFF2-40B4-BE49-F238E27FC236}">
                <a16:creationId xmlns:a16="http://schemas.microsoft.com/office/drawing/2014/main" id="{A55707CE-F43E-4F1F-A3DD-E1ABE6AA94AC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1257300" y="571500"/>
            <a:ext cx="6629400" cy="5715000"/>
            <a:chOff x="1248" y="240"/>
            <a:chExt cx="4176" cy="3600"/>
          </a:xfrm>
        </p:grpSpPr>
        <p:sp>
          <p:nvSpPr>
            <p:cNvPr id="5125" name="Pyr1">
              <a:extLst>
                <a:ext uri="{FF2B5EF4-FFF2-40B4-BE49-F238E27FC236}">
                  <a16:creationId xmlns:a16="http://schemas.microsoft.com/office/drawing/2014/main" id="{57957FDA-F2B5-4C66-BDDC-B1ADC82D0EB0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873" y="240"/>
              <a:ext cx="936" cy="798"/>
            </a:xfrm>
            <a:custGeom>
              <a:avLst/>
              <a:gdLst>
                <a:gd name="T0" fmla="*/ 1 w 21600"/>
                <a:gd name="T1" fmla="*/ 0 h 21600"/>
                <a:gd name="T2" fmla="*/ 2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5400 w 21600"/>
                <a:gd name="T10" fmla="*/ 11802 h 21600"/>
                <a:gd name="T11" fmla="*/ 16200 w 21600"/>
                <a:gd name="T12" fmla="*/ 20598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lnTo>
                    <a:pt x="10800" y="0"/>
                  </a:lnTo>
                  <a:close/>
                </a:path>
              </a:pathLst>
            </a:custGeom>
            <a:solidFill>
              <a:srgbClr val="D8EBB3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5126" name="Pyr2">
              <a:extLst>
                <a:ext uri="{FF2B5EF4-FFF2-40B4-BE49-F238E27FC236}">
                  <a16:creationId xmlns:a16="http://schemas.microsoft.com/office/drawing/2014/main" id="{E61108BD-1F2C-4594-9DAD-05D8AD5C51BA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334" y="1038"/>
              <a:ext cx="2015" cy="936"/>
            </a:xfrm>
            <a:custGeom>
              <a:avLst/>
              <a:gdLst>
                <a:gd name="T0" fmla="*/ 5 w 21600"/>
                <a:gd name="T1" fmla="*/ 0 h 21600"/>
                <a:gd name="T2" fmla="*/ 13 w 21600"/>
                <a:gd name="T3" fmla="*/ 0 h 21600"/>
                <a:gd name="T4" fmla="*/ 18 w 21600"/>
                <a:gd name="T5" fmla="*/ 2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789 w 21600"/>
                <a:gd name="T13" fmla="*/ 508 h 21600"/>
                <a:gd name="T14" fmla="*/ 15811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787" y="0"/>
                  </a:moveTo>
                  <a:lnTo>
                    <a:pt x="15812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CCCCFF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5127" name="Pyr3">
              <a:extLst>
                <a:ext uri="{FF2B5EF4-FFF2-40B4-BE49-F238E27FC236}">
                  <a16:creationId xmlns:a16="http://schemas.microsoft.com/office/drawing/2014/main" id="{DBE03C2D-81ED-4ED8-B491-0AD4B82A3C69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801" y="1977"/>
              <a:ext cx="3087" cy="935"/>
            </a:xfrm>
            <a:custGeom>
              <a:avLst/>
              <a:gdLst>
                <a:gd name="T0" fmla="*/ 11 w 21600"/>
                <a:gd name="T1" fmla="*/ 0 h 21600"/>
                <a:gd name="T2" fmla="*/ 52 w 21600"/>
                <a:gd name="T3" fmla="*/ 0 h 21600"/>
                <a:gd name="T4" fmla="*/ 63 w 21600"/>
                <a:gd name="T5" fmla="*/ 2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5290 w 21600"/>
                <a:gd name="T13" fmla="*/ 508 h 21600"/>
                <a:gd name="T14" fmla="*/ 16310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3768" y="0"/>
                  </a:moveTo>
                  <a:lnTo>
                    <a:pt x="17831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3768" y="0"/>
                  </a:lnTo>
                  <a:close/>
                </a:path>
              </a:pathLst>
            </a:custGeom>
            <a:solidFill>
              <a:srgbClr val="FFBE7D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eaLnBrk="1" hangingPunct="1">
                <a:defRPr/>
              </a:pPr>
              <a:endParaRPr lang="bg-BG"/>
            </a:p>
          </p:txBody>
        </p:sp>
        <p:sp>
          <p:nvSpPr>
            <p:cNvPr id="5128" name="Pyr4">
              <a:extLst>
                <a:ext uri="{FF2B5EF4-FFF2-40B4-BE49-F238E27FC236}">
                  <a16:creationId xmlns:a16="http://schemas.microsoft.com/office/drawing/2014/main" id="{73BDE13D-C1B0-4CF8-85B6-BE2198FF48E8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1251" y="2904"/>
              <a:ext cx="4176" cy="936"/>
            </a:xfrm>
            <a:custGeom>
              <a:avLst/>
              <a:gdLst>
                <a:gd name="T0" fmla="*/ 20 w 21600"/>
                <a:gd name="T1" fmla="*/ 0 h 21600"/>
                <a:gd name="T2" fmla="*/ 136 w 21600"/>
                <a:gd name="T3" fmla="*/ 0 h 21600"/>
                <a:gd name="T4" fmla="*/ 156 w 21600"/>
                <a:gd name="T5" fmla="*/ 2 h 21600"/>
                <a:gd name="T6" fmla="*/ 0 w 21600"/>
                <a:gd name="T7" fmla="*/ 2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284 w 21600"/>
                <a:gd name="T13" fmla="*/ 508 h 21600"/>
                <a:gd name="T14" fmla="*/ 17312 w 21600"/>
                <a:gd name="T15" fmla="*/ 2109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793" y="0"/>
                  </a:moveTo>
                  <a:lnTo>
                    <a:pt x="18806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FFFFCC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/>
            <a:lstStyle/>
            <a:p>
              <a:pPr eaLnBrk="1" hangingPunct="1">
                <a:defRPr/>
              </a:pPr>
              <a:endParaRPr lang="bg-BG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84F03088-7E01-41E8-A81A-7289A7F84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bg-BG"/>
              <a:t>www.danone.bg/</a:t>
            </a:r>
            <a:endParaRPr lang="bg-BG" altLang="bg-BG"/>
          </a:p>
        </p:txBody>
      </p:sp>
      <p:sp>
        <p:nvSpPr>
          <p:cNvPr id="6147" name="Content Placeholder 2">
            <a:extLst>
              <a:ext uri="{FF2B5EF4-FFF2-40B4-BE49-F238E27FC236}">
                <a16:creationId xmlns:a16="http://schemas.microsoft.com/office/drawing/2014/main" id="{2DC9E220-9045-454E-8CA0-E4D84DED6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bg-BG" altLang="bg-BG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399233AF-76DA-4C11-BC70-09A57A49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5" t="12358" r="25000" b="46275"/>
          <a:stretch>
            <a:fillRect/>
          </a:stretch>
        </p:blipFill>
        <p:spPr bwMode="auto">
          <a:xfrm>
            <a:off x="685800" y="1828800"/>
            <a:ext cx="81407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F782A09-4A65-4AA7-B8B4-A392EA822A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От желания към действия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105723BA-5094-4D18-8580-436EBDE155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827213"/>
            <a:ext cx="7616825" cy="46497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bg-BG" altLang="bg-BG" dirty="0"/>
              <a:t>Мисия? Визия? 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/>
              <a:t>Цели: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Точно зададени резултати при изпълнението на мисията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bg-BG" altLang="bg-BG" dirty="0"/>
              <a:t>Мисията на лидер в индустрията </a:t>
            </a:r>
          </a:p>
          <a:p>
            <a:pPr eaLnBrk="1" hangingPunct="1">
              <a:lnSpc>
                <a:spcPct val="90000"/>
              </a:lnSpc>
            </a:pPr>
            <a:r>
              <a:rPr lang="bg-BG" altLang="bg-BG" dirty="0"/>
              <a:t>Цели: 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Най-голям пазарен дял; или 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Най-печеливша компания; или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С най-качествени продукти; или </a:t>
            </a:r>
          </a:p>
          <a:p>
            <a:pPr lvl="1" eaLnBrk="1" hangingPunct="1">
              <a:lnSpc>
                <a:spcPct val="90000"/>
              </a:lnSpc>
            </a:pPr>
            <a:r>
              <a:rPr lang="bg-BG" altLang="bg-BG" dirty="0"/>
              <a:t>Най-иновативна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3645C832-9C18-4B1C-AE96-902AE8CA34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Маркетинговият план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662B6240-445F-4FC1-A6CC-AEC1F8BB3D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676400"/>
            <a:ext cx="7540625" cy="4953000"/>
          </a:xfrm>
        </p:spPr>
        <p:txBody>
          <a:bodyPr/>
          <a:lstStyle/>
          <a:p>
            <a:pPr eaLnBrk="1" hangingPunct="1"/>
            <a:r>
              <a:rPr lang="bg-BG" altLang="bg-BG"/>
              <a:t>Анализ</a:t>
            </a:r>
          </a:p>
          <a:p>
            <a:pPr lvl="1" eaLnBrk="1" hangingPunct="1"/>
            <a:r>
              <a:rPr lang="bg-BG" altLang="bg-BG"/>
              <a:t>Клиенти, конкуренти, пазари, обкръжаваща среда</a:t>
            </a:r>
          </a:p>
          <a:p>
            <a:pPr eaLnBrk="1" hangingPunct="1"/>
            <a:r>
              <a:rPr lang="bg-BG" altLang="bg-BG"/>
              <a:t>Планиране </a:t>
            </a:r>
          </a:p>
          <a:p>
            <a:pPr lvl="1" eaLnBrk="1" hangingPunct="1"/>
            <a:r>
              <a:rPr lang="bg-BG" altLang="bg-BG"/>
              <a:t>Стратегическо и тактическо </a:t>
            </a:r>
          </a:p>
          <a:p>
            <a:pPr eaLnBrk="1" hangingPunct="1"/>
            <a:r>
              <a:rPr lang="bg-BG" altLang="bg-BG"/>
              <a:t>Изпълнение </a:t>
            </a:r>
          </a:p>
          <a:p>
            <a:pPr lvl="1" eaLnBrk="1" hangingPunct="1"/>
            <a:r>
              <a:rPr lang="bg-BG" altLang="bg-BG"/>
              <a:t>Кой? Какво? С какво? </a:t>
            </a:r>
          </a:p>
          <a:p>
            <a:pPr eaLnBrk="1" hangingPunct="1"/>
            <a:r>
              <a:rPr lang="bg-BG" altLang="bg-BG"/>
              <a:t>Контрол </a:t>
            </a:r>
          </a:p>
          <a:p>
            <a:pPr lvl="1" eaLnBrk="1" hangingPunct="1"/>
            <a:r>
              <a:rPr lang="bg-BG" altLang="bg-BG"/>
              <a:t>Измерване на постигнатото </a:t>
            </a:r>
          </a:p>
          <a:p>
            <a:pPr lvl="1" eaLnBrk="1" hangingPunct="1"/>
            <a:r>
              <a:rPr lang="bg-BG" altLang="bg-BG"/>
              <a:t>Проследяване на причина-следствие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7061D41-A1BD-4640-A03B-5BE2952A89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Силни страни на йерархичния подход към маркетинга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258821D-9B6B-41EA-9A6C-B74DFCCD3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bg-BG" altLang="bg-BG"/>
              <a:t>Обвързва действия с резултати </a:t>
            </a:r>
          </a:p>
          <a:p>
            <a:pPr eaLnBrk="1" hangingPunct="1"/>
            <a:r>
              <a:rPr lang="bg-BG" altLang="bg-BG"/>
              <a:t>Действа на няколко нива</a:t>
            </a:r>
          </a:p>
          <a:p>
            <a:pPr lvl="1" eaLnBrk="1" hangingPunct="1"/>
            <a:r>
              <a:rPr lang="bg-BG" altLang="bg-BG"/>
              <a:t>мисия (абстракция); цели; стратегически дейности; конкретни действия по план</a:t>
            </a:r>
          </a:p>
          <a:p>
            <a:pPr lvl="1" eaLnBrk="1" hangingPunct="1"/>
            <a:r>
              <a:rPr lang="bg-BG" altLang="bg-BG"/>
              <a:t>на всяко от тези нива има профилиран персонал </a:t>
            </a:r>
          </a:p>
          <a:p>
            <a:pPr eaLnBrk="1" hangingPunct="1"/>
            <a:r>
              <a:rPr lang="bg-BG" altLang="bg-BG"/>
              <a:t>Ориентиран към практиката, не може да остане само на хартия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CC87CF6C-99ED-4605-A940-C8823D2469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Слаби страни на йерархичния подход към маркетинга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8336443-A849-4379-B2C1-4B7AE8CA35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827213"/>
            <a:ext cx="7540625" cy="4725987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bg-BG" altLang="bg-BG"/>
              <a:t>Твърде интровертен</a:t>
            </a:r>
          </a:p>
          <a:p>
            <a:pPr eaLnBrk="1" hangingPunct="1">
              <a:lnSpc>
                <a:spcPct val="120000"/>
              </a:lnSpc>
            </a:pPr>
            <a:r>
              <a:rPr lang="bg-BG" altLang="bg-BG"/>
              <a:t>Твърде фокусиран върху формалното, систематичното, изискващото бюрокративен апарат</a:t>
            </a:r>
          </a:p>
          <a:p>
            <a:pPr eaLnBrk="1" hangingPunct="1">
              <a:lnSpc>
                <a:spcPct val="120000"/>
              </a:lnSpc>
            </a:pPr>
            <a:r>
              <a:rPr lang="bg-BG" altLang="bg-BG"/>
              <a:t>Недостатъчен акцент върху: </a:t>
            </a:r>
          </a:p>
          <a:p>
            <a:pPr lvl="1" eaLnBrk="1" hangingPunct="1">
              <a:lnSpc>
                <a:spcPct val="120000"/>
              </a:lnSpc>
            </a:pPr>
            <a:r>
              <a:rPr lang="bg-BG" altLang="bg-BG"/>
              <a:t>Как избираме между две цели? </a:t>
            </a:r>
          </a:p>
          <a:p>
            <a:pPr lvl="1" eaLnBrk="1" hangingPunct="1">
              <a:lnSpc>
                <a:spcPct val="120000"/>
              </a:lnSpc>
            </a:pPr>
            <a:r>
              <a:rPr lang="bg-BG" altLang="bg-BG"/>
              <a:t>Как прилагаме в конкретната реална организация?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B77702D-FEE7-4792-8F69-EE77E5613D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altLang="bg-BG" sz="3200"/>
              <a:t>Допускания на Транзакционния маркетинг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07CC9EF-12EA-40CE-8117-46D71040B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bg-BG" altLang="bg-BG" sz="3300"/>
              <a:t>Огромен брой потенциални, независимо вземащи решения клиенти + </a:t>
            </a:r>
          </a:p>
          <a:p>
            <a:pPr eaLnBrk="1" hangingPunct="1">
              <a:lnSpc>
                <a:spcPct val="120000"/>
              </a:lnSpc>
            </a:pPr>
            <a:r>
              <a:rPr lang="bg-BG" altLang="bg-BG" sz="3300"/>
              <a:t>С еднородни предпочитания + </a:t>
            </a:r>
          </a:p>
          <a:p>
            <a:pPr eaLnBrk="1" hangingPunct="1">
              <a:lnSpc>
                <a:spcPct val="120000"/>
              </a:lnSpc>
            </a:pPr>
            <a:r>
              <a:rPr lang="bg-BG" altLang="bg-BG" sz="3300"/>
              <a:t>Лесно заменими клиенти =&gt; </a:t>
            </a:r>
          </a:p>
          <a:p>
            <a:pPr eaLnBrk="1" hangingPunct="1">
              <a:lnSpc>
                <a:spcPct val="120000"/>
              </a:lnSpc>
            </a:pPr>
            <a:r>
              <a:rPr lang="bg-BG" altLang="bg-BG" sz="3300"/>
              <a:t>Фокус върху транзакциите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clipse">
  <a:themeElements>
    <a:clrScheme name="Eclips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Eclips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lips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lips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lips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270</TotalTime>
  <Words>538</Words>
  <Application>Microsoft Office PowerPoint</Application>
  <PresentationFormat>On-screen Show (4:3)</PresentationFormat>
  <Paragraphs>96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Verdana</vt:lpstr>
      <vt:lpstr>Arial</vt:lpstr>
      <vt:lpstr>Wingdings</vt:lpstr>
      <vt:lpstr>Calibri</vt:lpstr>
      <vt:lpstr>Eclipse</vt:lpstr>
      <vt:lpstr>Маркетингови подходи</vt:lpstr>
      <vt:lpstr>Сравняване на …</vt:lpstr>
      <vt:lpstr>Традиционната йерархия от стратегии</vt:lpstr>
      <vt:lpstr>www.danone.bg/</vt:lpstr>
      <vt:lpstr>От желания към действия</vt:lpstr>
      <vt:lpstr>Маркетинговият план</vt:lpstr>
      <vt:lpstr>Силни страни на йерархичния подход към маркетинга</vt:lpstr>
      <vt:lpstr>Слаби страни на йерархичния подход към маркетинга</vt:lpstr>
      <vt:lpstr>Допускания на Транзакционния маркетинг</vt:lpstr>
      <vt:lpstr>Допускания на Маркетинга на отношенията</vt:lpstr>
      <vt:lpstr>Транзакционният маркетинг в действие</vt:lpstr>
      <vt:lpstr>Транзакционният маркетинг в действие</vt:lpstr>
      <vt:lpstr>Кой вид маркетинг?</vt:lpstr>
      <vt:lpstr>Маркетингът на отношенията в действие</vt:lpstr>
      <vt:lpstr>Маркетингът на отношенията в действие</vt:lpstr>
      <vt:lpstr>Недостатъци на Маркетинга на отношенията?</vt:lpstr>
      <vt:lpstr>Кой вид маркетинг?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Николай Чудомиров Нетов</cp:lastModifiedBy>
  <cp:revision>107</cp:revision>
  <cp:lastPrinted>1601-01-01T00:00:00Z</cp:lastPrinted>
  <dcterms:created xsi:type="dcterms:W3CDTF">1601-01-01T00:00:00Z</dcterms:created>
  <dcterms:modified xsi:type="dcterms:W3CDTF">2021-11-19T16:52:32Z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