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8"/>
  </p:notesMasterIdLst>
  <p:sldIdLst>
    <p:sldId id="269" r:id="rId2"/>
    <p:sldId id="256" r:id="rId3"/>
    <p:sldId id="270" r:id="rId4"/>
    <p:sldId id="271" r:id="rId5"/>
    <p:sldId id="280" r:id="rId6"/>
    <p:sldId id="275" r:id="rId7"/>
    <p:sldId id="274" r:id="rId8"/>
    <p:sldId id="273" r:id="rId9"/>
    <p:sldId id="276" r:id="rId10"/>
    <p:sldId id="268" r:id="rId11"/>
    <p:sldId id="277" r:id="rId12"/>
    <p:sldId id="278" r:id="rId13"/>
    <p:sldId id="281" r:id="rId14"/>
    <p:sldId id="282" r:id="rId15"/>
    <p:sldId id="283" r:id="rId16"/>
    <p:sldId id="279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59" d="100"/>
          <a:sy n="59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E515D-B357-42A7-A7A8-44AF50919E44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C3AA1-D8FC-4491-82C4-64B98F00C75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459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3AA1-D8FC-4491-82C4-64B98F00C754}" type="slidenum">
              <a:rPr lang="bg-BG" smtClean="0"/>
              <a:pPr/>
              <a:t>2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8151AA-845F-4319-80A4-CA4675F9A58B}" type="datetimeFigureOut">
              <a:rPr lang="bg-BG" smtClean="0"/>
              <a:pPr/>
              <a:t>10.3.2021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7660B9-C373-48BB-A114-80D69788241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rosvetise.com/wp-content/uploads/2012/04/%D0%9C%D0%90%D0%A0%D0%A2%D0%98%D0%9D-%D0%9B%D0%A3%D0%A2%D0%95%D0%A0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g/url?sa=i&amp;rct=j&amp;q=%D1%81%D1%82%D0%B8%D0%B2+%D0%B4%D0%B6%D0%BE%D0%B1%D1%81&amp;source=images&amp;cd=&amp;cad=rja&amp;docid=T2BsHq1oOOO39M&amp;tbnid=_P3owjgPLPABwM:&amp;ved=0CAUQjRw&amp;url=http://hicomm.bg/hronika/sony-shte-snima-film-za-stiv-djobs.html&amp;ei=-Z0HUduBDIWMtAaP-YDgBg&amp;bvm=bv.41524429,d.Yms&amp;psig=AFQjCNGsxWl5i3A1OieyZkjm2suPTlMRdw&amp;ust=1359540089601316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bg/url?sa=i&amp;rct=j&amp;q=%D0%B4%D0%B6%D0%BE%D0%BD+%D0%BA%D0%B5%D0%BD%D0%B5%D0%B4%D0%B8&amp;source=images&amp;cd=&amp;docid=xg9R-NCi3wOZVM&amp;tbnid=NxzfYK_bR6oBDM:&amp;ved=0CAUQjRw&amp;url=http://affroditta.blog.bg/lifestyle/2010/09/09/djon-kenedi-hlytnal-po-devoika-ot-lom.603350&amp;ei=7Z8HUYaJOYbIswbk_IGoAw&amp;bvm=bv.41524429,d.Yms&amp;psig=AFQjCNEftioqUPlP3wq3yoIfRDR-Xr7-NQ&amp;ust=1359540590569119" TargetMode="External"/><Relationship Id="rId4" Type="http://schemas.openxmlformats.org/officeDocument/2006/relationships/hyperlink" Target="http://www.google.bg/url?sa=i&amp;rct=j&amp;q=%D0%B0%D0%B4%D0%BE%D0%BB%D1%84+%D1%85%D0%B8%D1%82%D0%BB%D0%B5%D1%80&amp;source=images&amp;cd=&amp;cad=rja&amp;docid=kZqflQD4qQGm9M&amp;tbnid=WUfYkwy7SG_EAM:&amp;ved=0CAUQjRw&amp;url=http://www.nydailynews.com/news/world/nazi-leader-adolf-hitler-jewish-african-relatives-dna-test-suggests-article-1.201760&amp;ei=qZ0HUZ7rHofWsgaGzYDQCA&amp;bvm=bv.41524429,d.Yms&amp;psig=AFQjCNGcbR6x8mSLbVF9nCDWbebWabAXIw&amp;ust=1359540009974762" TargetMode="Externa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-171400"/>
            <a:ext cx="10548664" cy="1143000"/>
          </a:xfrm>
        </p:spPr>
        <p:txBody>
          <a:bodyPr>
            <a:normAutofit/>
          </a:bodyPr>
          <a:lstStyle/>
          <a:p>
            <a:pPr algn="ctr"/>
            <a:r>
              <a:rPr lang="bg-BG" sz="4000" b="1" cap="all" dirty="0"/>
              <a:t>Трансформационното лидерство</a:t>
            </a:r>
          </a:p>
        </p:txBody>
      </p:sp>
      <p:pic>
        <p:nvPicPr>
          <p:cNvPr id="1026" name="Picture 2" descr="y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Сравнение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56792"/>
          <a:ext cx="8064897" cy="500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318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Трансформационно лидерство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Транзакционно лидерство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961">
                <a:tc>
                  <a:txBody>
                    <a:bodyPr/>
                    <a:lstStyle/>
                    <a:p>
                      <a:r>
                        <a:rPr lang="bg-BG" dirty="0"/>
                        <a:t>Коодринационни механизми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Доверие, взаимопомощ,</a:t>
                      </a:r>
                      <a:r>
                        <a:rPr lang="bg-BG" baseline="0" dirty="0"/>
                        <a:t> вдъхновение,  възхищение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Договори, възнаграждения, процедури, наказания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18">
                <a:tc>
                  <a:txBody>
                    <a:bodyPr/>
                    <a:lstStyle/>
                    <a:p>
                      <a:r>
                        <a:rPr lang="bg-BG" dirty="0"/>
                        <a:t>Мотиватори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Целта, сама по себе си (вътрешни)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Външни стимули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18">
                <a:tc>
                  <a:txBody>
                    <a:bodyPr/>
                    <a:lstStyle/>
                    <a:p>
                      <a:r>
                        <a:rPr lang="bg-BG" dirty="0"/>
                        <a:t>Ориентация на целите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Средно- и дългосточни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Краткосточни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18">
                <a:tc>
                  <a:txBody>
                    <a:bodyPr/>
                    <a:lstStyle/>
                    <a:p>
                      <a:r>
                        <a:rPr lang="bg-BG" dirty="0"/>
                        <a:t>Същност</a:t>
                      </a:r>
                      <a:r>
                        <a:rPr lang="bg-BG" baseline="0" dirty="0"/>
                        <a:t> на целите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Идеални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Материални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dirty="0"/>
                        <a:t>Роля на лидера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dirty="0"/>
                        <a:t>Учител, наставник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dirty="0"/>
                        <a:t>Инструктор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ХАРИЗМАТИЧНИЯТ </a:t>
            </a:r>
            <a:b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лидер</a:t>
            </a:r>
            <a:endParaRPr lang="bg-BG" dirty="0"/>
          </a:p>
        </p:txBody>
      </p:sp>
      <p:pic>
        <p:nvPicPr>
          <p:cNvPr id="23554" name="Picture 2" descr="http://t3.gstatic.com/images?q=tbn:ANd9GcS0NgJDpbpYk_xtocsWVT8I-rOujpBp4VDTtw3P53r7s3YPes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56992"/>
            <a:ext cx="3456384" cy="3168352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TEh01nwqgiouSBteS7pdANskBnDt-48P83n9xgxHryYVFBv-i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21696"/>
            <a:ext cx="3024336" cy="2736304"/>
          </a:xfrm>
          <a:prstGeom prst="rect">
            <a:avLst/>
          </a:prstGeom>
          <a:noFill/>
        </p:spPr>
      </p:pic>
      <p:pic>
        <p:nvPicPr>
          <p:cNvPr id="23558" name="Picture 6" descr="http://assets.nydailynews.com/polopoly_fs/1.201761.1314077958!/img/httpImage/image.jpg_gen/derivatives/landscape_635/alg-adolf-hitler-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438" y="3645024"/>
            <a:ext cx="4210050" cy="3333750"/>
          </a:xfrm>
          <a:prstGeom prst="rect">
            <a:avLst/>
          </a:prstGeom>
          <a:noFill/>
        </p:spPr>
      </p:pic>
      <p:pic>
        <p:nvPicPr>
          <p:cNvPr id="23566" name="Picture 14" descr="http://hicomm.bg/web/files/articles_gallery/201110/17897/black-stev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618" y="980728"/>
            <a:ext cx="4018342" cy="2376264"/>
          </a:xfrm>
          <a:prstGeom prst="rect">
            <a:avLst/>
          </a:prstGeom>
          <a:noFill/>
        </p:spPr>
      </p:pic>
      <p:pic>
        <p:nvPicPr>
          <p:cNvPr id="23570" name="Picture 18" descr="http://prosvetise.com/wp-content/uploads/2012/04/%D0%9C%D0%90%D0%A0%D0%A2%D0%98%D0%9D-%D0%9B%D0%A3%D0%A2%D0%95%D0%A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2081" y="1412777"/>
            <a:ext cx="2588391" cy="2376264"/>
          </a:xfrm>
          <a:prstGeom prst="rect">
            <a:avLst/>
          </a:prstGeom>
          <a:noFill/>
        </p:spPr>
      </p:pic>
      <p:pic>
        <p:nvPicPr>
          <p:cNvPr id="23574" name="Picture 22" descr="http://affroditta.blog.bg/photos/95779/original/kennedy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1196752"/>
            <a:ext cx="3024336" cy="24003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МИТОВЕ за харизматичното лидерство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28592"/>
          </a:xfrm>
        </p:spPr>
        <p:txBody>
          <a:bodyPr>
            <a:noAutofit/>
          </a:bodyPr>
          <a:lstStyle/>
          <a:p>
            <a:pPr lvl="0"/>
            <a:r>
              <a:rPr lang="bg-BG" sz="1800" dirty="0"/>
              <a:t>ХЛ са склонни да създават </a:t>
            </a:r>
            <a:r>
              <a:rPr lang="bg-BG" sz="1800" b="1" dirty="0"/>
              <a:t>култ към личността</a:t>
            </a:r>
            <a:r>
              <a:rPr lang="bg-BG" sz="1800" dirty="0"/>
              <a:t>. Екипите могат да изпаднат в </a:t>
            </a:r>
            <a:r>
              <a:rPr lang="bg-BG" sz="1800" b="1" dirty="0" err="1"/>
              <a:t>свръхзависимост</a:t>
            </a:r>
            <a:r>
              <a:rPr lang="bg-BG" sz="1800" dirty="0"/>
              <a:t> от своя лидер и често пъти липсва планиране за това какво ще се случи, когато лидерът напусне;</a:t>
            </a:r>
          </a:p>
          <a:p>
            <a:pPr lvl="0"/>
            <a:endParaRPr lang="bg-BG" sz="1800" dirty="0"/>
          </a:p>
          <a:p>
            <a:pPr lvl="0"/>
            <a:r>
              <a:rPr lang="bg-BG" sz="1800" dirty="0"/>
              <a:t>ХЛ много често са много </a:t>
            </a:r>
            <a:r>
              <a:rPr lang="bg-BG" sz="1800" b="1" dirty="0"/>
              <a:t>лоши в делегирането</a:t>
            </a:r>
            <a:r>
              <a:rPr lang="bg-BG" sz="1800" dirty="0"/>
              <a:t>;</a:t>
            </a:r>
          </a:p>
          <a:p>
            <a:pPr lvl="0"/>
            <a:endParaRPr lang="bg-BG" sz="1800" dirty="0"/>
          </a:p>
          <a:p>
            <a:pPr lvl="0"/>
            <a:r>
              <a:rPr lang="bg-BG" sz="1800" dirty="0"/>
              <a:t>ХЛ често са </a:t>
            </a:r>
            <a:r>
              <a:rPr lang="bg-BG" sz="1800" b="1" dirty="0"/>
              <a:t>лоши слушатели</a:t>
            </a:r>
            <a:r>
              <a:rPr lang="bg-BG" sz="1800" dirty="0"/>
              <a:t>, защото изразходват цялото време в говорене;</a:t>
            </a:r>
          </a:p>
          <a:p>
            <a:pPr lvl="0"/>
            <a:endParaRPr lang="bg-BG" sz="1800" dirty="0"/>
          </a:p>
          <a:p>
            <a:pPr lvl="0"/>
            <a:r>
              <a:rPr lang="bg-BG" sz="1800" dirty="0"/>
              <a:t>ХЛ често имат нереална представа за цялостната си личност и в този смисъл </a:t>
            </a:r>
            <a:r>
              <a:rPr lang="bg-BG" sz="1800" b="1" dirty="0"/>
              <a:t>не са наясно с границите на собствените си възможности</a:t>
            </a:r>
            <a:r>
              <a:rPr lang="bg-BG" sz="1800" dirty="0"/>
              <a:t>;</a:t>
            </a:r>
          </a:p>
          <a:p>
            <a:pPr lvl="0"/>
            <a:endParaRPr lang="bg-BG" sz="1800" dirty="0"/>
          </a:p>
          <a:p>
            <a:pPr lvl="0"/>
            <a:r>
              <a:rPr lang="bg-BG" sz="1800" dirty="0"/>
              <a:t>ХЛ често разчитат на личността си да ги измъкне от някой проблем, така че</a:t>
            </a:r>
          </a:p>
          <a:p>
            <a:pPr lvl="0">
              <a:buNone/>
            </a:pPr>
            <a:r>
              <a:rPr lang="bg-BG" sz="1800" dirty="0"/>
              <a:t>       </a:t>
            </a:r>
            <a:r>
              <a:rPr lang="bg-BG" sz="1800" b="1" dirty="0"/>
              <a:t>не са достатъчно предпазливи</a:t>
            </a:r>
            <a:r>
              <a:rPr lang="bg-BG" sz="1800" dirty="0"/>
              <a:t>, за да не допуснат този проблем;</a:t>
            </a:r>
          </a:p>
          <a:p>
            <a:pPr lvl="0"/>
            <a:endParaRPr lang="bg-BG" sz="1800" dirty="0"/>
          </a:p>
          <a:p>
            <a:pPr lvl="0"/>
            <a:r>
              <a:rPr lang="bg-BG" sz="1800" dirty="0"/>
              <a:t>ХЛ често пъти </a:t>
            </a:r>
            <a:r>
              <a:rPr lang="bg-BG" sz="1800" b="1" dirty="0"/>
              <a:t>са работохолици</a:t>
            </a:r>
            <a:r>
              <a:rPr lang="bg-BG" sz="1800" dirty="0"/>
              <a:t>, много се изморяват и допускат твърде много грешки. </a:t>
            </a:r>
          </a:p>
          <a:p>
            <a:pPr lvl="1">
              <a:buNone/>
            </a:pPr>
            <a:endParaRPr lang="bg-BG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-171400"/>
            <a:ext cx="10548664" cy="1143000"/>
          </a:xfrm>
        </p:spPr>
        <p:txBody>
          <a:bodyPr>
            <a:normAutofit/>
          </a:bodyPr>
          <a:lstStyle/>
          <a:p>
            <a:pPr algn="ctr"/>
            <a:r>
              <a:rPr lang="bg-BG" sz="4000" b="1" cap="all" dirty="0"/>
              <a:t>Съвременни </a:t>
            </a:r>
            <a:r>
              <a:rPr lang="bg-BG" sz="4000" b="1" cap="all" dirty="0">
                <a:solidFill>
                  <a:srgbClr val="FF0000"/>
                </a:solidFill>
              </a:rPr>
              <a:t>лидер</a:t>
            </a:r>
            <a:r>
              <a:rPr lang="bg-BG" sz="4000" b="1" cap="all" dirty="0"/>
              <a:t>ски модели</a:t>
            </a:r>
          </a:p>
        </p:txBody>
      </p:sp>
      <p:pic>
        <p:nvPicPr>
          <p:cNvPr id="3" name="Picture 2" descr="Where Did Drogon Take Daenerys' Body In Game of Thrones?">
            <a:extLst>
              <a:ext uri="{FF2B5EF4-FFF2-40B4-BE49-F238E27FC236}">
                <a16:creationId xmlns:a16="http://schemas.microsoft.com/office/drawing/2014/main" id="{C5F720D8-6806-4BB9-84A9-32C7E076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435280" cy="1143000"/>
          </a:xfrm>
        </p:spPr>
        <p:txBody>
          <a:bodyPr>
            <a:no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Нови теории за лидерство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061048"/>
          </a:xfrm>
        </p:spPr>
        <p:txBody>
          <a:bodyPr>
            <a:normAutofit/>
          </a:bodyPr>
          <a:lstStyle/>
          <a:p>
            <a:r>
              <a:rPr lang="bg-BG" b="1" dirty="0"/>
              <a:t>Иновации и креативност</a:t>
            </a:r>
          </a:p>
          <a:p>
            <a:r>
              <a:rPr lang="bg-BG" b="1" dirty="0"/>
              <a:t>Стратегически ориентири</a:t>
            </a:r>
          </a:p>
          <a:p>
            <a:r>
              <a:rPr lang="bg-BG" b="1" dirty="0"/>
              <a:t>Автентично лидерство</a:t>
            </a:r>
          </a:p>
          <a:p>
            <a:r>
              <a:rPr lang="bg-BG" b="1" dirty="0"/>
              <a:t>Споделено лидерство</a:t>
            </a:r>
          </a:p>
          <a:p>
            <a:r>
              <a:rPr lang="bg-BG" b="1" dirty="0"/>
              <a:t>Заместители на лидерството</a:t>
            </a:r>
          </a:p>
          <a:p>
            <a:r>
              <a:rPr lang="bg-BG" b="1" dirty="0"/>
              <a:t>Крос – културно лидерство</a:t>
            </a:r>
          </a:p>
          <a:p>
            <a:r>
              <a:rPr lang="bg-BG" b="1" dirty="0"/>
              <a:t>Е-лидерство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38138"/>
          </a:xfrm>
        </p:spPr>
        <p:txBody>
          <a:bodyPr>
            <a:norm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Автентично лидерство</a:t>
            </a:r>
          </a:p>
        </p:txBody>
      </p:sp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5804"/>
            <a:ext cx="5832648" cy="49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069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683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Благодаря за вниманието!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331640" y="548680"/>
            <a:ext cx="7272808" cy="5976664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444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440" y="-27384"/>
            <a:ext cx="6480048" cy="1080120"/>
          </a:xfrm>
        </p:spPr>
        <p:txBody>
          <a:bodyPr>
            <a:normAutofit/>
          </a:bodyPr>
          <a:lstStyle/>
          <a:p>
            <a:r>
              <a:rPr lang="bg-BG" sz="4100" dirty="0">
                <a:solidFill>
                  <a:schemeClr val="tx1"/>
                </a:solidFill>
              </a:rPr>
              <a:t>Лидерство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9592" y="3212976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Субект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4088" y="3356992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Обект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24128" y="2636912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Обект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95936" y="3356992"/>
            <a:ext cx="1440160" cy="576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влияние</a:t>
            </a:r>
          </a:p>
        </p:txBody>
      </p:sp>
      <p:sp>
        <p:nvSpPr>
          <p:cNvPr id="8" name="Cloud 7"/>
          <p:cNvSpPr/>
          <p:nvPr/>
        </p:nvSpPr>
        <p:spPr>
          <a:xfrm>
            <a:off x="4067944" y="2420888"/>
            <a:ext cx="1512168" cy="864096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ЦЕЛ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27984" y="3284984"/>
            <a:ext cx="288032" cy="216024"/>
          </a:xfrm>
          <a:prstGeom prst="straightConnector1">
            <a:avLst/>
          </a:prstGeom>
          <a:ln w="15875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88024" y="3284984"/>
            <a:ext cx="288032" cy="216024"/>
          </a:xfrm>
          <a:prstGeom prst="straightConnector1">
            <a:avLst/>
          </a:prstGeom>
          <a:ln w="15875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/>
        </p:nvSpPr>
        <p:spPr>
          <a:xfrm>
            <a:off x="3779912" y="3789040"/>
            <a:ext cx="2160240" cy="432048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обратна връзка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6512" y="1270501"/>
            <a:ext cx="9001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g-BG" sz="2400" b="1" dirty="0" err="1"/>
              <a:t>Nо</a:t>
            </a:r>
            <a:r>
              <a:rPr lang="en-US" sz="2400" b="1" dirty="0"/>
              <a:t>r</a:t>
            </a:r>
            <a:r>
              <a:rPr lang="bg-BG" sz="2400" b="1" dirty="0" err="1"/>
              <a:t>thouse</a:t>
            </a:r>
            <a:r>
              <a:rPr lang="bg-BG" sz="2400" dirty="0"/>
              <a:t>: </a:t>
            </a:r>
            <a:r>
              <a:rPr lang="bg-BG" sz="2400" b="1" dirty="0"/>
              <a:t>Лидерството е процес, в който един влияе върху група от хора, за да постигне определена цел</a:t>
            </a:r>
            <a:r>
              <a:rPr lang="bg-BG" sz="2400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96" y="5445224"/>
            <a:ext cx="8964488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bg-BG" sz="2400" b="1" dirty="0">
                <a:cs typeface="Calibri" pitchFamily="34" charset="0"/>
              </a:rPr>
              <a:t>Наполеон Бонапарт</a:t>
            </a:r>
            <a:r>
              <a:rPr lang="en-US" sz="2400" b="1" dirty="0">
                <a:cs typeface="Calibri" pitchFamily="34" charset="0"/>
              </a:rPr>
              <a:t>: </a:t>
            </a:r>
            <a:r>
              <a:rPr lang="bg-BG" sz="2400" b="1" dirty="0">
                <a:cs typeface="Calibri" pitchFamily="34" charset="0"/>
              </a:rPr>
              <a:t>Лидерството е търговия с надежда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19" grpId="0" build="allAtOnce" animBg="1"/>
      <p:bldP spid="23" grpId="0" build="allAtOnce" animBg="1"/>
      <p:bldP spid="2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-13394"/>
            <a:ext cx="8507288" cy="1210146"/>
          </a:xfrm>
        </p:spPr>
        <p:txBody>
          <a:bodyPr>
            <a:norm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Мениджър </a:t>
            </a:r>
            <a:r>
              <a:rPr lang="en-US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vs. </a:t>
            </a:r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Лидер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69225"/>
              </p:ext>
            </p:extLst>
          </p:nvPr>
        </p:nvGraphicFramePr>
        <p:xfrm>
          <a:off x="251520" y="1145284"/>
          <a:ext cx="8640960" cy="53800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305">
                <a:tc>
                  <a:txBody>
                    <a:bodyPr/>
                    <a:lstStyle/>
                    <a:p>
                      <a:pPr algn="ctr"/>
                      <a:r>
                        <a:rPr lang="bg-BG" sz="2400" cap="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Мениджър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cap="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лидер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bg-BG" sz="2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Администратор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Иноватор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Възлага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Вдъхновява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Опира се на системата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Опира се на хората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Поддържа движението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Дава импулс за движение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611"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Взема решения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Превръща решения в реалност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829"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Използва доводи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Използва доводи и емоции</a:t>
                      </a:r>
                      <a:endParaRPr lang="bg-BG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435280" cy="1143000"/>
          </a:xfrm>
        </p:spPr>
        <p:txBody>
          <a:bodyPr>
            <a:no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Трансформационно и </a:t>
            </a:r>
            <a:r>
              <a:rPr lang="bg-BG" sz="4100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транзакционно</a:t>
            </a:r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лидерство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061048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Джеймс </a:t>
            </a:r>
            <a:r>
              <a:rPr lang="bg-BG" dirty="0" err="1"/>
              <a:t>Макгрегър</a:t>
            </a:r>
            <a:r>
              <a:rPr lang="bg-BG" dirty="0"/>
              <a:t> Бърнс</a:t>
            </a:r>
          </a:p>
          <a:p>
            <a:r>
              <a:rPr lang="bg-BG" dirty="0"/>
              <a:t>Бърнард Бас</a:t>
            </a:r>
          </a:p>
          <a:p>
            <a:r>
              <a:rPr lang="bg-BG" dirty="0"/>
              <a:t>Трансформационно лидерство: </a:t>
            </a:r>
          </a:p>
          <a:p>
            <a:pPr lvl="1"/>
            <a:r>
              <a:rPr lang="bg-BG" b="1" dirty="0"/>
              <a:t>Лидерство: посвещаване, убедителност, визия, оптимизъм, отвореност към нови идеи и загриженост към нуждите на сътрудниците</a:t>
            </a:r>
          </a:p>
          <a:p>
            <a:r>
              <a:rPr lang="bg-BG" dirty="0" err="1"/>
              <a:t>Транзакционното</a:t>
            </a:r>
            <a:r>
              <a:rPr lang="bg-BG" dirty="0"/>
              <a:t> лидерство:</a:t>
            </a:r>
          </a:p>
          <a:p>
            <a:pPr lvl="1"/>
            <a:r>
              <a:rPr lang="bg-BG" b="1" dirty="0"/>
              <a:t>Мениджмънт: стандарти и възнаграждение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Всеобхватен модел на лидерството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844824"/>
            <a:ext cx="194421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Зачитане на индивидуалността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1760" y="1844824"/>
            <a:ext cx="201622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Интелектуално стимулиране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16016" y="1844824"/>
            <a:ext cx="194421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Вдъхновяваща мотивация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844824"/>
            <a:ext cx="208823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Идеализирано влияние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292494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79512" y="3501008"/>
            <a:ext cx="2016224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Вероятна награда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520" y="4509120"/>
            <a:ext cx="19442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Мениджмънт по изключение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39752" y="328498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71800" y="3501008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Очаквани усилия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71800" y="4869160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Очаквано представяне</a:t>
            </a:r>
          </a:p>
        </p:txBody>
      </p:sp>
      <p:cxnSp>
        <p:nvCxnSpPr>
          <p:cNvPr id="18" name="Straight Arrow Connector 17"/>
          <p:cNvCxnSpPr>
            <a:stCxn id="14" idx="2"/>
          </p:cNvCxnSpPr>
          <p:nvPr/>
        </p:nvCxnSpPr>
        <p:spPr>
          <a:xfrm>
            <a:off x="3995936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96136" y="3501008"/>
            <a:ext cx="3168352" cy="1296144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Повишена мотивация </a:t>
            </a:r>
          </a:p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Допълнителни усилия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20072" y="386104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868144" y="5301208"/>
            <a:ext cx="3024336" cy="936104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 над очакванията</a:t>
            </a:r>
          </a:p>
        </p:txBody>
      </p:sp>
      <p:cxnSp>
        <p:nvCxnSpPr>
          <p:cNvPr id="28" name="Straight Arrow Connector 27"/>
          <p:cNvCxnSpPr>
            <a:stCxn id="19" idx="2"/>
            <a:endCxn id="26" idx="0"/>
          </p:cNvCxnSpPr>
          <p:nvPr/>
        </p:nvCxnSpPr>
        <p:spPr>
          <a:xfrm>
            <a:off x="7380312" y="47971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36096" y="292494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39752" y="38610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10" grpId="0" build="allAtOnce" animBg="1"/>
      <p:bldP spid="11" grpId="0" build="allAtOnce" animBg="1"/>
      <p:bldP spid="14" grpId="0" build="allAtOnce" animBg="1"/>
      <p:bldP spid="15" grpId="0" build="allAtOnce" animBg="1"/>
      <p:bldP spid="19" grpId="0" build="allAtOnce" animBg="1"/>
      <p:bldP spid="2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g-BG" b="1" cap="all" dirty="0" err="1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Транзакционно</a:t>
            </a:r>
            <a:b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лидерство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8232"/>
            <a:ext cx="9144000" cy="4925144"/>
          </a:xfrm>
        </p:spPr>
        <p:txBody>
          <a:bodyPr>
            <a:noAutofit/>
          </a:bodyPr>
          <a:lstStyle/>
          <a:p>
            <a:r>
              <a:rPr lang="bg-BG" sz="2000" b="1" dirty="0"/>
              <a:t>Вероятна награда.</a:t>
            </a:r>
            <a:r>
              <a:rPr lang="bg-BG" sz="2000" dirty="0"/>
              <a:t> </a:t>
            </a:r>
          </a:p>
          <a:p>
            <a:pPr lvl="1"/>
            <a:r>
              <a:rPr lang="bg-BG" sz="1600" dirty="0"/>
              <a:t>Определя задачите, които е необходимо да бъдат изпълнени, и предлага възнаграждение за положени усилия, постигнати резултати и добро представяне. В този смисъл то повече прилича на мениджмънта, отколкото на съвременните разбирания за лидерство. </a:t>
            </a:r>
          </a:p>
          <a:p>
            <a:endParaRPr lang="bg-BG" sz="2000" dirty="0"/>
          </a:p>
          <a:p>
            <a:endParaRPr lang="bg-BG" sz="2000" dirty="0"/>
          </a:p>
          <a:p>
            <a:r>
              <a:rPr lang="bg-BG" sz="2000" b="1" dirty="0"/>
              <a:t>Мениджмънт по изключение.</a:t>
            </a:r>
            <a:r>
              <a:rPr lang="bg-BG" sz="2000" dirty="0"/>
              <a:t> </a:t>
            </a:r>
          </a:p>
          <a:p>
            <a:pPr lvl="1"/>
            <a:r>
              <a:rPr lang="bg-BG" sz="1600" dirty="0"/>
              <a:t>Делегиране на рутинните задачи на подчинените и намеса на лидера само по изключение, например когато има грешки. Поведението на лидера може да бъде пасивно (предприема действия само когато има проблеми) или активно (следи работата и търси възможни затруднения/конфликти</a:t>
            </a:r>
          </a:p>
          <a:p>
            <a:endParaRPr lang="bg-BG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bg-BG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Трансформационно лидерство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8232"/>
            <a:ext cx="9144000" cy="4925144"/>
          </a:xfrm>
        </p:spPr>
        <p:txBody>
          <a:bodyPr>
            <a:noAutofit/>
          </a:bodyPr>
          <a:lstStyle/>
          <a:p>
            <a:r>
              <a:rPr lang="bg-BG" sz="2000" b="1" dirty="0"/>
              <a:t>Интелектуално стимулиране.</a:t>
            </a:r>
            <a:r>
              <a:rPr lang="bg-BG" sz="2000" dirty="0"/>
              <a:t> </a:t>
            </a:r>
          </a:p>
          <a:p>
            <a:pPr lvl="1"/>
            <a:r>
              <a:rPr lang="bg-BG" sz="1600" dirty="0"/>
              <a:t>Стимулира последователите си да използват своето въображение, да се съмняват в рутинните методи за действие и да търсят нови подходи към проблемите. Оценява добрите идеи и предложения.  </a:t>
            </a:r>
          </a:p>
          <a:p>
            <a:endParaRPr lang="bg-BG" sz="2000" dirty="0"/>
          </a:p>
          <a:p>
            <a:endParaRPr lang="bg-BG" sz="2000" dirty="0"/>
          </a:p>
          <a:p>
            <a:r>
              <a:rPr lang="bg-BG" sz="2000" b="1" dirty="0"/>
              <a:t>Зачитане на индивидуалността.</a:t>
            </a:r>
            <a:r>
              <a:rPr lang="bg-BG" sz="2000" dirty="0"/>
              <a:t> </a:t>
            </a:r>
          </a:p>
          <a:p>
            <a:pPr lvl="1"/>
            <a:r>
              <a:rPr lang="bg-BG" sz="1600" dirty="0"/>
              <a:t>Акцент върху важността на индивида и неговото  личностното и професионалното развитие. Делегира амбициозни задачи, като по този начин предоставя възможности за развитие и предизвикателства.</a:t>
            </a:r>
          </a:p>
          <a:p>
            <a:endParaRPr lang="bg-BG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Трансформационно лидерство</a:t>
            </a:r>
            <a:endParaRPr lang="bg-BG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8232"/>
            <a:ext cx="9144000" cy="4925144"/>
          </a:xfrm>
        </p:spPr>
        <p:txBody>
          <a:bodyPr>
            <a:noAutofit/>
          </a:bodyPr>
          <a:lstStyle/>
          <a:p>
            <a:r>
              <a:rPr lang="bg-BG" sz="2000" b="1" dirty="0"/>
              <a:t>Идеализирано влияние. </a:t>
            </a:r>
          </a:p>
          <a:p>
            <a:pPr lvl="1"/>
            <a:r>
              <a:rPr lang="bg-BG" sz="1600" b="1" dirty="0"/>
              <a:t>С</a:t>
            </a:r>
            <a:r>
              <a:rPr lang="bg-BG" sz="1600" dirty="0"/>
              <a:t>илни личностни качества на водача. Харизматичен. Печели доверието и емоционалната обвързаност на своите подчинени. Ролеви модел. Демонстрира твърдо убеждение във визията си.</a:t>
            </a:r>
          </a:p>
          <a:p>
            <a:endParaRPr lang="bg-BG" sz="2000" dirty="0"/>
          </a:p>
          <a:p>
            <a:endParaRPr lang="bg-BG" sz="2000" dirty="0"/>
          </a:p>
          <a:p>
            <a:r>
              <a:rPr lang="bg-BG" sz="2000" b="1" dirty="0"/>
              <a:t>Вдъхновяваща мотивация.</a:t>
            </a:r>
            <a:r>
              <a:rPr lang="bg-BG" sz="2000" dirty="0"/>
              <a:t> </a:t>
            </a:r>
          </a:p>
          <a:p>
            <a:pPr lvl="1"/>
            <a:r>
              <a:rPr lang="bg-BG" sz="1600" dirty="0"/>
              <a:t>Лидерът вдъхновява останалите, като по този начин ги мотивира да си поставят цели, надхвърлящи личните им интереси. Набляга в по-малка степен на следването на ясен стратегически план, отколкото на изграждането на ангажираща всички корпоративна цел.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ВМЛ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3923928" y="476672"/>
            <a:ext cx="504056" cy="57606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Left-Right Arrow 5"/>
          <p:cNvSpPr/>
          <p:nvPr/>
        </p:nvSpPr>
        <p:spPr>
          <a:xfrm>
            <a:off x="467544" y="2924944"/>
            <a:ext cx="741682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3275856" y="6237312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НЕЕФЕКТИВНО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116632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ЕФЕКТИВНО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212976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ПАСИВНО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00" y="2771636"/>
            <a:ext cx="13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АКТИВНО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3648" y="4293096"/>
            <a:ext cx="1512168" cy="79208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Липса на лидерство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39752" y="3573016"/>
            <a:ext cx="158417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Мен. по изключение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75856" y="2852936"/>
            <a:ext cx="1656184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Вероятна награда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55976" y="2204864"/>
            <a:ext cx="165618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Зачитане на индивид.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0072" y="1700808"/>
            <a:ext cx="165618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Интелект. стимул.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84168" y="1052736"/>
            <a:ext cx="165618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err="1"/>
              <a:t>Вдъхнов</a:t>
            </a:r>
            <a:r>
              <a:rPr lang="bg-BG" b="1" dirty="0"/>
              <a:t>. мотивация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76256" y="548680"/>
            <a:ext cx="1656184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err="1"/>
              <a:t>Идеализир</a:t>
            </a:r>
            <a:r>
              <a:rPr lang="bg-BG" b="1" dirty="0"/>
              <a:t>. влияние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3" grpId="0" build="allAtOnce" animBg="1"/>
      <p:bldP spid="12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623</Words>
  <Application>Microsoft Office PowerPoint</Application>
  <PresentationFormat>On-screen Show (4:3)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Wingdings 2</vt:lpstr>
      <vt:lpstr>Technic</vt:lpstr>
      <vt:lpstr>Трансформационното лидерство</vt:lpstr>
      <vt:lpstr>Лидерство</vt:lpstr>
      <vt:lpstr>Мениджър vs. Лидер</vt:lpstr>
      <vt:lpstr>Трансформационно и транзакционно лидерство </vt:lpstr>
      <vt:lpstr>Всеобхватен модел на лидерството</vt:lpstr>
      <vt:lpstr>Транзакционно  лидерство</vt:lpstr>
      <vt:lpstr>Трансформационно лидерство</vt:lpstr>
      <vt:lpstr>Трансформационно лидерство</vt:lpstr>
      <vt:lpstr>ВМЛ</vt:lpstr>
      <vt:lpstr>Сравнение </vt:lpstr>
      <vt:lpstr>ХАРИЗМАТИЧНИЯТ  лидер</vt:lpstr>
      <vt:lpstr>МИТОВЕ за харизматичното лидерство</vt:lpstr>
      <vt:lpstr>Съвременни лидерски модели</vt:lpstr>
      <vt:lpstr>Нови теории за лидерство </vt:lpstr>
      <vt:lpstr>Автентично лидерство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</dc:title>
  <dc:creator>Krasi</dc:creator>
  <cp:lastModifiedBy>Iya Petkova</cp:lastModifiedBy>
  <cp:revision>53</cp:revision>
  <dcterms:created xsi:type="dcterms:W3CDTF">2011-11-07T21:44:42Z</dcterms:created>
  <dcterms:modified xsi:type="dcterms:W3CDTF">2021-03-10T15:06:45Z</dcterms:modified>
</cp:coreProperties>
</file>