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711" r:id="rId3"/>
    <p:sldId id="771" r:id="rId4"/>
    <p:sldId id="722" r:id="rId5"/>
    <p:sldId id="761" r:id="rId6"/>
    <p:sldId id="770" r:id="rId7"/>
    <p:sldId id="776" r:id="rId8"/>
    <p:sldId id="760" r:id="rId9"/>
    <p:sldId id="733" r:id="rId10"/>
    <p:sldId id="741" r:id="rId11"/>
    <p:sldId id="724" r:id="rId12"/>
    <p:sldId id="777" r:id="rId13"/>
    <p:sldId id="769" r:id="rId14"/>
    <p:sldId id="725" r:id="rId15"/>
    <p:sldId id="737" r:id="rId16"/>
    <p:sldId id="738" r:id="rId17"/>
    <p:sldId id="726" r:id="rId18"/>
    <p:sldId id="728" r:id="rId19"/>
    <p:sldId id="768" r:id="rId20"/>
    <p:sldId id="727" r:id="rId21"/>
    <p:sldId id="767" r:id="rId22"/>
    <p:sldId id="729" r:id="rId23"/>
    <p:sldId id="734" r:id="rId24"/>
    <p:sldId id="764" r:id="rId25"/>
    <p:sldId id="731" r:id="rId26"/>
    <p:sldId id="758" r:id="rId27"/>
    <p:sldId id="7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1828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2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1828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8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1828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A07F8-494A-1545-ADC7-1CE994B4A3D2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E848-4377-8846-BCB0-6AE3EFF68E37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A615-E6D4-DB47-AC79-26D485A3BE3D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040-4C5D-0A49-A9C1-D925DDE4D3E4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43FD-E3FA-7F44-A18C-7152C622CFB3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D02-0BE6-9346-8C09-42933AFDC25E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51BC-1FE8-7544-9723-940B993818D8}" type="datetime1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81F-18E2-BC45-B47C-AE468A80D443}" type="datetime1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B161-A9CF-5742-859D-40B1DCF0929D}" type="datetime1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3E71-EBD2-5549-A25B-88C32D83D086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FC48-39C0-6340-8F77-3D10F5DFAF23}" type="datetime1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B296-E247-A446-B958-750AE536CC1E}" type="datetime1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1</a:t>
            </a:r>
            <a:br>
              <a:rPr lang="en-US" sz="3600" b="1" dirty="0"/>
            </a:br>
            <a:br>
              <a:rPr lang="en-US" sz="3600" dirty="0"/>
            </a:br>
            <a:r>
              <a:rPr lang="en-US" sz="3600" b="1" dirty="0">
                <a:solidFill>
                  <a:srgbClr val="002060"/>
                </a:solidFill>
              </a:rPr>
              <a:t>Current High-Tech Landscape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Fighting Hype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2E26BBD-AAA6-9A4B-A339-98F5CD06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034" y="941974"/>
            <a:ext cx="6415480" cy="1855654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C00000"/>
                </a:solidFill>
              </a:rPr>
              <a:t>Amara’s Law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</a:rPr>
              <a:t>We tend to overestimate the effect of a technology in the short run and underestimate the effect in the long run. </a:t>
            </a:r>
          </a:p>
          <a:p>
            <a:pPr algn="ctr">
              <a:buNone/>
            </a:pP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5BF261B-DD73-0D40-BF0B-1319C8F54EBB}"/>
              </a:ext>
            </a:extLst>
          </p:cNvPr>
          <p:cNvSpPr txBox="1">
            <a:spLocks/>
          </p:cNvSpPr>
          <p:nvPr/>
        </p:nvSpPr>
        <p:spPr>
          <a:xfrm>
            <a:off x="7954709" y="4478994"/>
            <a:ext cx="3750181" cy="680835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400" b="1" dirty="0"/>
              <a:t>Inflated optimism on the magical impact of AI on society drops after 4 years of experience (see arrow)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77060C-CEEA-AA4E-9D9C-8FA5948995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62" y="3028621"/>
            <a:ext cx="5275690" cy="327420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C93087-1528-5246-BA29-A9D75D1462CB}"/>
              </a:ext>
            </a:extLst>
          </p:cNvPr>
          <p:cNvCxnSpPr/>
          <p:nvPr/>
        </p:nvCxnSpPr>
        <p:spPr>
          <a:xfrm flipH="1">
            <a:off x="4934774" y="3352800"/>
            <a:ext cx="399226" cy="740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8F13-3791-D740-B4F3-08A317BE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52BF9-A0C9-A54C-A342-B7BDF155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72929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Hype breeds AI-driven Big Bureaucracy </a:t>
            </a:r>
            <a:r>
              <a:rPr lang="en-US" sz="3234" b="1" dirty="0"/>
              <a:t>first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53" y="1553766"/>
            <a:ext cx="7143750" cy="51167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41" y="964406"/>
            <a:ext cx="716373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59" y="2946797"/>
            <a:ext cx="514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25" y="2893219"/>
            <a:ext cx="642938" cy="721788"/>
          </a:xfrm>
          <a:prstGeom prst="rect">
            <a:avLst/>
          </a:prstGeom>
        </p:spPr>
      </p:pic>
      <p:pic>
        <p:nvPicPr>
          <p:cNvPr id="18" name="Picture 17" descr="Dilbert1p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60" y="2839641"/>
            <a:ext cx="589359" cy="4822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6E7C4-04B7-5544-8C1B-7C23F44D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774E-5C31-8A40-9909-EB19D6AD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47272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B2D60-86D5-2149-A9DB-CE56F41D1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45" y="878820"/>
            <a:ext cx="6777324" cy="566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07" y="4638299"/>
            <a:ext cx="392236" cy="4002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29863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19" y="156865"/>
            <a:ext cx="9529482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9882" y="699473"/>
            <a:ext cx="4900741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Understand and explain with no jargon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/>
          <a:p>
            <a:fld id="{F503E04F-8368-4C52-858F-C77EC507936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20" y="2843212"/>
            <a:ext cx="145780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109" y="3637060"/>
            <a:ext cx="3891430" cy="1482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75" y="3534850"/>
            <a:ext cx="3168650" cy="316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253" y="1456656"/>
            <a:ext cx="2672825" cy="2008395"/>
          </a:xfrm>
          <a:prstGeom prst="rect">
            <a:avLst/>
          </a:prstGeom>
        </p:spPr>
      </p:pic>
      <p:pic>
        <p:nvPicPr>
          <p:cNvPr id="11" name="Picture 10" descr="DeepLearn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98" y="5250657"/>
            <a:ext cx="1768078" cy="1480252"/>
          </a:xfrm>
          <a:prstGeom prst="rect">
            <a:avLst/>
          </a:prstGeom>
        </p:spPr>
      </p:pic>
      <p:pic>
        <p:nvPicPr>
          <p:cNvPr id="12" name="Picture 11" descr="BigData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49" y="1308875"/>
            <a:ext cx="2590332" cy="219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130C70-D8AB-7A43-81AD-38EB0B5AA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3520" y="1394041"/>
            <a:ext cx="2744041" cy="202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FD6C9-AD66-564B-87E0-23196D9331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9933" y="4035475"/>
            <a:ext cx="2148661" cy="2167399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69884-D54C-6042-85E4-C1DA6685C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208484-DF16-8F4C-B31B-DA4F39F8EBFE}"/>
              </a:ext>
            </a:extLst>
          </p:cNvPr>
          <p:cNvSpPr txBox="1">
            <a:spLocks/>
          </p:cNvSpPr>
          <p:nvPr/>
        </p:nvSpPr>
        <p:spPr>
          <a:xfrm>
            <a:off x="480260" y="4885853"/>
            <a:ext cx="968188" cy="466642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HELP!</a:t>
            </a:r>
            <a:endParaRPr lang="en-US" sz="1406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4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The scientific “umbrella” of the key buzzword</a:t>
            </a:r>
            <a:r>
              <a:rPr lang="bg-BG" sz="3234" dirty="0"/>
              <a:t> </a:t>
            </a:r>
            <a:endParaRPr lang="en-US" sz="3234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55" y="794986"/>
            <a:ext cx="5530453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Data Science?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55" y="1363575"/>
            <a:ext cx="5569157" cy="2121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864" y="3586627"/>
            <a:ext cx="7639050" cy="203835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33863" y="5726923"/>
            <a:ext cx="9249695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Data Science is the Science and Art on how to convert data into INSIGHT and VALUE.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B1D10-8F1F-7240-A975-09DEAFFE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228A3-CFBB-8D44-8E09-0B60F5C0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3515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related to technology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2824" y="5624977"/>
            <a:ext cx="10767801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AI is the ability of a computer program to function like a human brain</a:t>
            </a:r>
            <a:r>
              <a:rPr lang="en-US" sz="2000" i="1" dirty="0"/>
              <a:t> 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B9C2ED-724B-C941-BADE-ED281903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13010"/>
            <a:ext cx="4333788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Artificial Intelligence (AI)?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15882-DA7C-6B4C-83D8-43C239C853F4}"/>
              </a:ext>
            </a:extLst>
          </p:cNvPr>
          <p:cNvSpPr txBox="1"/>
          <p:nvPr/>
        </p:nvSpPr>
        <p:spPr>
          <a:xfrm>
            <a:off x="532824" y="4388987"/>
            <a:ext cx="914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Handbook of Artificial Intelligence:</a:t>
            </a:r>
          </a:p>
          <a:p>
            <a:r>
              <a:rPr lang="en-US" b="1" i="1" dirty="0"/>
              <a:t>Artificial Intelligence </a:t>
            </a:r>
            <a:r>
              <a:rPr lang="en-US" i="1" dirty="0"/>
              <a:t>is the part of computer science concerned with designing intelligent computer systems, that is, systems that exhibit the characteristics we associate with intelligence in human behavior – understanding language, learning reasoning, solving problems, and so on.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9C4389-63BA-B841-A884-AD5C9EB60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1254962"/>
            <a:ext cx="7587343" cy="3200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AE36-8424-3149-BB00-62BDF69D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0DF04-B7A7-1440-AB5C-F738279FA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23059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41595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related to technology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0424" y="5624976"/>
            <a:ext cx="7460378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Machine Learning is a pattern discovery engine from data.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5B9FEA-A056-D746-93CA-4EA90D6FF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343" y="542717"/>
            <a:ext cx="3550016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Machine Learning?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F71D3-9C8B-034A-8D7E-860FBE456545}"/>
              </a:ext>
            </a:extLst>
          </p:cNvPr>
          <p:cNvSpPr txBox="1"/>
          <p:nvPr/>
        </p:nvSpPr>
        <p:spPr>
          <a:xfrm>
            <a:off x="380424" y="4609803"/>
            <a:ext cx="914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Wikipedia:</a:t>
            </a:r>
          </a:p>
          <a:p>
            <a:r>
              <a:rPr lang="en-US" b="1" i="1" dirty="0"/>
              <a:t>Machine learning</a:t>
            </a:r>
            <a:r>
              <a:rPr lang="en-US" i="1" dirty="0"/>
              <a:t> is a field of computer science that gives computers the ability to learn without being explicitly programmed.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349A9-EC5A-674E-818D-921E005C8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7" y="1781864"/>
            <a:ext cx="4031987" cy="2272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C110E-E3D8-7447-989B-A65F4363D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14" y="2597150"/>
            <a:ext cx="3655786" cy="1395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5212A-A93F-F14A-A6A3-5BCB6AAD0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9" y="2116930"/>
            <a:ext cx="3556001" cy="198514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73A5C7-97C7-AB4E-985C-3B6183C0928F}"/>
              </a:ext>
            </a:extLst>
          </p:cNvPr>
          <p:cNvSpPr txBox="1">
            <a:spLocks/>
          </p:cNvSpPr>
          <p:nvPr/>
        </p:nvSpPr>
        <p:spPr>
          <a:xfrm>
            <a:off x="859579" y="1363170"/>
            <a:ext cx="2747106" cy="466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0070C0"/>
                </a:solidFill>
              </a:rPr>
              <a:t>Supervised Learning</a:t>
            </a:r>
            <a:endParaRPr lang="en-US" sz="1406" b="1" dirty="0">
              <a:solidFill>
                <a:srgbClr val="0070C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5A8C090-00A5-D048-AB3B-568B84D18C67}"/>
              </a:ext>
            </a:extLst>
          </p:cNvPr>
          <p:cNvSpPr txBox="1">
            <a:spLocks/>
          </p:cNvSpPr>
          <p:nvPr/>
        </p:nvSpPr>
        <p:spPr>
          <a:xfrm>
            <a:off x="4812792" y="1365626"/>
            <a:ext cx="2983078" cy="466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0070C0"/>
                </a:solidFill>
              </a:rPr>
              <a:t>Unsupervised Learning</a:t>
            </a:r>
            <a:endParaRPr lang="en-US" sz="1406" b="1" dirty="0">
              <a:solidFill>
                <a:srgbClr val="0070C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79B760B-389B-634E-9E1F-3E9AF4A5D8F0}"/>
              </a:ext>
            </a:extLst>
          </p:cNvPr>
          <p:cNvSpPr txBox="1">
            <a:spLocks/>
          </p:cNvSpPr>
          <p:nvPr/>
        </p:nvSpPr>
        <p:spPr>
          <a:xfrm>
            <a:off x="8625113" y="1328563"/>
            <a:ext cx="3171372" cy="4666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0070C0"/>
                </a:solidFill>
              </a:rPr>
              <a:t>Reinforcement Learning</a:t>
            </a:r>
            <a:endParaRPr lang="en-US" sz="1406" b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660EDD-46CF-B247-82AF-8E3D84D1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D27DBF5-B935-8941-A36C-EE7AA97B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82183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related to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9309"/>
            <a:ext cx="3107168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Deep Learning?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5705" y="5869883"/>
            <a:ext cx="6705078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Deep Learning is Machine Learning that learns how to learn.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42" y="1234126"/>
            <a:ext cx="1956184" cy="552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61" y="2041604"/>
            <a:ext cx="8185735" cy="3091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4FA09-47D4-6E4E-82E7-E8789A1B2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041604"/>
            <a:ext cx="3407282" cy="2795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15676-3D46-A54B-86ED-EB8CE88A8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842" y="5087029"/>
            <a:ext cx="2120900" cy="50993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EE8817-18BA-CA4C-8491-73B1122E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90526FA-D7F6-AC44-AEAB-F17E8583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1329" y="6492875"/>
            <a:ext cx="4114800" cy="365125"/>
          </a:xfrm>
        </p:spPr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110146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related to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3195"/>
            <a:ext cx="5530453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Big Data?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52299" y="5798620"/>
            <a:ext cx="6611244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Everything that cannot be saved on your laptop is big data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52299" y="4239571"/>
            <a:ext cx="7525587" cy="14702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b="1" dirty="0"/>
              <a:t>Gartner Big Data definition of the 3Vs: </a:t>
            </a:r>
          </a:p>
          <a:p>
            <a:pPr>
              <a:buNone/>
            </a:pPr>
            <a:r>
              <a:rPr lang="en-US" sz="1600" b="1" dirty="0"/>
              <a:t>"Big Data </a:t>
            </a:r>
            <a:r>
              <a:rPr lang="en-US" sz="1600" dirty="0"/>
              <a:t>is high Volume (amount of data), high Velocity (speed of data in and out), and/or high Variety  (range of data types and sources) information assets that require new forms of processing to enable enhanced decision making, insight discovery and process optimization."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4787A5-3B99-0341-A07B-72B8DBCDDF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23" y="1150073"/>
            <a:ext cx="3998672" cy="274701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3CD0-D2AC-8745-B19B-01B61469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19D510-A7EC-4A46-95A5-5CA47B5A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272" y="6436214"/>
            <a:ext cx="4114800" cy="365125"/>
          </a:xfrm>
        </p:spPr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00224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682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related to data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3073" y="6243419"/>
            <a:ext cx="7648785" cy="394049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From: </a:t>
            </a:r>
            <a:r>
              <a:rPr lang="en-US" sz="2000" dirty="0" err="1"/>
              <a:t>sas.com</a:t>
            </a:r>
            <a:r>
              <a:rPr lang="en-US" sz="2000" dirty="0"/>
              <a:t>/</a:t>
            </a:r>
            <a:r>
              <a:rPr lang="en-US" sz="2000" dirty="0" err="1"/>
              <a:t>iotsolutions</a:t>
            </a:r>
            <a:r>
              <a:rPr lang="en-US" sz="2000" dirty="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4FE357-338F-3244-AD25-EA254993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6" y="1158739"/>
            <a:ext cx="5132537" cy="50006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5E475-9B8E-FA46-BB53-8F9F803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8ACF5-CE78-FD46-9C37-F4837C32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EBFC9C-14B9-3843-A74F-0E19888E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83195"/>
            <a:ext cx="2633831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How big is Big Data?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43992-F1B6-5C44-A53F-36F9EB4C948B}"/>
              </a:ext>
            </a:extLst>
          </p:cNvPr>
          <p:cNvSpPr txBox="1"/>
          <p:nvPr/>
        </p:nvSpPr>
        <p:spPr>
          <a:xfrm>
            <a:off x="8371858" y="3197410"/>
            <a:ext cx="214912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 One Zettabyte is approximately equal a billion Terabytes,</a:t>
            </a:r>
          </a:p>
        </p:txBody>
      </p:sp>
    </p:spTree>
    <p:extLst>
      <p:ext uri="{BB962C8B-B14F-4D97-AF65-F5344CB8AC3E}">
        <p14:creationId xmlns:p14="http://schemas.microsoft.com/office/powerpoint/2010/main" val="279172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328D18-66FA-ED49-8F46-533ABDC7C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8" y="838577"/>
            <a:ext cx="8906517" cy="5442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18" y="1523498"/>
            <a:ext cx="392236" cy="4002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94494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related to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3195"/>
            <a:ext cx="5530453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Internet of Things (IoT)?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04847" y="5613683"/>
            <a:ext cx="7648785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Internet of Things collects data from everything that communicates.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66" y="1049836"/>
            <a:ext cx="2232229" cy="223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47" y="3189985"/>
            <a:ext cx="8334375" cy="172402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077200" y="1886590"/>
            <a:ext cx="3450817" cy="466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Important for Supply Chain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640CB-F4F7-0640-8AED-1A065F7D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A2EE0-035E-1448-8FEF-44F858C6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237424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related to data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04847" y="5613683"/>
            <a:ext cx="7648785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 marL="0" indent="0">
              <a:buNone/>
            </a:pPr>
            <a:r>
              <a:rPr lang="en-US" sz="2000" dirty="0"/>
              <a:t>From: </a:t>
            </a:r>
            <a:r>
              <a:rPr lang="en-US" sz="2000" dirty="0" err="1"/>
              <a:t>sas.com</a:t>
            </a:r>
            <a:r>
              <a:rPr lang="en-US" sz="2000" dirty="0"/>
              <a:t>/</a:t>
            </a:r>
            <a:r>
              <a:rPr lang="en-US" sz="2000" dirty="0" err="1"/>
              <a:t>iotsolutions</a:t>
            </a:r>
            <a:r>
              <a:rPr lang="en-US" sz="2000" dirty="0"/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792DD-667A-0144-8176-B53ADE981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74" y="613010"/>
            <a:ext cx="7278274" cy="53779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AF4C-4FF2-5349-983E-DA8E01A1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CD3116-A0E6-6248-9A8C-DECF47AF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73462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Key buzzwords related to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3195"/>
            <a:ext cx="5530453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Advanced Analytics?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14675" y="5589125"/>
            <a:ext cx="7595925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The Bag of Tricks to generate insight and make predictions from data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7211" y="4436893"/>
            <a:ext cx="9427238" cy="1116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b="1" dirty="0"/>
              <a:t>Gartner Advanced Analytics definition: </a:t>
            </a:r>
          </a:p>
          <a:p>
            <a:pPr>
              <a:buNone/>
            </a:pPr>
            <a:r>
              <a:rPr lang="en-US" sz="1600" b="1" dirty="0"/>
              <a:t>"Advanced Analytics </a:t>
            </a:r>
            <a:r>
              <a:rPr lang="en-US" sz="1600" dirty="0"/>
              <a:t>is the autonomous or semi-autonomous examination of data or content using sophisticated techniques and tools, typically beyond those of traditional business intelligence (BI), to discover deeper insights, make predictions, or generate recommendations."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33F330-BAE4-F042-AD20-34DBC04DA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4" y="1061157"/>
            <a:ext cx="5000925" cy="329291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0977-46DA-124C-8FD9-0EF89C6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A8E417-71B2-5D4B-96CB-BF4F564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09988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>
            <a:extLst>
              <a:ext uri="{FF2B5EF4-FFF2-40B4-BE49-F238E27FC236}">
                <a16:creationId xmlns:a16="http://schemas.microsoft.com/office/drawing/2014/main" id="{254E391D-1279-6148-AACB-E674FAA7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393" y="91071"/>
            <a:ext cx="5030221" cy="525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ctr" eaLnBrk="0" hangingPunct="0"/>
            <a:r>
              <a:rPr lang="en-US" sz="2812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50" dirty="0">
                <a:latin typeface="Tahoma" pitchFamily="34" charset="0"/>
              </a:rPr>
              <a:t>Key </a:t>
            </a:r>
            <a:r>
              <a:rPr lang="en-US" sz="2400" dirty="0"/>
              <a:t>buzzwords related to applications</a:t>
            </a:r>
            <a:endParaRPr lang="en-US" sz="2250" dirty="0">
              <a:latin typeface="Tahoma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DE0143-56F3-7E42-B36E-5E82688B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260" y="727775"/>
            <a:ext cx="2827931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Data Mining?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BBCBDC-B176-D74B-AF5B-020F154C6725}"/>
              </a:ext>
            </a:extLst>
          </p:cNvPr>
          <p:cNvSpPr txBox="1">
            <a:spLocks/>
          </p:cNvSpPr>
          <p:nvPr/>
        </p:nvSpPr>
        <p:spPr>
          <a:xfrm>
            <a:off x="3870847" y="3309588"/>
            <a:ext cx="1937657" cy="466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Data Mining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15CC80-B8A7-5C4C-814E-966B520CCD38}"/>
              </a:ext>
            </a:extLst>
          </p:cNvPr>
          <p:cNvSpPr txBox="1"/>
          <p:nvPr/>
        </p:nvSpPr>
        <p:spPr>
          <a:xfrm>
            <a:off x="667081" y="3838338"/>
            <a:ext cx="914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Wikipedia:</a:t>
            </a:r>
          </a:p>
          <a:p>
            <a:r>
              <a:rPr lang="en-US" b="1" i="1" dirty="0"/>
              <a:t>Data mining </a:t>
            </a:r>
            <a:r>
              <a:rPr lang="en-US" i="1" dirty="0"/>
              <a:t>is an interdisciplinary subfield of computer science  and statistics with an overall goal to extract information (with intelligent methods) from a data set and transform the information into a comprehensible structure for further 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E4B6B-332F-3244-ADBE-059052B6E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76" y="1306943"/>
            <a:ext cx="3162300" cy="1841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938B7-B605-8C47-A3AA-DAD6CA4D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A4EE2-7F8C-8147-9459-4DE6D794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2D72BD-B874-744F-8DBA-D2DEF5BC08F2}"/>
              </a:ext>
            </a:extLst>
          </p:cNvPr>
          <p:cNvSpPr txBox="1">
            <a:spLocks/>
          </p:cNvSpPr>
          <p:nvPr/>
        </p:nvSpPr>
        <p:spPr>
          <a:xfrm>
            <a:off x="1091659" y="5362875"/>
            <a:ext cx="8005131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Using all possible ways to extract something relevant from available data 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612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>
            <a:extLst>
              <a:ext uri="{FF2B5EF4-FFF2-40B4-BE49-F238E27FC236}">
                <a16:creationId xmlns:a16="http://schemas.microsoft.com/office/drawing/2014/main" id="{254E391D-1279-6148-AACB-E674FAA7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605" y="176196"/>
            <a:ext cx="5030221" cy="525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ctr" eaLnBrk="0" hangingPunct="0"/>
            <a:r>
              <a:rPr lang="en-US" sz="2812" dirty="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en-US" sz="2250" dirty="0">
                <a:latin typeface="Tahoma" pitchFamily="34" charset="0"/>
              </a:rPr>
              <a:t>Key </a:t>
            </a:r>
            <a:r>
              <a:rPr lang="en-US" sz="2400" dirty="0"/>
              <a:t>buzzwords related to applications</a:t>
            </a:r>
            <a:endParaRPr lang="en-US" sz="2250" dirty="0">
              <a:latin typeface="Tahoma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DE0143-56F3-7E42-B36E-5E82688B3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184" y="821146"/>
            <a:ext cx="4261216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What is Business Intelligence (BI)?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F9DE8CB-6B29-6C43-8A83-61684A9B9745}"/>
              </a:ext>
            </a:extLst>
          </p:cNvPr>
          <p:cNvSpPr txBox="1">
            <a:spLocks/>
          </p:cNvSpPr>
          <p:nvPr/>
        </p:nvSpPr>
        <p:spPr>
          <a:xfrm>
            <a:off x="3088481" y="4324639"/>
            <a:ext cx="3245216" cy="466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Business Intelligence (BI)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4B692-8596-5E47-9BBA-4043BC7165AB}"/>
              </a:ext>
            </a:extLst>
          </p:cNvPr>
          <p:cNvSpPr txBox="1"/>
          <p:nvPr/>
        </p:nvSpPr>
        <p:spPr>
          <a:xfrm>
            <a:off x="521938" y="4788070"/>
            <a:ext cx="914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Wikipedia:</a:t>
            </a:r>
          </a:p>
          <a:p>
            <a:r>
              <a:rPr lang="en-US" b="1" i="1" dirty="0"/>
              <a:t>Business intelligence</a:t>
            </a:r>
            <a:r>
              <a:rPr lang="en-US" i="1" dirty="0"/>
              <a:t> (</a:t>
            </a:r>
            <a:r>
              <a:rPr lang="en-US" b="1" i="1" dirty="0"/>
              <a:t>BI</a:t>
            </a:r>
            <a:r>
              <a:rPr lang="en-US" i="1" dirty="0"/>
              <a:t>) comprises the strategies and technologies used by enterprises for the data analysis  of business information.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2AC9A-91FD-8543-918B-43CE3C39B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71" y="1469306"/>
            <a:ext cx="8635700" cy="26738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13284-D007-1A4D-94FB-4694E59A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B5A2F-6FF5-8C4F-A2B9-2EA2051B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EACFB8-0154-3F4C-87A3-C73C9FFB60A5}"/>
              </a:ext>
            </a:extLst>
          </p:cNvPr>
          <p:cNvSpPr txBox="1">
            <a:spLocks/>
          </p:cNvSpPr>
          <p:nvPr/>
        </p:nvSpPr>
        <p:spPr>
          <a:xfrm>
            <a:off x="1014675" y="5709493"/>
            <a:ext cx="7595925" cy="73137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Popular Definition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</a:rPr>
              <a:t>Turning available business data into smart decisions.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40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9" name="Text Box 11"/>
          <p:cNvSpPr txBox="1">
            <a:spLocks noChangeArrowheads="1"/>
          </p:cNvSpPr>
          <p:nvPr/>
        </p:nvSpPr>
        <p:spPr bwMode="auto">
          <a:xfrm>
            <a:off x="2748305" y="91071"/>
            <a:ext cx="6120391" cy="525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9" tIns="45719" rIns="91439" bIns="45719">
            <a:spAutoFit/>
          </a:bodyPr>
          <a:lstStyle/>
          <a:p>
            <a:pPr algn="ctr" eaLnBrk="0" hangingPunct="0"/>
            <a:r>
              <a:rPr lang="en-US" sz="2812" dirty="0">
                <a:latin typeface="Tahoma" pitchFamily="34" charset="0"/>
              </a:rPr>
              <a:t>Relationship between key buzzwords </a:t>
            </a:r>
            <a:endParaRPr lang="en-US" sz="2250" dirty="0">
              <a:latin typeface="Tahom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F3D42-BED0-084B-AAC7-457FC656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88BD-E699-3842-89FC-BB5DC0B5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F291A3-6D2A-B84A-A0ED-5993746AF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305" y="616149"/>
            <a:ext cx="4964065" cy="1953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F659A3-B0F3-464C-94DE-903E0A69D3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77" y="2439478"/>
            <a:ext cx="4996523" cy="391687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72C6B3-B575-2D40-8459-6E76CC5CC776}"/>
              </a:ext>
            </a:extLst>
          </p:cNvPr>
          <p:cNvSpPr txBox="1">
            <a:spLocks/>
          </p:cNvSpPr>
          <p:nvPr/>
        </p:nvSpPr>
        <p:spPr>
          <a:xfrm>
            <a:off x="5238745" y="1396538"/>
            <a:ext cx="2085648" cy="501251"/>
          </a:xfrm>
          <a:prstGeom prst="rect">
            <a:avLst/>
          </a:prstGeom>
          <a:noFill/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/>
              <a:t>Data Science</a:t>
            </a:r>
          </a:p>
        </p:txBody>
      </p:sp>
    </p:spTree>
    <p:extLst>
      <p:ext uri="{BB962C8B-B14F-4D97-AF65-F5344CB8AC3E}">
        <p14:creationId xmlns:p14="http://schemas.microsoft.com/office/powerpoint/2010/main" val="2936771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167697"/>
            <a:ext cx="10515600" cy="570057"/>
          </a:xfrm>
        </p:spPr>
        <p:txBody>
          <a:bodyPr>
            <a:normAutofit/>
          </a:bodyPr>
          <a:lstStyle/>
          <a:p>
            <a:r>
              <a:rPr lang="en-US" sz="2800" dirty="0"/>
              <a:t>Lecture 1 “Current High-Tech Landscape”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6" y="924524"/>
            <a:ext cx="11021984" cy="3359439"/>
          </a:xfrm>
        </p:spPr>
        <p:txBody>
          <a:bodyPr>
            <a:noAutofit/>
          </a:bodyPr>
          <a:lstStyle/>
          <a:p>
            <a:r>
              <a:rPr lang="en-US" sz="2400" b="1" dirty="0"/>
              <a:t>Knowing current high-tech landscape is the first needed step to introduce AI</a:t>
            </a:r>
          </a:p>
          <a:p>
            <a:r>
              <a:rPr lang="en-US" sz="2400" b="1" dirty="0"/>
              <a:t>Understanding data paranoia is the basis for realistic expectations from the available data, i.e., </a:t>
            </a:r>
            <a:r>
              <a:rPr lang="en-US" sz="2400" b="1" dirty="0">
                <a:solidFill>
                  <a:srgbClr val="FF0000"/>
                </a:solidFill>
              </a:rPr>
              <a:t>BE CAREFUL </a:t>
            </a:r>
          </a:p>
          <a:p>
            <a:r>
              <a:rPr lang="en-US" sz="2400" b="1" dirty="0"/>
              <a:t>AI is at the peak of the high-tech hype cycle with inflated expectations i.e., </a:t>
            </a:r>
            <a:r>
              <a:rPr lang="en-US" sz="2400" b="1" dirty="0">
                <a:solidFill>
                  <a:srgbClr val="FF0000"/>
                </a:solidFill>
              </a:rPr>
              <a:t>BE CAREFUL </a:t>
            </a:r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BE READY TO EXPLAIN  </a:t>
            </a:r>
            <a:r>
              <a:rPr lang="en-US" sz="2400" b="1" dirty="0"/>
              <a:t>high-tech buzzwords, like Data Science, AI, Big Data, Machine Learning, Deep Learning, IoT, Advanced Analytics, Data Mining, and Business Intelligence </a:t>
            </a:r>
          </a:p>
          <a:p>
            <a:r>
              <a:rPr lang="en-US" sz="2400" b="1" dirty="0"/>
              <a:t>Key high-tech buzzwords are related and grouped in three areas: technologies, applications, and data.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243" y="5338587"/>
            <a:ext cx="9018630" cy="8309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</a:rPr>
              <a:t>The Bottom Line</a:t>
            </a:r>
          </a:p>
          <a:p>
            <a:pPr algn="ctr"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charset="0"/>
              </a:rPr>
              <a:t>AI is the key buzzword at the peak of current high-tech hype cycle.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D5C19-5231-D247-BDB4-CC36CF70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136962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800" dirty="0"/>
            </a:br>
            <a:r>
              <a:rPr lang="en-US" sz="2700" dirty="0"/>
              <a:t>Chapter 2, pp. 40-44</a:t>
            </a:r>
            <a:br>
              <a:rPr lang="en-US" sz="2700" dirty="0"/>
            </a:br>
            <a:r>
              <a:rPr lang="en-US" sz="2700" dirty="0"/>
              <a:t>Chapter 1, pp. 3-16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29348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B2D60-86D5-2149-A9DB-CE56F41D1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45" y="696258"/>
            <a:ext cx="6777324" cy="566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07" y="1964563"/>
            <a:ext cx="392236" cy="4002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0261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01" y="365125"/>
            <a:ext cx="1987899" cy="1238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06" y="60342"/>
            <a:ext cx="10515600" cy="609565"/>
          </a:xfrm>
        </p:spPr>
        <p:txBody>
          <a:bodyPr>
            <a:normAutofit/>
          </a:bodyPr>
          <a:lstStyle/>
          <a:p>
            <a:r>
              <a:rPr lang="en-US" sz="3200" dirty="0"/>
              <a:t>Data Paranoia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68" y="1961355"/>
            <a:ext cx="5425656" cy="31357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47888" y="1500318"/>
            <a:ext cx="2638947" cy="466642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>
              <a:buNone/>
            </a:pPr>
            <a:r>
              <a:rPr lang="en-US" sz="2250" b="1" dirty="0">
                <a:solidFill>
                  <a:srgbClr val="C00000"/>
                </a:solidFill>
              </a:rPr>
              <a:t>Data is the new oil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13260" y="104371"/>
            <a:ext cx="3379546" cy="466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Data is the new gold</a:t>
            </a:r>
            <a:r>
              <a:rPr lang="bg-BG" sz="2250" b="1" dirty="0">
                <a:solidFill>
                  <a:srgbClr val="C00000"/>
                </a:solidFill>
              </a:rPr>
              <a:t> </a:t>
            </a:r>
            <a:r>
              <a:rPr lang="en-US" sz="2250" b="1" dirty="0">
                <a:solidFill>
                  <a:srgbClr val="C00000"/>
                </a:solidFill>
              </a:rPr>
              <a:t>hype</a:t>
            </a:r>
            <a:endParaRPr lang="en-US" sz="1406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99" y="1910914"/>
            <a:ext cx="1271703" cy="139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497623" y="3765225"/>
            <a:ext cx="2292022" cy="377132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042" y="669907"/>
            <a:ext cx="1506018" cy="8461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610" y="665034"/>
            <a:ext cx="1457325" cy="79057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0114819" y="1563189"/>
            <a:ext cx="1238981" cy="30063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Insight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044229" y="3343311"/>
            <a:ext cx="1238981" cy="30063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Models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132079" y="4215736"/>
            <a:ext cx="1238981" cy="300634"/>
          </a:xfrm>
          <a:prstGeom prst="rect">
            <a:avLst/>
          </a:prstGeom>
          <a:solidFill>
            <a:srgbClr val="FFFF00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Decisions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01" y="4605086"/>
            <a:ext cx="2000616" cy="1200370"/>
          </a:xfrm>
          <a:prstGeom prst="rect">
            <a:avLst/>
          </a:prstGeom>
        </p:spPr>
      </p:pic>
      <p:pic>
        <p:nvPicPr>
          <p:cNvPr id="26" name="Picture 24" descr="Dolla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5811" y="5904350"/>
            <a:ext cx="516995" cy="66470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CF49C-A5B9-2046-9690-EFB6725056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32" y="1543890"/>
            <a:ext cx="2116761" cy="452016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65900-F171-564D-B40E-EC8238A0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37E7912-EA62-654F-806C-4C12A9ED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68F5F36-6AE2-2148-91F4-27E5E6A9DDCF}"/>
              </a:ext>
            </a:extLst>
          </p:cNvPr>
          <p:cNvSpPr txBox="1">
            <a:spLocks/>
          </p:cNvSpPr>
          <p:nvPr/>
        </p:nvSpPr>
        <p:spPr>
          <a:xfrm>
            <a:off x="221004" y="5210005"/>
            <a:ext cx="6401697" cy="1388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/>
              <a:t>Data itself doesn’t create significant value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Insight, models, and decisions based on data create the value</a:t>
            </a:r>
          </a:p>
        </p:txBody>
      </p:sp>
    </p:spTree>
    <p:extLst>
      <p:ext uri="{BB962C8B-B14F-4D97-AF65-F5344CB8AC3E}">
        <p14:creationId xmlns:p14="http://schemas.microsoft.com/office/powerpoint/2010/main" val="179614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565"/>
          </a:xfrm>
        </p:spPr>
        <p:txBody>
          <a:bodyPr>
            <a:normAutofit/>
          </a:bodyPr>
          <a:lstStyle/>
          <a:p>
            <a:r>
              <a:rPr lang="en-US" sz="3200" dirty="0"/>
              <a:t>Data Fallacies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217320-54A6-8141-A8BB-ED8235F27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3" y="1217711"/>
            <a:ext cx="5273716" cy="5215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2CFBA-FE06-5E4E-9F4D-211F7B28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0435A-63A9-1D44-AC66-4CCA646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FDEFD-CF4A-1446-925E-8767BB0CBE07}"/>
              </a:ext>
            </a:extLst>
          </p:cNvPr>
          <p:cNvSpPr txBox="1"/>
          <p:nvPr/>
        </p:nvSpPr>
        <p:spPr>
          <a:xfrm>
            <a:off x="4541300" y="1217711"/>
            <a:ext cx="27539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Repeatedly testing new hypothesis against the same set of data.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3AB02A-E681-5044-B513-9BECE865A994}"/>
              </a:ext>
            </a:extLst>
          </p:cNvPr>
          <p:cNvSpPr txBox="1"/>
          <p:nvPr/>
        </p:nvSpPr>
        <p:spPr>
          <a:xfrm>
            <a:off x="5027187" y="2101631"/>
            <a:ext cx="275395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Selecting results that fit your claim and excluding those that don’t.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1159C-E60E-694D-B887-3EAA3892643D}"/>
              </a:ext>
            </a:extLst>
          </p:cNvPr>
          <p:cNvSpPr txBox="1"/>
          <p:nvPr/>
        </p:nvSpPr>
        <p:spPr>
          <a:xfrm>
            <a:off x="4865823" y="2985551"/>
            <a:ext cx="328757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Drawing conclusions from an incomplete set of data because that data has “survived” some selection criteria.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209AD1-0A13-EA41-BF13-E5B1F7EFA45D}"/>
              </a:ext>
            </a:extLst>
          </p:cNvPr>
          <p:cNvSpPr txBox="1"/>
          <p:nvPr/>
        </p:nvSpPr>
        <p:spPr>
          <a:xfrm>
            <a:off x="4865822" y="3897048"/>
            <a:ext cx="328757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Drawing conclusions from a set of data that isn’t representative of the population you’re trying to understand.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D80801-49E5-E548-B74B-8648AD892A82}"/>
              </a:ext>
            </a:extLst>
          </p:cNvPr>
          <p:cNvSpPr txBox="1"/>
          <p:nvPr/>
        </p:nvSpPr>
        <p:spPr>
          <a:xfrm>
            <a:off x="5012735" y="4808545"/>
            <a:ext cx="3335200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hangingPunct="0"/>
            <a:r>
              <a:rPr lang="en-US" sz="1400" dirty="0"/>
              <a:t>A phenomenon in which a trend appears in different groups of data but disappears or reverses when the groups are combined.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DB0DD-05BF-1E4B-AE25-9CC6D7D3B12F}"/>
              </a:ext>
            </a:extLst>
          </p:cNvPr>
          <p:cNvSpPr txBox="1"/>
          <p:nvPr/>
        </p:nvSpPr>
        <p:spPr>
          <a:xfrm>
            <a:off x="5939519" y="5833130"/>
            <a:ext cx="368325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hangingPunct="0"/>
            <a:r>
              <a:rPr lang="en-US" sz="1400" dirty="0"/>
              <a:t>The false assumption that when two events occur together, one must have caused the other.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4C4042-BE1D-1149-8B3E-168B8AA30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676" y="1335917"/>
            <a:ext cx="2763814" cy="27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6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565"/>
          </a:xfrm>
        </p:spPr>
        <p:txBody>
          <a:bodyPr>
            <a:normAutofit/>
          </a:bodyPr>
          <a:lstStyle/>
          <a:p>
            <a:r>
              <a:rPr lang="en-US" sz="3200" dirty="0"/>
              <a:t>Spurious correlations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EE3AD-489E-8D40-8BAE-724199A73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4" y="2109545"/>
            <a:ext cx="5106703" cy="31509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2CFBA-FE06-5E4E-9F4D-211F7B28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0435A-63A9-1D44-AC66-4CCA646D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2BAAE2-602A-544F-80F7-3DAE97437681}"/>
              </a:ext>
            </a:extLst>
          </p:cNvPr>
          <p:cNvSpPr txBox="1">
            <a:spLocks/>
          </p:cNvSpPr>
          <p:nvPr/>
        </p:nvSpPr>
        <p:spPr>
          <a:xfrm>
            <a:off x="3547622" y="1114685"/>
            <a:ext cx="5327436" cy="466642"/>
          </a:xfrm>
          <a:prstGeom prst="rect">
            <a:avLst/>
          </a:prstGeo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250" b="1" dirty="0">
                <a:solidFill>
                  <a:srgbClr val="C00000"/>
                </a:solidFill>
              </a:rPr>
              <a:t>Correlation does NOT imply causation</a:t>
            </a:r>
            <a:endParaRPr lang="en-US" sz="1406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B4B07-7618-D847-8729-CF365404035A}"/>
              </a:ext>
            </a:extLst>
          </p:cNvPr>
          <p:cNvSpPr txBox="1"/>
          <p:nvPr/>
        </p:nvSpPr>
        <p:spPr>
          <a:xfrm>
            <a:off x="591670" y="6045798"/>
            <a:ext cx="433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site: https://</a:t>
            </a:r>
            <a:r>
              <a:rPr lang="en-US" sz="1200" dirty="0" err="1"/>
              <a:t>www.tylervigen.com</a:t>
            </a:r>
            <a:r>
              <a:rPr lang="en-US" sz="1200" dirty="0"/>
              <a:t>/spurious-correlations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FB57B0-59B2-DD41-AEA1-F301D394F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68" y="2109546"/>
            <a:ext cx="7033032" cy="31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0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7B2D60-86D5-2149-A9DB-CE56F41D1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87" y="763676"/>
            <a:ext cx="6777324" cy="566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916" y="3193481"/>
            <a:ext cx="392236" cy="4002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57290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79" y="87116"/>
            <a:ext cx="9629887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Emerging Technologies Hype Cycle according to Gartner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2E26BBD-AAA6-9A4B-A339-98F5CD06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362" y="2761289"/>
            <a:ext cx="2885988" cy="1650955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 algn="ctr">
              <a:buNone/>
            </a:pPr>
            <a:r>
              <a:rPr lang="en-US" sz="2250" b="1" dirty="0">
                <a:solidFill>
                  <a:srgbClr val="C00000"/>
                </a:solidFill>
              </a:rPr>
              <a:t>AI-related technologies are at the peak of current Hype Cycle</a:t>
            </a:r>
            <a:endParaRPr lang="en-US" sz="1406" b="1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9E4EB-7790-9045-9F35-AFC86B430560}"/>
              </a:ext>
            </a:extLst>
          </p:cNvPr>
          <p:cNvGrpSpPr/>
          <p:nvPr/>
        </p:nvGrpSpPr>
        <p:grpSpPr>
          <a:xfrm>
            <a:off x="580913" y="631738"/>
            <a:ext cx="7098926" cy="5910056"/>
            <a:chOff x="678852" y="711948"/>
            <a:chExt cx="7098926" cy="59100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4BB81F-D7DB-4D4A-98D1-17C085861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2" y="711948"/>
              <a:ext cx="7098926" cy="5910056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3D06A8E-E981-E944-A500-14A825C0F049}"/>
                </a:ext>
              </a:extLst>
            </p:cNvPr>
            <p:cNvCxnSpPr/>
            <p:nvPr/>
          </p:nvCxnSpPr>
          <p:spPr>
            <a:xfrm flipH="1">
              <a:off x="3467099" y="4400006"/>
              <a:ext cx="3701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2A0146-0DED-0048-AB2A-BA06C0A36689}"/>
                </a:ext>
              </a:extLst>
            </p:cNvPr>
            <p:cNvCxnSpPr/>
            <p:nvPr/>
          </p:nvCxnSpPr>
          <p:spPr>
            <a:xfrm flipH="1">
              <a:off x="4484913" y="2766451"/>
              <a:ext cx="3701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E33909C-EEF4-F44B-995B-9632393E1F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82042" y="3636596"/>
              <a:ext cx="185057" cy="1290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B8D639D-B6EF-A54E-B37B-31484FC7E074}"/>
                </a:ext>
              </a:extLst>
            </p:cNvPr>
            <p:cNvCxnSpPr>
              <a:cxnSpLocks/>
            </p:cNvCxnSpPr>
            <p:nvPr/>
          </p:nvCxnSpPr>
          <p:spPr>
            <a:xfrm>
              <a:off x="2124636" y="2766451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4E3EC17-C52C-2A42-9062-E7B510F86AF6}"/>
                </a:ext>
              </a:extLst>
            </p:cNvPr>
            <p:cNvCxnSpPr>
              <a:cxnSpLocks/>
            </p:cNvCxnSpPr>
            <p:nvPr/>
          </p:nvCxnSpPr>
          <p:spPr>
            <a:xfrm>
              <a:off x="1522109" y="4581460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ED5935-F0A3-1048-878C-7C99F0110CB3}"/>
                </a:ext>
              </a:extLst>
            </p:cNvPr>
            <p:cNvCxnSpPr>
              <a:cxnSpLocks/>
            </p:cNvCxnSpPr>
            <p:nvPr/>
          </p:nvCxnSpPr>
          <p:spPr>
            <a:xfrm>
              <a:off x="1371472" y="2500257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B829E0F-4DFE-E942-AF7F-6EF0FC51CD7A}"/>
                </a:ext>
              </a:extLst>
            </p:cNvPr>
            <p:cNvCxnSpPr>
              <a:cxnSpLocks/>
            </p:cNvCxnSpPr>
            <p:nvPr/>
          </p:nvCxnSpPr>
          <p:spPr>
            <a:xfrm>
              <a:off x="1245262" y="3846242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5D58A6B-13A0-AC4E-9EF5-EB6C33198E68}"/>
                </a:ext>
              </a:extLst>
            </p:cNvPr>
            <p:cNvCxnSpPr>
              <a:cxnSpLocks/>
            </p:cNvCxnSpPr>
            <p:nvPr/>
          </p:nvCxnSpPr>
          <p:spPr>
            <a:xfrm>
              <a:off x="1778660" y="2932483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35BF261B-DD73-0D40-BF0B-1319C8F54EBB}"/>
                </a:ext>
              </a:extLst>
            </p:cNvPr>
            <p:cNvSpPr txBox="1">
              <a:spLocks/>
            </p:cNvSpPr>
            <p:nvPr/>
          </p:nvSpPr>
          <p:spPr>
            <a:xfrm>
              <a:off x="3599590" y="5137545"/>
              <a:ext cx="3750181" cy="37346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39" tIns="45719" rIns="91439" bIns="45719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en-US" sz="1400" b="1" dirty="0"/>
                <a:t>AI-related technologies are shown with arrows</a:t>
              </a:r>
            </a:p>
            <a:p>
              <a:pPr>
                <a:buFont typeface="Arial" panose="020B0604020202020204" pitchFamily="34" charset="0"/>
                <a:buNone/>
              </a:pPr>
              <a:endParaRPr lang="en-US" sz="2000" b="1" dirty="0">
                <a:solidFill>
                  <a:srgbClr val="C00000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endParaRPr lang="en-US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5F225B5-39DE-7A4C-BECE-560E48706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0457" y="3840735"/>
              <a:ext cx="36844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74805C-15A2-FD4D-AA2F-78761F8E61F5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61" y="3628017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AB3C481-D525-AC4D-8C66-3410735DAA35}"/>
                </a:ext>
              </a:extLst>
            </p:cNvPr>
            <p:cNvCxnSpPr>
              <a:cxnSpLocks/>
            </p:cNvCxnSpPr>
            <p:nvPr/>
          </p:nvCxnSpPr>
          <p:spPr>
            <a:xfrm>
              <a:off x="1511961" y="3207260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7912C6B-8170-1D4F-B185-F8420565F578}"/>
                </a:ext>
              </a:extLst>
            </p:cNvPr>
            <p:cNvCxnSpPr>
              <a:cxnSpLocks/>
            </p:cNvCxnSpPr>
            <p:nvPr/>
          </p:nvCxnSpPr>
          <p:spPr>
            <a:xfrm>
              <a:off x="1087770" y="3711644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841E0E4-1BA3-524B-A6D0-489732138567}"/>
                </a:ext>
              </a:extLst>
            </p:cNvPr>
            <p:cNvCxnSpPr>
              <a:cxnSpLocks/>
            </p:cNvCxnSpPr>
            <p:nvPr/>
          </p:nvCxnSpPr>
          <p:spPr>
            <a:xfrm>
              <a:off x="1991286" y="2351443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B0AA11E-1974-D240-9B62-7C1CB903987C}"/>
                </a:ext>
              </a:extLst>
            </p:cNvPr>
            <p:cNvCxnSpPr>
              <a:cxnSpLocks/>
            </p:cNvCxnSpPr>
            <p:nvPr/>
          </p:nvCxnSpPr>
          <p:spPr>
            <a:xfrm>
              <a:off x="2391335" y="2148840"/>
              <a:ext cx="26669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71888-8041-B049-B025-FE39647B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56FFB-8575-0645-8B84-18FF5A9CE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6745" y="6472872"/>
            <a:ext cx="4114800" cy="365125"/>
          </a:xfrm>
        </p:spPr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46690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973"/>
            <a:ext cx="8229600" cy="460037"/>
          </a:xfrm>
        </p:spPr>
        <p:txBody>
          <a:bodyPr>
            <a:normAutofit fontScale="90000"/>
          </a:bodyPr>
          <a:lstStyle/>
          <a:p>
            <a:r>
              <a:rPr lang="en-US" sz="3234" dirty="0"/>
              <a:t>AI Hype Cycle according to Gartner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2E26BBD-AAA6-9A4B-A339-98F5CD06E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2936" y="2841499"/>
            <a:ext cx="3268829" cy="1650955"/>
          </a:xfrm>
          <a:solidFill>
            <a:srgbClr val="CCFFCC"/>
          </a:solidFill>
        </p:spPr>
        <p:txBody>
          <a:bodyPr vert="horz" lIns="91439" tIns="45719" rIns="91439" bIns="45719" rtlCol="0">
            <a:noAutofit/>
          </a:bodyPr>
          <a:lstStyle/>
          <a:p>
            <a:pPr algn="ctr">
              <a:buNone/>
            </a:pPr>
            <a:r>
              <a:rPr lang="en-US" sz="2250" b="1" dirty="0" err="1">
                <a:solidFill>
                  <a:srgbClr val="C00000"/>
                </a:solidFill>
              </a:rPr>
              <a:t>AutoML</a:t>
            </a:r>
            <a:r>
              <a:rPr lang="en-US" sz="2250" b="1" dirty="0">
                <a:solidFill>
                  <a:srgbClr val="C00000"/>
                </a:solidFill>
              </a:rPr>
              <a:t>, Chatbots, and Deep Learning are at the peak of current AI Hype Cycle</a:t>
            </a:r>
            <a:endParaRPr lang="en-US" sz="1406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B14A42-2E00-3B42-A660-0644864BB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4" y="613010"/>
            <a:ext cx="8158331" cy="57836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B001-4336-D445-81B3-AECD8807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796E9-4696-224D-B705-511FDECB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342081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64951</TotalTime>
  <Words>1088</Words>
  <Application>Microsoft Macintosh PowerPoint</Application>
  <PresentationFormat>Widescreen</PresentationFormat>
  <Paragraphs>162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Office Theme</vt:lpstr>
      <vt:lpstr>Applied Artificial Intelligence  Lecture 1  Current High-Tech Landscape</vt:lpstr>
      <vt:lpstr>Lecture 1 agenda</vt:lpstr>
      <vt:lpstr>Lecture 1 agenda</vt:lpstr>
      <vt:lpstr>Data Paranoia</vt:lpstr>
      <vt:lpstr>Data Fallacies</vt:lpstr>
      <vt:lpstr>Spurious correlations</vt:lpstr>
      <vt:lpstr>Lecture 1 agenda</vt:lpstr>
      <vt:lpstr>Emerging Technologies Hype Cycle according to Gartner</vt:lpstr>
      <vt:lpstr>AI Hype Cycle according to Gartner</vt:lpstr>
      <vt:lpstr>Fighting Hype</vt:lpstr>
      <vt:lpstr>Hype breeds AI-driven Big Bureaucracy first</vt:lpstr>
      <vt:lpstr>Lecture 1 agenda</vt:lpstr>
      <vt:lpstr>Key buzzwords</vt:lpstr>
      <vt:lpstr>The scientific “umbrella” of the key buzzword </vt:lpstr>
      <vt:lpstr>Key buzzwords related to technology</vt:lpstr>
      <vt:lpstr>Key buzzwords related to technology</vt:lpstr>
      <vt:lpstr>Key buzzwords related to technology</vt:lpstr>
      <vt:lpstr>Key buzzwords related to data</vt:lpstr>
      <vt:lpstr>Key buzzwords related to data</vt:lpstr>
      <vt:lpstr>Key buzzwords related to data</vt:lpstr>
      <vt:lpstr>Key buzzwords related to data</vt:lpstr>
      <vt:lpstr>Key buzzwords related to applications</vt:lpstr>
      <vt:lpstr>PowerPoint Presentation</vt:lpstr>
      <vt:lpstr>PowerPoint Presentation</vt:lpstr>
      <vt:lpstr>PowerPoint Presentation</vt:lpstr>
      <vt:lpstr>Lecture 1 “Current High-Tech Landscape” Summary</vt:lpstr>
      <vt:lpstr>Details on this topic are given in the following chapters of “Applying Data Science” book: Chapter 2, pp. 40-44 Chapter 1, pp. 3-16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371</cp:revision>
  <dcterms:created xsi:type="dcterms:W3CDTF">2017-01-12T15:32:32Z</dcterms:created>
  <dcterms:modified xsi:type="dcterms:W3CDTF">2020-10-13T14:15:40Z</dcterms:modified>
</cp:coreProperties>
</file>