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859" r:id="rId3"/>
    <p:sldId id="260" r:id="rId4"/>
    <p:sldId id="1077" r:id="rId5"/>
    <p:sldId id="1070" r:id="rId6"/>
    <p:sldId id="1080" r:id="rId7"/>
    <p:sldId id="1071" r:id="rId8"/>
    <p:sldId id="1079" r:id="rId9"/>
    <p:sldId id="1072" r:id="rId10"/>
    <p:sldId id="1085" r:id="rId11"/>
    <p:sldId id="1086" r:id="rId12"/>
    <p:sldId id="1087" r:id="rId13"/>
    <p:sldId id="1088" r:id="rId14"/>
    <p:sldId id="1081" r:id="rId15"/>
    <p:sldId id="1074" r:id="rId16"/>
    <p:sldId id="1090" r:id="rId17"/>
    <p:sldId id="1089" r:id="rId18"/>
    <p:sldId id="1084" r:id="rId19"/>
    <p:sldId id="1091" r:id="rId20"/>
    <p:sldId id="259" r:id="rId21"/>
    <p:sldId id="1083" r:id="rId22"/>
    <p:sldId id="1064" r:id="rId23"/>
    <p:sldId id="1082" r:id="rId24"/>
    <p:sldId id="719" r:id="rId25"/>
    <p:sldId id="1092" r:id="rId26"/>
    <p:sldId id="497" r:id="rId27"/>
    <p:sldId id="1095" r:id="rId28"/>
    <p:sldId id="325" r:id="rId29"/>
    <p:sldId id="312" r:id="rId30"/>
    <p:sldId id="1096" r:id="rId31"/>
    <p:sldId id="10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56" y="8685545"/>
            <a:ext cx="2972665" cy="456363"/>
          </a:xfrm>
          <a:prstGeom prst="rect">
            <a:avLst/>
          </a:prstGeom>
          <a:ln/>
        </p:spPr>
        <p:txBody>
          <a:bodyPr/>
          <a:lstStyle/>
          <a:p>
            <a:fld id="{B8846858-A10C-461F-A25E-ABB05ACAE6C8}" type="slidenum">
              <a:rPr lang="en-US"/>
              <a:pPr/>
              <a:t>3</a:t>
            </a:fld>
            <a:endParaRPr lang="en-US"/>
          </a:p>
        </p:txBody>
      </p:sp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8596" name="Slide Number Placeholder 3"/>
          <p:cNvSpPr txBox="1">
            <a:spLocks noGrp="1"/>
          </p:cNvSpPr>
          <p:nvPr/>
        </p:nvSpPr>
        <p:spPr bwMode="auto">
          <a:xfrm>
            <a:off x="3885335" y="8685545"/>
            <a:ext cx="2971486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F87E0211-5801-460D-B733-10E47CA1FCE2}" type="slidenum">
              <a:rPr lang="en-US" sz="1200"/>
              <a:pPr algn="r" defTabSz="922338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588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9B3745-EFFD-114F-A6BC-BA11A80F8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728BF-0B5F-1648-9D1E-2EEB2CDAE56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8102641-668E-8545-8CEF-491E6F6CE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B1F163-A311-F845-86E5-608E5CD0C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9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156" y="0"/>
            <a:ext cx="2972665" cy="4563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B21ED7-2A94-0646-81D9-7C8FE472AB95}" type="datetime1">
              <a:rPr lang="en-US" sz="1200" b="0"/>
              <a:pPr/>
              <a:t>10/18/20</a:t>
            </a:fld>
            <a:endParaRPr lang="en-US" sz="1200" b="0"/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56" y="8685545"/>
            <a:ext cx="2972665" cy="4563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3C8DE8-1473-0742-8D1B-FD1ECEC3EDBC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3775" cy="3417888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9" y="4343820"/>
            <a:ext cx="5027942" cy="411354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5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56" y="8685545"/>
            <a:ext cx="2972665" cy="456363"/>
          </a:xfrm>
          <a:prstGeom prst="rect">
            <a:avLst/>
          </a:prstGeom>
          <a:ln/>
        </p:spPr>
        <p:txBody>
          <a:bodyPr/>
          <a:lstStyle/>
          <a:p>
            <a:fld id="{B8846858-A10C-461F-A25E-ABB05ACAE6C8}" type="slidenum">
              <a:rPr lang="en-US"/>
              <a:pPr/>
              <a:t>30</a:t>
            </a:fld>
            <a:endParaRPr lang="en-US"/>
          </a:p>
        </p:txBody>
      </p:sp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8596" name="Slide Number Placeholder 3"/>
          <p:cNvSpPr txBox="1">
            <a:spLocks noGrp="1"/>
          </p:cNvSpPr>
          <p:nvPr/>
        </p:nvSpPr>
        <p:spPr bwMode="auto">
          <a:xfrm>
            <a:off x="3885335" y="8685545"/>
            <a:ext cx="2971486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F87E0211-5801-460D-B733-10E47CA1FCE2}" type="slidenum">
              <a:rPr lang="en-US" sz="1200"/>
              <a:pPr algn="r" defTabSz="922338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605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BD3F-533F-7548-B4D6-CE15EBB66B4D}" type="datetime1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D504-4A92-5D4E-8A8F-3FF48F7B7765}" type="datetime1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5A1A-9346-1E48-9D76-BA80E011B061}" type="datetime1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7918-EEA6-B440-93BF-EA111AC2F5B0}" type="datetime1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52FC-5124-E34D-A48A-C5FD57D311D2}" type="datetime1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E18E-AC42-8D4F-81A4-742F89329077}" type="datetime1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321CE-425A-364C-9448-73E2AD21268A}" type="datetime1">
              <a:rPr lang="en-US" smtClean="0"/>
              <a:t>10/18/20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1904-4185-7A4F-9317-515F468CF1EE}" type="datetime1">
              <a:rPr lang="en-US" smtClean="0"/>
              <a:t>10/18/20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865E-A3E5-734A-9F42-312D6A5DA7DE}" type="datetime1">
              <a:rPr lang="en-US" smtClean="0"/>
              <a:t>10/18/20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68901-69CA-4642-A9FB-1D6BEF35AC54}" type="datetime1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5BC8-21C2-704C-A7B6-7894901C76B9}" type="datetime1">
              <a:rPr lang="en-US" smtClean="0"/>
              <a:t>10/18/20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5B33-D408-1744-92EE-F0B0A7117144}" type="datetime1">
              <a:rPr lang="en-US" smtClean="0"/>
              <a:t>10/18/20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1.jpe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images.google.com/imgres?imgurl=http://www.umass.edu/rso/objectiv/dollar.jpeg&amp;imgrefurl=http://www.umass.edu/rso/objectiv/links.htm&amp;h=222&amp;w=191&amp;sz=10&amp;tbnid=9cRRahovE34J:&amp;tbnh=101&amp;tbnw=87&amp;hl=en&amp;start=27&amp;prev=/images?q=dollar&amp;start=20&amp;hl=en&amp;lr=&amp;sa=N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9.png"/><Relationship Id="rId9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47447"/>
            <a:ext cx="11768866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19</a:t>
            </a:r>
            <a:br>
              <a:rPr lang="en-US" sz="3600" dirty="0"/>
            </a:br>
            <a:r>
              <a:rPr lang="en-US" sz="3600" b="1" dirty="0"/>
              <a:t>Selecting and Defining Real-World Problems Appropriate for AI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When a real-world problem needs AI?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EBB09-82C7-554C-A022-393C9BF1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2127"/>
            <a:ext cx="10137835" cy="5551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5C7F7-D593-434F-9384-1BD98BA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63" y="2708928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0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When a real-world problem needs AI?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EBB09-82C7-554C-A022-393C9BF1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2127"/>
            <a:ext cx="10137835" cy="5551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5C7F7-D593-434F-9384-1BD98BA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08" y="4236514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3945A-A2EA-2144-A4E9-B7DAD4CC2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01" y="889371"/>
            <a:ext cx="8984429" cy="5466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When a real-world problem needs AI?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5C7F7-D593-434F-9384-1BD98BA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64" y="4333333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70A93-FFCB-374B-8BF3-6FA3949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6602"/>
            <a:ext cx="9637542" cy="556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When a real-world problem needs AI?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5C7F7-D593-434F-9384-1BD98BA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120" y="5204703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0" y="344206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44362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C3F6C7-A6F4-6943-8031-9ACB9B09D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9" y="715856"/>
            <a:ext cx="6413200" cy="558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steps for selecting real-world problems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E52BDA-1430-5C4A-AA6D-0CDEC999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71" y="763676"/>
            <a:ext cx="392236" cy="40024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ACC13D-4A79-8749-BFF6-2034AC1B5479}"/>
              </a:ext>
            </a:extLst>
          </p:cNvPr>
          <p:cNvSpPr txBox="1">
            <a:spLocks/>
          </p:cNvSpPr>
          <p:nvPr/>
        </p:nvSpPr>
        <p:spPr>
          <a:xfrm>
            <a:off x="8167083" y="1248155"/>
            <a:ext cx="2979800" cy="502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dirty="0"/>
              <a:t>AI will increase our productivity in 10%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CFC1D3-8E1B-DC47-8B99-A55B2583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3" y="456849"/>
            <a:ext cx="15240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B7B04-DC1B-DF45-B044-D9091C3A4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68" y="1499500"/>
            <a:ext cx="392236" cy="400241"/>
          </a:xfrm>
          <a:prstGeom prst="rect">
            <a:avLst/>
          </a:prstGeom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E07058F5-E849-7E46-A32F-4D637D07632F}"/>
              </a:ext>
            </a:extLst>
          </p:cNvPr>
          <p:cNvSpPr/>
          <p:nvPr/>
        </p:nvSpPr>
        <p:spPr>
          <a:xfrm>
            <a:off x="8939605" y="1987475"/>
            <a:ext cx="828339" cy="989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420A18-3D32-CB46-AFBC-AAA2BAA44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200" y="3326405"/>
            <a:ext cx="1270000" cy="1270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DD448F-451C-6241-9991-80AB3921D874}"/>
              </a:ext>
            </a:extLst>
          </p:cNvPr>
          <p:cNvSpPr txBox="1">
            <a:spLocks/>
          </p:cNvSpPr>
          <p:nvPr/>
        </p:nvSpPr>
        <p:spPr>
          <a:xfrm>
            <a:off x="10100500" y="3326405"/>
            <a:ext cx="1778598" cy="705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dirty="0"/>
              <a:t>Where is the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1800" b="1" dirty="0"/>
              <a:t>biggest mess?</a:t>
            </a:r>
          </a:p>
        </p:txBody>
      </p:sp>
    </p:spTree>
    <p:extLst>
      <p:ext uri="{BB962C8B-B14F-4D97-AF65-F5344CB8AC3E}">
        <p14:creationId xmlns:p14="http://schemas.microsoft.com/office/powerpoint/2010/main" val="71833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E53C1D-59ED-2346-936A-09F88D516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9" y="715856"/>
            <a:ext cx="6413200" cy="558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86" y="264837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steps for selecting real-world problems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71" y="2237203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5BBBE7-C815-A445-A85A-A5602142C0DA}"/>
              </a:ext>
            </a:extLst>
          </p:cNvPr>
          <p:cNvSpPr txBox="1">
            <a:spLocks/>
          </p:cNvSpPr>
          <p:nvPr/>
        </p:nvSpPr>
        <p:spPr>
          <a:xfrm>
            <a:off x="6953474" y="385808"/>
            <a:ext cx="3314252" cy="30381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dirty="0"/>
              <a:t>Three business issues identified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2DC5A-5A54-9D4A-B34C-4B43E968FABE}"/>
              </a:ext>
            </a:extLst>
          </p:cNvPr>
          <p:cNvSpPr txBox="1"/>
          <p:nvPr/>
        </p:nvSpPr>
        <p:spPr>
          <a:xfrm>
            <a:off x="7038023" y="716095"/>
            <a:ext cx="33671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Predictive maintenance</a:t>
            </a:r>
          </a:p>
          <a:p>
            <a:r>
              <a:rPr lang="en-US" dirty="0"/>
              <a:t>(reduce paper machines breaks)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566B1-ABA2-4D4C-8902-A2FB3C5702AA}"/>
              </a:ext>
            </a:extLst>
          </p:cNvPr>
          <p:cNvSpPr txBox="1"/>
          <p:nvPr/>
        </p:nvSpPr>
        <p:spPr>
          <a:xfrm>
            <a:off x="7266091" y="2627165"/>
            <a:ext cx="306592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Emissions estimation</a:t>
            </a:r>
          </a:p>
          <a:p>
            <a:r>
              <a:rPr lang="en-US" dirty="0"/>
              <a:t>(increase production rate)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1C664-4A42-5845-BCC1-EE45AF0A606E}"/>
              </a:ext>
            </a:extLst>
          </p:cNvPr>
          <p:cNvSpPr txBox="1"/>
          <p:nvPr/>
        </p:nvSpPr>
        <p:spPr>
          <a:xfrm>
            <a:off x="7592783" y="4915689"/>
            <a:ext cx="30659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Steam consumption reduction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5C95-A29B-BD40-8BF9-64FDF6C8C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318" y="1388930"/>
            <a:ext cx="1727200" cy="1168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B8EC4A-D3E4-E64C-84D4-87E6B7102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691" y="3241819"/>
            <a:ext cx="4130115" cy="16534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7D49F1-BBF0-A640-A0A0-9D98363FD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5166" y="2572838"/>
            <a:ext cx="584987" cy="5849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4732CC-F187-464E-B0F8-716030C08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910" y="5268251"/>
            <a:ext cx="1603674" cy="139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6746B8-EDAF-3040-BCE2-76E6B9F58A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2384" y="717455"/>
            <a:ext cx="3856841" cy="5821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5" y="272467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Identified real-world problems ranking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4359D-3E6B-EC42-8315-C034BF8B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65" y="3284254"/>
            <a:ext cx="7181469" cy="12769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959FD7-9D06-5B46-B34E-E17E5AC481B3}"/>
              </a:ext>
            </a:extLst>
          </p:cNvPr>
          <p:cNvSpPr txBox="1">
            <a:spLocks/>
          </p:cNvSpPr>
          <p:nvPr/>
        </p:nvSpPr>
        <p:spPr>
          <a:xfrm>
            <a:off x="6759286" y="2472657"/>
            <a:ext cx="3222914" cy="502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800" b="1" dirty="0"/>
              <a:t>The final ranking of three identified business problems</a:t>
            </a:r>
          </a:p>
        </p:txBody>
      </p:sp>
    </p:spTree>
    <p:extLst>
      <p:ext uri="{BB962C8B-B14F-4D97-AF65-F5344CB8AC3E}">
        <p14:creationId xmlns:p14="http://schemas.microsoft.com/office/powerpoint/2010/main" val="149882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Final steps for selecting real-world problems appropriate for AI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100" y="421499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13BE1-1F48-6442-839F-6DB082B6E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3" y="921150"/>
            <a:ext cx="7213966" cy="5307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FDA0B-8950-6144-B751-8E53E2025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350388"/>
            <a:ext cx="3515512" cy="4286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37EDAE-E776-DB41-B6E1-8BE0F6B7FD21}"/>
              </a:ext>
            </a:extLst>
          </p:cNvPr>
          <p:cNvSpPr txBox="1"/>
          <p:nvPr/>
        </p:nvSpPr>
        <p:spPr>
          <a:xfrm>
            <a:off x="7279792" y="1158464"/>
            <a:ext cx="43891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Complex nonlinear relationships between the rate and emissions are expected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C13B5A-3FEF-1548-B6A0-C24DAB878D15}"/>
              </a:ext>
            </a:extLst>
          </p:cNvPr>
          <p:cNvCxnSpPr>
            <a:cxnSpLocks/>
          </p:cNvCxnSpPr>
          <p:nvPr/>
        </p:nvCxnSpPr>
        <p:spPr>
          <a:xfrm flipV="1">
            <a:off x="6109150" y="1702733"/>
            <a:ext cx="1170642" cy="15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AD7213-C681-0B4C-9FAC-C6303EE743B7}"/>
              </a:ext>
            </a:extLst>
          </p:cNvPr>
          <p:cNvCxnSpPr/>
          <p:nvPr/>
        </p:nvCxnSpPr>
        <p:spPr>
          <a:xfrm>
            <a:off x="7455049" y="4087906"/>
            <a:ext cx="6983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5EC4C9C-E7D0-A046-A4E5-3181ABA5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78" y="3687665"/>
            <a:ext cx="392236" cy="4002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2973A0-E286-0B42-BEB3-6C01629B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78" y="5034191"/>
            <a:ext cx="392236" cy="400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12C8DB-3CD8-FC4A-8D26-55AB2F53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778" y="5692073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1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0" y="421499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4884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14" y="47133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2136" y="288964"/>
            <a:ext cx="8610600" cy="25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/>
              <a:t>Project Definition Example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336800" y="542567"/>
            <a:ext cx="7010400" cy="160864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30046" tIns="65023" rIns="130046" bIns="65023">
            <a:spAutoFit/>
          </a:bodyPr>
          <a:lstStyle/>
          <a:p>
            <a:pPr marL="342900" indent="-342900" defTabSz="58420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Define project objectives/manage expectations</a:t>
            </a:r>
          </a:p>
          <a:p>
            <a:pPr marL="342900" indent="-342900" defTabSz="58420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Define stakeholders/roles</a:t>
            </a:r>
          </a:p>
          <a:p>
            <a:pPr marL="342900" indent="-342900" defTabSz="58420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Check for alternative options</a:t>
            </a:r>
          </a:p>
          <a:p>
            <a:pPr marL="342900" indent="-342900" defTabSz="58420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Hoefler Text" charset="0"/>
              </a:rPr>
              <a:t>Document current performance/issues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27300" y="2225040"/>
            <a:ext cx="6629400" cy="2522667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5842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Objectives (example):</a:t>
            </a:r>
          </a:p>
          <a:p>
            <a:pPr marL="0" marR="0" lvl="0" indent="0" algn="ctr" defTabSz="5842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To develop, deploy, and maintain an inferential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sensor for emissions estimation that passes the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annual regulatory test with an average modeling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error &lt; </a:t>
            </a:r>
            <a:r>
              <a:rPr lang="en-US" sz="2000" b="1" kern="0" dirty="0">
                <a:solidFill>
                  <a:srgbClr val="595650"/>
                </a:solidFill>
                <a:latin typeface="Hoefler Text" charset="0"/>
                <a:sym typeface="Hoefler Text" charset="0"/>
              </a:rPr>
              <a:t>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5% and contributes to 2% annual increase of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reactor operating rate while reducing the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annual non-compliance cases by 30% 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27300" y="4787095"/>
            <a:ext cx="6477000" cy="1934380"/>
          </a:xfrm>
          <a:prstGeom prst="rect">
            <a:avLst/>
          </a:prstGeom>
          <a:solidFill>
            <a:srgbClr val="F5FBA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5842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Scope (example):</a:t>
            </a:r>
          </a:p>
          <a:p>
            <a:pPr marL="0" marR="0" lvl="0" indent="0" defTabSz="5842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 A specific chemical reactor</a:t>
            </a:r>
          </a:p>
          <a:p>
            <a:pPr marL="0" marR="0" lvl="0" indent="0" defTabSz="5842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 Specified ranges of process variation, approved by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management</a:t>
            </a:r>
          </a:p>
          <a:p>
            <a:pPr marL="0" marR="0" lvl="0" indent="0" defTabSz="5842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 Deployed model to be compatible with existing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95650"/>
                </a:solidFill>
                <a:effectLst/>
                <a:uLnTx/>
                <a:uFillTx/>
                <a:latin typeface="Hoefler Text" charset="0"/>
                <a:sym typeface="Hoefler Text" charset="0"/>
              </a:rPr>
              <a:t>control system </a:t>
            </a:r>
          </a:p>
        </p:txBody>
      </p:sp>
    </p:spTree>
    <p:extLst>
      <p:ext uri="{BB962C8B-B14F-4D97-AF65-F5344CB8AC3E}">
        <p14:creationId xmlns:p14="http://schemas.microsoft.com/office/powerpoint/2010/main" val="299082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0" y="4925003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00022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21" y="30251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“Selecting and defining real-world problems appropriate for AI”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2" y="221028"/>
            <a:ext cx="11151586" cy="5467678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Differentiating the solution from the problem space is of critical importance</a:t>
            </a:r>
          </a:p>
          <a:p>
            <a:r>
              <a:rPr lang="en-US" altLang="en-US" sz="2400" b="1" dirty="0"/>
              <a:t>The key problems in manufacturing include enhanced process monitoring, predictive maintenance, automating operating discipline, and </a:t>
            </a:r>
            <a:r>
              <a:rPr lang="en-US" sz="2400" b="1" dirty="0"/>
              <a:t>smart energy cost reduction</a:t>
            </a:r>
            <a:endParaRPr lang="en-US" altLang="en-US" sz="2400" dirty="0"/>
          </a:p>
          <a:p>
            <a:r>
              <a:rPr lang="en-US" altLang="en-US" sz="2400" b="1" dirty="0"/>
              <a:t>The key problems in business include customer churn, targeting customers, business forecasting, and improved healthcare</a:t>
            </a:r>
          </a:p>
          <a:p>
            <a:r>
              <a:rPr lang="en-US" sz="2400" b="1" dirty="0"/>
              <a:t>Each proposed real-world problem needs to pass an explicit check about the need for AI</a:t>
            </a:r>
          </a:p>
          <a:p>
            <a:r>
              <a:rPr lang="en-US" sz="2400" b="1" dirty="0"/>
              <a:t>The key steps for problem selection include interviewing critical stakeholders, identifying and prioritizing business issues, evaluating potential implementation issues, and final recommendations about starting a project</a:t>
            </a:r>
          </a:p>
          <a:p>
            <a:r>
              <a:rPr lang="en-US" sz="2400" b="1" dirty="0"/>
              <a:t>The key steps for problem definition include defining project objectives and stakeholder roles and clarifying the scope.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79320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Selecting and specifying significant real-world problems appropriate for AI is the most essential and DIFFICULT first step towards solving the problem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0" y="574258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82548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37881-4B8A-1B43-808A-C531BB54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54" y="227257"/>
            <a:ext cx="5024892" cy="6311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we have covered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618" y="3206977"/>
            <a:ext cx="392236" cy="40024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C65B90-DE60-3141-AA5C-4366347E85C5}"/>
              </a:ext>
            </a:extLst>
          </p:cNvPr>
          <p:cNvSpPr txBox="1">
            <a:spLocks/>
          </p:cNvSpPr>
          <p:nvPr/>
        </p:nvSpPr>
        <p:spPr>
          <a:xfrm>
            <a:off x="556769" y="2739671"/>
            <a:ext cx="5530453" cy="1173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250" b="1" dirty="0"/>
              <a:t>Objective 2</a:t>
            </a:r>
          </a:p>
          <a:p>
            <a:pPr algn="ctr">
              <a:buNone/>
            </a:pPr>
            <a:r>
              <a:rPr lang="en-US" sz="2000" b="1" dirty="0"/>
              <a:t>Describe the applicability of AI in different areas </a:t>
            </a:r>
            <a:endParaRPr lang="en-US" sz="1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32EC-52C5-8943-85B8-700FD43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CBAB1A-4DF7-C745-99AC-48798166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28682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_Competitive advantages of AI-based Data Science.jpeg">
            <a:extLst>
              <a:ext uri="{FF2B5EF4-FFF2-40B4-BE49-F238E27FC236}">
                <a16:creationId xmlns:a16="http://schemas.microsoft.com/office/drawing/2014/main" id="{190C67A4-B6A7-EE4E-AF78-F2782351B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30" y="659464"/>
            <a:ext cx="5217537" cy="578672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EE07694-AF3D-794F-B578-691199F0D8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70371-27A5-024A-8B5F-5DAA8A894B0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4DB841F-11BD-344A-A082-0FF489D6E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44"/>
            <a:ext cx="10515600" cy="745557"/>
          </a:xfrm>
        </p:spPr>
        <p:txBody>
          <a:bodyPr/>
          <a:lstStyle/>
          <a:p>
            <a:r>
              <a:rPr lang="en-US" sz="2400" dirty="0"/>
              <a:t>Key technical competitive advantages of AI</a:t>
            </a:r>
            <a:endParaRPr lang="en-US" alt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F685F2-ACD4-AA4E-8B91-D22FB2B3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B90DF8F-BB6B-5348-A5BE-DF576ADA5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704" y="2660556"/>
            <a:ext cx="4650926" cy="23309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/>
          <a:p>
            <a:r>
              <a:rPr lang="en-US" altLang="en-US" sz="2000" b="1" dirty="0"/>
              <a:t>Technical competitive advantage</a:t>
            </a:r>
          </a:p>
          <a:p>
            <a:endParaRPr lang="en-US" altLang="en-US" sz="2000" dirty="0"/>
          </a:p>
          <a:p>
            <a:r>
              <a:rPr lang="en-US" altLang="en-US" sz="2000" b="1" dirty="0"/>
              <a:t>Technological superiority</a:t>
            </a:r>
            <a:r>
              <a:rPr lang="en-US" altLang="en-US" sz="2000" dirty="0"/>
              <a:t> that cannot be </a:t>
            </a:r>
            <a:r>
              <a:rPr lang="en-US" altLang="en-US" sz="2000" b="1" dirty="0"/>
              <a:t>reproduced</a:t>
            </a:r>
            <a:r>
              <a:rPr lang="en-US" altLang="en-US" sz="2000" dirty="0"/>
              <a:t> by other technologies and can be </a:t>
            </a:r>
            <a:r>
              <a:rPr lang="en-US" altLang="en-US" sz="2000" b="1" dirty="0"/>
              <a:t>translated</a:t>
            </a:r>
            <a:r>
              <a:rPr lang="en-US" altLang="en-US" sz="2000" dirty="0"/>
              <a:t> with minimal efforts into a position of </a:t>
            </a:r>
            <a:r>
              <a:rPr lang="en-US" altLang="en-US" sz="2000" b="1" dirty="0"/>
              <a:t>competitive advantage </a:t>
            </a:r>
            <a:r>
              <a:rPr lang="en-US" altLang="en-US" sz="2000" dirty="0"/>
              <a:t>in the </a:t>
            </a:r>
            <a:r>
              <a:rPr lang="en-US" altLang="en-US" sz="2000" b="1" dirty="0"/>
              <a:t>market </a:t>
            </a:r>
            <a:r>
              <a:rPr lang="en-US" altLang="en-US" sz="2000" dirty="0"/>
              <a:t>place.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945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35164" y="204790"/>
            <a:ext cx="8205787" cy="40481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ＭＳ Ｐゴシック" pitchFamily="34" charset="-128"/>
              </a:rPr>
              <a:t>Business advantages of AI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B2D8-D77D-4E8C-95DB-7CD2E53E820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AI_adapters_profit">
            <a:extLst>
              <a:ext uri="{FF2B5EF4-FFF2-40B4-BE49-F238E27FC236}">
                <a16:creationId xmlns:a16="http://schemas.microsoft.com/office/drawing/2014/main" id="{9BF70DA8-83C7-D14A-8873-2C7F7511A8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52" y="899234"/>
            <a:ext cx="5292408" cy="3990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25">
            <a:extLst>
              <a:ext uri="{FF2B5EF4-FFF2-40B4-BE49-F238E27FC236}">
                <a16:creationId xmlns:a16="http://schemas.microsoft.com/office/drawing/2014/main" id="{FF0D5176-0763-9249-8E6A-092DD029C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49" y="5150537"/>
            <a:ext cx="6572251" cy="830995"/>
          </a:xfrm>
          <a:prstGeom prst="rect">
            <a:avLst/>
          </a:prstGeom>
          <a:solidFill>
            <a:srgbClr val="FAFEA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9" tIns="45719" rIns="91439" bIns="45719">
            <a:spAutoFit/>
          </a:bodyPr>
          <a:lstStyle/>
          <a:p>
            <a:pPr marL="342882" indent="-342882">
              <a:spcBef>
                <a:spcPct val="20000"/>
              </a:spcBef>
            </a:pPr>
            <a:r>
              <a:rPr lang="en-US" sz="2400" b="1" dirty="0"/>
              <a:t>Businesses using AI have a higher profit margin</a:t>
            </a:r>
          </a:p>
          <a:p>
            <a:pPr marL="342882" indent="-342882">
              <a:spcBef>
                <a:spcPct val="20000"/>
              </a:spcBef>
            </a:pPr>
            <a:r>
              <a:rPr lang="en-US" sz="2000" dirty="0"/>
              <a:t>McKinsey Global Institute, AI: The next Digital Frontier, 2017</a:t>
            </a:r>
          </a:p>
        </p:txBody>
      </p:sp>
    </p:spTree>
    <p:extLst>
      <p:ext uri="{BB962C8B-B14F-4D97-AF65-F5344CB8AC3E}">
        <p14:creationId xmlns:p14="http://schemas.microsoft.com/office/powerpoint/2010/main" val="205327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 of applied AI challenges: wrong expectations issue – GIGO 2.0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91912-8DEB-1B49-B6A2-964A7418444D}"/>
              </a:ext>
            </a:extLst>
          </p:cNvPr>
          <p:cNvSpPr txBox="1"/>
          <p:nvPr/>
        </p:nvSpPr>
        <p:spPr>
          <a:xfrm>
            <a:off x="2672080" y="1012108"/>
            <a:ext cx="610616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15000"/>
              </a:spcBef>
            </a:pPr>
            <a:r>
              <a:rPr lang="en-US" sz="2400" b="1" dirty="0"/>
              <a:t>GIGO 1.0 – Garbage-In-Garbage-Out</a:t>
            </a:r>
          </a:p>
          <a:p>
            <a:pPr lvl="1">
              <a:spcBef>
                <a:spcPct val="15000"/>
              </a:spcBef>
            </a:pPr>
            <a:r>
              <a:rPr lang="en-US" sz="2400" b="1" dirty="0"/>
              <a:t>GIGO 2.0 – Garbage-In-Gold-Out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F0A528-E912-094A-AD68-72814AFD6C57}"/>
              </a:ext>
            </a:extLst>
          </p:cNvPr>
          <p:cNvSpPr txBox="1">
            <a:spLocks/>
          </p:cNvSpPr>
          <p:nvPr/>
        </p:nvSpPr>
        <p:spPr>
          <a:xfrm>
            <a:off x="2791944" y="2165404"/>
            <a:ext cx="5686576" cy="739423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Stubborn illusion that low-quality data can be improved by sophisticated algorithms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E4FA5-6CFA-524B-BF8F-45DF110A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15" y="3746612"/>
            <a:ext cx="2502584" cy="168466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0F398EB-D7D7-F446-A772-9B65C2E8F761}"/>
              </a:ext>
            </a:extLst>
          </p:cNvPr>
          <p:cNvGrpSpPr/>
          <p:nvPr/>
        </p:nvGrpSpPr>
        <p:grpSpPr>
          <a:xfrm>
            <a:off x="4038600" y="3470087"/>
            <a:ext cx="3730871" cy="2725938"/>
            <a:chOff x="5594350" y="2362533"/>
            <a:chExt cx="5031351" cy="3418624"/>
          </a:xfrm>
        </p:grpSpPr>
        <p:pic>
          <p:nvPicPr>
            <p:cNvPr id="11" name="Picture 3" descr="harmony_tile_blue.jpg">
              <a:extLst>
                <a:ext uri="{FF2B5EF4-FFF2-40B4-BE49-F238E27FC236}">
                  <a16:creationId xmlns:a16="http://schemas.microsoft.com/office/drawing/2014/main" id="{D8E86F65-9460-BA44-8B8A-1469BA55B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3380" y="2586821"/>
              <a:ext cx="2735841" cy="319433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</p:spPr>
        </p:pic>
        <p:pic>
          <p:nvPicPr>
            <p:cNvPr id="12" name="Picture 176" descr="EC_logo_ex">
              <a:extLst>
                <a:ext uri="{FF2B5EF4-FFF2-40B4-BE49-F238E27FC236}">
                  <a16:creationId xmlns:a16="http://schemas.microsoft.com/office/drawing/2014/main" id="{CA66AB2C-7707-1846-A404-555715C9D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8563" y="2596724"/>
              <a:ext cx="550063" cy="90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08CA8D-A407-E641-8C93-F90895D8E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325" y="2362533"/>
              <a:ext cx="1269376" cy="12693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7D681C-4AD6-0443-B594-1652C763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016" y="3385581"/>
              <a:ext cx="1227993" cy="8156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FB75FE5-6792-A84F-BBD8-57746D822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936" y="4029082"/>
              <a:ext cx="1114419" cy="11144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71AE1B-967D-B845-AEC5-2BD53E4AB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975" y="4986249"/>
              <a:ext cx="732445" cy="73244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963407-9615-9344-97B1-939F18353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215" y="4182580"/>
              <a:ext cx="660511" cy="6605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CA7A7A3-9EC0-6A49-AB3D-24BACC42D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350" y="3526944"/>
              <a:ext cx="1003300" cy="50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AC71BDF-585B-604D-A3CD-99C574CE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207" y="4944738"/>
              <a:ext cx="836419" cy="83641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DB9141B-72DE-414B-846F-C6A9FFECB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465" y="3746612"/>
            <a:ext cx="2654300" cy="18796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943FE2D-1AFE-4C49-B2C6-167F18C42D86}"/>
              </a:ext>
            </a:extLst>
          </p:cNvPr>
          <p:cNvSpPr txBox="1">
            <a:spLocks/>
          </p:cNvSpPr>
          <p:nvPr/>
        </p:nvSpPr>
        <p:spPr>
          <a:xfrm>
            <a:off x="693904" y="3238672"/>
            <a:ext cx="288749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Bad data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07EB435-DB7A-634A-A407-94E61D4CCEB6}"/>
              </a:ext>
            </a:extLst>
          </p:cNvPr>
          <p:cNvSpPr txBox="1">
            <a:spLocks/>
          </p:cNvSpPr>
          <p:nvPr/>
        </p:nvSpPr>
        <p:spPr>
          <a:xfrm>
            <a:off x="8352269" y="3195327"/>
            <a:ext cx="288749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Bad models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8CFD674-4927-1C4D-8F54-AECC93D56863}"/>
              </a:ext>
            </a:extLst>
          </p:cNvPr>
          <p:cNvSpPr txBox="1">
            <a:spLocks/>
          </p:cNvSpPr>
          <p:nvPr/>
        </p:nvSpPr>
        <p:spPr>
          <a:xfrm>
            <a:off x="4292389" y="3177829"/>
            <a:ext cx="2887496" cy="2753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1800" b="1" dirty="0"/>
              <a:t>Best algorithms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DC9D546-EFC3-E443-95FB-0BA7BFA918BA}"/>
              </a:ext>
            </a:extLst>
          </p:cNvPr>
          <p:cNvSpPr/>
          <p:nvPr/>
        </p:nvSpPr>
        <p:spPr>
          <a:xfrm>
            <a:off x="3388083" y="4482260"/>
            <a:ext cx="665429" cy="218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1AD46E-DECB-4242-A6C4-C143E04BF7DE}"/>
              </a:ext>
            </a:extLst>
          </p:cNvPr>
          <p:cNvSpPr/>
          <p:nvPr/>
        </p:nvSpPr>
        <p:spPr>
          <a:xfrm>
            <a:off x="7698036" y="4521230"/>
            <a:ext cx="665429" cy="218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2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39" tIns="45719" rIns="91439" bIns="45719" rtlCol="0" anchor="ctr"/>
          <a:lstStyle>
            <a:lvl1pPr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12" indent="-285736"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42" indent="-228588"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8" indent="-228588"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95" indent="-228588"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sz="2812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532020-0D70-5343-9520-60708D98C86C}" type="slidenum">
              <a:rPr lang="en-US" sz="1406" b="0"/>
              <a:pPr/>
              <a:t>28</a:t>
            </a:fld>
            <a:endParaRPr lang="en-US" sz="1406" b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65" y="152400"/>
            <a:ext cx="11446136" cy="6512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/>
              <a:t>Example of AI industrial application: Emulator for optimization of an industrial chemical process</a:t>
            </a:r>
            <a:endParaRPr lang="en-US" sz="2400" dirty="0">
              <a:solidFill>
                <a:srgbClr val="660066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2230" name="Group 3"/>
          <p:cNvGrpSpPr>
            <a:grpSpLocks/>
          </p:cNvGrpSpPr>
          <p:nvPr/>
        </p:nvGrpSpPr>
        <p:grpSpPr bwMode="auto">
          <a:xfrm>
            <a:off x="24384000" y="13258800"/>
            <a:ext cx="10134600" cy="11658600"/>
            <a:chOff x="12624" y="8256"/>
            <a:chExt cx="6384" cy="7344"/>
          </a:xfrm>
        </p:grpSpPr>
        <p:sp>
          <p:nvSpPr>
            <p:cNvPr id="52250" name="Rectangle 4"/>
            <p:cNvSpPr>
              <a:spLocks noChangeArrowheads="1"/>
            </p:cNvSpPr>
            <p:nvPr/>
          </p:nvSpPr>
          <p:spPr bwMode="auto">
            <a:xfrm>
              <a:off x="12624" y="8256"/>
              <a:ext cx="6384" cy="734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344692"/>
              <a:endParaRPr lang="en-US" sz="3234">
                <a:cs typeface="Arial" charset="0"/>
              </a:endParaRPr>
            </a:p>
          </p:txBody>
        </p:sp>
        <p:sp>
          <p:nvSpPr>
            <p:cNvPr id="52251" name="AutoShape 5"/>
            <p:cNvSpPr>
              <a:spLocks noChangeArrowheads="1"/>
            </p:cNvSpPr>
            <p:nvPr/>
          </p:nvSpPr>
          <p:spPr bwMode="auto">
            <a:xfrm>
              <a:off x="17040" y="11904"/>
              <a:ext cx="1488" cy="480"/>
            </a:xfrm>
            <a:prstGeom prst="wedgeRectCallout">
              <a:avLst>
                <a:gd name="adj1" fmla="val -92875"/>
                <a:gd name="adj2" fmla="val 123125"/>
              </a:avLst>
            </a:prstGeom>
            <a:solidFill>
              <a:srgbClr val="FFCC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281" tIns="32906" rIns="63281" bIns="32906"/>
            <a:lstStyle/>
            <a:p>
              <a:pPr algn="ctr">
                <a:spcBef>
                  <a:spcPct val="50000"/>
                </a:spcBef>
              </a:pPr>
              <a:r>
                <a:rPr kumimoji="1" lang="en-US" sz="1617">
                  <a:latin typeface="Swis721 Cn BT" charset="0"/>
                  <a:cs typeface="Arial" charset="0"/>
                </a:rPr>
                <a:t>Applied for PER/TET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sz="1617">
                  <a:latin typeface="Swis721 Cn BT" charset="0"/>
                  <a:cs typeface="Arial" charset="0"/>
                </a:rPr>
                <a:t>Optimization at Plaquemine</a:t>
              </a:r>
            </a:p>
            <a:p>
              <a:pPr algn="ctr">
                <a:spcBef>
                  <a:spcPct val="50000"/>
                </a:spcBef>
              </a:pPr>
              <a:endParaRPr kumimoji="1" lang="en-US" sz="1969">
                <a:latin typeface="Swis721 Cn BT" charset="0"/>
                <a:cs typeface="Arial" charset="0"/>
              </a:endParaRPr>
            </a:p>
          </p:txBody>
        </p:sp>
        <p:sp>
          <p:nvSpPr>
            <p:cNvPr id="52252" name="Rectangle 6"/>
            <p:cNvSpPr>
              <a:spLocks noChangeArrowheads="1"/>
            </p:cNvSpPr>
            <p:nvPr/>
          </p:nvSpPr>
          <p:spPr bwMode="auto">
            <a:xfrm>
              <a:off x="14832" y="8352"/>
              <a:ext cx="15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344692"/>
              <a:r>
                <a:rPr lang="en-US" sz="1828">
                  <a:cs typeface="Arial" charset="0"/>
                </a:rPr>
                <a:t>Inferential Sensors</a:t>
              </a:r>
            </a:p>
          </p:txBody>
        </p:sp>
        <p:grpSp>
          <p:nvGrpSpPr>
            <p:cNvPr id="52253" name="Group 7"/>
            <p:cNvGrpSpPr>
              <a:grpSpLocks/>
            </p:cNvGrpSpPr>
            <p:nvPr/>
          </p:nvGrpSpPr>
          <p:grpSpPr bwMode="auto">
            <a:xfrm>
              <a:off x="12720" y="8832"/>
              <a:ext cx="2286" cy="1020"/>
              <a:chOff x="288" y="1641"/>
              <a:chExt cx="2420" cy="1095"/>
            </a:xfrm>
          </p:grpSpPr>
          <p:pic>
            <p:nvPicPr>
              <p:cNvPr id="52286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641"/>
                <a:ext cx="2420" cy="1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87" name="Rectangle 9"/>
              <p:cNvSpPr>
                <a:spLocks noChangeArrowheads="1"/>
              </p:cNvSpPr>
              <p:nvPr/>
            </p:nvSpPr>
            <p:spPr bwMode="auto">
              <a:xfrm>
                <a:off x="983" y="2331"/>
                <a:ext cx="457" cy="3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1195">
                    <a:latin typeface="Times New Roman" charset="0"/>
                    <a:cs typeface="Arial" charset="0"/>
                  </a:rPr>
                  <a:t>y = f(x)</a:t>
                </a:r>
              </a:p>
            </p:txBody>
          </p:sp>
        </p:grpSp>
        <p:sp>
          <p:nvSpPr>
            <p:cNvPr id="52254" name="Rectangle 10"/>
            <p:cNvSpPr>
              <a:spLocks noChangeArrowheads="1"/>
            </p:cNvSpPr>
            <p:nvPr/>
          </p:nvSpPr>
          <p:spPr bwMode="auto">
            <a:xfrm>
              <a:off x="15168" y="11808"/>
              <a:ext cx="864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344692"/>
              <a:r>
                <a:rPr lang="en-US" sz="1828">
                  <a:cs typeface="Arial" charset="0"/>
                </a:rPr>
                <a:t>Emulators</a:t>
              </a:r>
            </a:p>
          </p:txBody>
        </p:sp>
        <p:pic>
          <p:nvPicPr>
            <p:cNvPr id="52255" name="Picture 11" descr="j03123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073" y="14547"/>
              <a:ext cx="43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56" name="AutoShape 12"/>
            <p:cNvSpPr>
              <a:spLocks noChangeArrowheads="1"/>
            </p:cNvSpPr>
            <p:nvPr/>
          </p:nvSpPr>
          <p:spPr bwMode="auto">
            <a:xfrm flipV="1">
              <a:off x="16585" y="14677"/>
              <a:ext cx="439" cy="3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48 w 21600"/>
                <a:gd name="T13" fmla="*/ 2873 h 21600"/>
                <a:gd name="T14" fmla="*/ 16778 w 21600"/>
                <a:gd name="T15" fmla="*/ 92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896"/>
                  </a:lnTo>
                  <a:cubicBezTo>
                    <a:pt x="5564" y="2896"/>
                    <a:pt x="0" y="7043"/>
                    <a:pt x="0" y="12158"/>
                  </a:cubicBezTo>
                  <a:lnTo>
                    <a:pt x="0" y="21600"/>
                  </a:lnTo>
                  <a:lnTo>
                    <a:pt x="6507" y="21600"/>
                  </a:lnTo>
                  <a:lnTo>
                    <a:pt x="6507" y="12158"/>
                  </a:lnTo>
                  <a:cubicBezTo>
                    <a:pt x="6507" y="10559"/>
                    <a:pt x="9157" y="9262"/>
                    <a:pt x="12427" y="9262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66"/>
            </a:p>
          </p:txBody>
        </p:sp>
        <p:sp>
          <p:nvSpPr>
            <p:cNvPr id="52257" name="Rectangle 13"/>
            <p:cNvSpPr>
              <a:spLocks noChangeArrowheads="1"/>
            </p:cNvSpPr>
            <p:nvPr/>
          </p:nvSpPr>
          <p:spPr bwMode="auto">
            <a:xfrm>
              <a:off x="16293" y="13048"/>
              <a:ext cx="702" cy="16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17">
                  <a:cs typeface="Arial" charset="0"/>
                </a:rPr>
                <a:t>Symbolic</a:t>
              </a:r>
            </a:p>
            <a:p>
              <a:pPr algn="ctr"/>
              <a:r>
                <a:rPr lang="en-US" sz="1617">
                  <a:cs typeface="Arial" charset="0"/>
                </a:rPr>
                <a:t>Regression</a:t>
              </a:r>
            </a:p>
            <a:p>
              <a:pPr algn="ctr"/>
              <a:r>
                <a:rPr lang="en-US" sz="1617">
                  <a:cs typeface="Arial" charset="0"/>
                </a:rPr>
                <a:t>Emulator</a:t>
              </a:r>
            </a:p>
            <a:p>
              <a:pPr algn="ctr"/>
              <a:r>
                <a:rPr lang="en-US" sz="1617">
                  <a:cs typeface="Arial" charset="0"/>
                </a:rPr>
                <a:t>5 ms/</a:t>
              </a:r>
            </a:p>
            <a:p>
              <a:pPr algn="ctr"/>
              <a:r>
                <a:rPr lang="en-US" sz="1617">
                  <a:cs typeface="Arial" charset="0"/>
                </a:rPr>
                <a:t>prediction</a:t>
              </a:r>
            </a:p>
          </p:txBody>
        </p:sp>
        <p:sp>
          <p:nvSpPr>
            <p:cNvPr id="52258" name="AutoShape 14"/>
            <p:cNvSpPr>
              <a:spLocks noChangeArrowheads="1"/>
            </p:cNvSpPr>
            <p:nvPr/>
          </p:nvSpPr>
          <p:spPr bwMode="auto">
            <a:xfrm rot="5400000">
              <a:off x="16102" y="12394"/>
              <a:ext cx="391" cy="9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2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00 h 21600"/>
                <a:gd name="T14" fmla="*/ 16794 w 21600"/>
                <a:gd name="T15" fmla="*/ 92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896"/>
                  </a:lnTo>
                  <a:cubicBezTo>
                    <a:pt x="5564" y="2896"/>
                    <a:pt x="0" y="7043"/>
                    <a:pt x="0" y="12158"/>
                  </a:cubicBezTo>
                  <a:lnTo>
                    <a:pt x="0" y="21600"/>
                  </a:lnTo>
                  <a:lnTo>
                    <a:pt x="6507" y="21600"/>
                  </a:lnTo>
                  <a:lnTo>
                    <a:pt x="6507" y="12158"/>
                  </a:lnTo>
                  <a:cubicBezTo>
                    <a:pt x="6507" y="10559"/>
                    <a:pt x="9157" y="9262"/>
                    <a:pt x="12427" y="9262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66"/>
            </a:p>
          </p:txBody>
        </p:sp>
        <p:sp>
          <p:nvSpPr>
            <p:cNvPr id="52259" name="AutoShape 15"/>
            <p:cNvSpPr>
              <a:spLocks noChangeArrowheads="1"/>
            </p:cNvSpPr>
            <p:nvPr/>
          </p:nvSpPr>
          <p:spPr bwMode="auto">
            <a:xfrm>
              <a:off x="15125" y="13770"/>
              <a:ext cx="582" cy="657"/>
            </a:xfrm>
            <a:prstGeom prst="flowChartMagneticDis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6">
                  <a:cs typeface="Arial" charset="0"/>
                </a:rPr>
                <a:t>Test</a:t>
              </a:r>
            </a:p>
            <a:p>
              <a:pPr algn="ctr"/>
              <a:r>
                <a:rPr lang="en-US" sz="1406">
                  <a:cs typeface="Arial" charset="0"/>
                </a:rPr>
                <a:t>Data set</a:t>
              </a:r>
              <a:endParaRPr lang="en-US" sz="1406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2260" name="AutoShape 16"/>
            <p:cNvSpPr>
              <a:spLocks noChangeArrowheads="1"/>
            </p:cNvSpPr>
            <p:nvPr/>
          </p:nvSpPr>
          <p:spPr bwMode="auto">
            <a:xfrm flipV="1">
              <a:off x="14562" y="14699"/>
              <a:ext cx="438" cy="3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873 h 21600"/>
                <a:gd name="T14" fmla="*/ 16816 w 21600"/>
                <a:gd name="T15" fmla="*/ 92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896"/>
                  </a:lnTo>
                  <a:cubicBezTo>
                    <a:pt x="5564" y="2896"/>
                    <a:pt x="0" y="7043"/>
                    <a:pt x="0" y="12158"/>
                  </a:cubicBezTo>
                  <a:lnTo>
                    <a:pt x="0" y="21600"/>
                  </a:lnTo>
                  <a:lnTo>
                    <a:pt x="6507" y="21600"/>
                  </a:lnTo>
                  <a:lnTo>
                    <a:pt x="6507" y="12158"/>
                  </a:lnTo>
                  <a:cubicBezTo>
                    <a:pt x="6507" y="10559"/>
                    <a:pt x="9157" y="9262"/>
                    <a:pt x="12427" y="9262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66"/>
            </a:p>
          </p:txBody>
        </p:sp>
        <p:sp>
          <p:nvSpPr>
            <p:cNvPr id="52261" name="Rectangle 17"/>
            <p:cNvSpPr>
              <a:spLocks noChangeArrowheads="1"/>
            </p:cNvSpPr>
            <p:nvPr/>
          </p:nvSpPr>
          <p:spPr bwMode="auto">
            <a:xfrm>
              <a:off x="14288" y="13048"/>
              <a:ext cx="701" cy="166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17">
                  <a:cs typeface="Arial" charset="0"/>
                </a:rPr>
                <a:t>Reactor</a:t>
              </a:r>
            </a:p>
            <a:p>
              <a:pPr algn="ctr"/>
              <a:r>
                <a:rPr lang="en-US" sz="1617">
                  <a:cs typeface="Arial" charset="0"/>
                </a:rPr>
                <a:t>Model</a:t>
              </a:r>
            </a:p>
            <a:p>
              <a:pPr algn="ctr"/>
              <a:r>
                <a:rPr lang="en-US" sz="1617">
                  <a:cs typeface="Arial" charset="0"/>
                </a:rPr>
                <a:t>20-25 min/</a:t>
              </a:r>
            </a:p>
            <a:p>
              <a:pPr algn="ctr"/>
              <a:r>
                <a:rPr lang="en-US" sz="1617">
                  <a:cs typeface="Arial" charset="0"/>
                </a:rPr>
                <a:t>prediction</a:t>
              </a:r>
            </a:p>
          </p:txBody>
        </p:sp>
        <p:sp>
          <p:nvSpPr>
            <p:cNvPr id="52262" name="Text Box 18"/>
            <p:cNvSpPr txBox="1">
              <a:spLocks noChangeArrowheads="1"/>
            </p:cNvSpPr>
            <p:nvPr/>
          </p:nvSpPr>
          <p:spPr bwMode="auto">
            <a:xfrm>
              <a:off x="15032" y="14842"/>
              <a:ext cx="862" cy="2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28">
                  <a:cs typeface="Arial" charset="0"/>
                </a:rPr>
                <a:t>12 outputs</a:t>
              </a:r>
            </a:p>
          </p:txBody>
        </p:sp>
        <p:sp>
          <p:nvSpPr>
            <p:cNvPr id="52263" name="AutoShape 19"/>
            <p:cNvSpPr>
              <a:spLocks noChangeArrowheads="1"/>
            </p:cNvSpPr>
            <p:nvPr/>
          </p:nvSpPr>
          <p:spPr bwMode="auto">
            <a:xfrm>
              <a:off x="15052" y="12367"/>
              <a:ext cx="763" cy="778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28">
                  <a:cs typeface="Arial" charset="0"/>
                </a:rPr>
                <a:t>Four levels  DOE</a:t>
              </a:r>
            </a:p>
          </p:txBody>
        </p:sp>
        <p:sp>
          <p:nvSpPr>
            <p:cNvPr id="52264" name="AutoShape 20"/>
            <p:cNvSpPr>
              <a:spLocks noChangeArrowheads="1"/>
            </p:cNvSpPr>
            <p:nvPr/>
          </p:nvSpPr>
          <p:spPr bwMode="auto">
            <a:xfrm>
              <a:off x="15125" y="13391"/>
              <a:ext cx="582" cy="657"/>
            </a:xfrm>
            <a:prstGeom prst="flowChartMagneticDisk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6">
                  <a:cs typeface="Arial" charset="0"/>
                </a:rPr>
                <a:t>Training</a:t>
              </a:r>
            </a:p>
            <a:p>
              <a:pPr algn="ctr"/>
              <a:r>
                <a:rPr lang="en-US" sz="1406">
                  <a:cs typeface="Arial" charset="0"/>
                </a:rPr>
                <a:t>Data set</a:t>
              </a:r>
              <a:endParaRPr lang="en-US" sz="1406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52265" name="AutoShape 21"/>
            <p:cNvSpPr>
              <a:spLocks noChangeArrowheads="1"/>
            </p:cNvSpPr>
            <p:nvPr/>
          </p:nvSpPr>
          <p:spPr bwMode="auto">
            <a:xfrm>
              <a:off x="13344" y="14417"/>
              <a:ext cx="926" cy="478"/>
            </a:xfrm>
            <a:prstGeom prst="wedgeRoundRectCallout">
              <a:avLst>
                <a:gd name="adj1" fmla="val 67454"/>
                <a:gd name="adj2" fmla="val -10304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6">
                  <a:cs typeface="Arial" charset="0"/>
                </a:rPr>
                <a:t>Unsuitable for online process optimization</a:t>
              </a:r>
            </a:p>
          </p:txBody>
        </p:sp>
        <p:sp>
          <p:nvSpPr>
            <p:cNvPr id="52266" name="Text Box 22"/>
            <p:cNvSpPr txBox="1">
              <a:spLocks noChangeArrowheads="1"/>
            </p:cNvSpPr>
            <p:nvPr/>
          </p:nvSpPr>
          <p:spPr bwMode="auto">
            <a:xfrm>
              <a:off x="13553" y="12605"/>
              <a:ext cx="764" cy="2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28">
                  <a:cs typeface="Arial" charset="0"/>
                </a:rPr>
                <a:t>10 inputs</a:t>
              </a:r>
            </a:p>
          </p:txBody>
        </p:sp>
        <p:sp>
          <p:nvSpPr>
            <p:cNvPr id="52267" name="AutoShape 23"/>
            <p:cNvSpPr>
              <a:spLocks noChangeArrowheads="1"/>
            </p:cNvSpPr>
            <p:nvPr/>
          </p:nvSpPr>
          <p:spPr bwMode="auto">
            <a:xfrm rot="5400000">
              <a:off x="14342" y="12633"/>
              <a:ext cx="391" cy="4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10 h 21600"/>
                <a:gd name="T14" fmla="*/ 16794 w 21600"/>
                <a:gd name="T15" fmla="*/ 92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896"/>
                  </a:lnTo>
                  <a:cubicBezTo>
                    <a:pt x="5564" y="2896"/>
                    <a:pt x="0" y="7043"/>
                    <a:pt x="0" y="12158"/>
                  </a:cubicBezTo>
                  <a:lnTo>
                    <a:pt x="0" y="21600"/>
                  </a:lnTo>
                  <a:lnTo>
                    <a:pt x="6507" y="21600"/>
                  </a:lnTo>
                  <a:lnTo>
                    <a:pt x="6507" y="12158"/>
                  </a:lnTo>
                  <a:cubicBezTo>
                    <a:pt x="6507" y="10559"/>
                    <a:pt x="9157" y="9262"/>
                    <a:pt x="12427" y="9262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66"/>
            </a:p>
          </p:txBody>
        </p:sp>
        <p:sp>
          <p:nvSpPr>
            <p:cNvPr id="52268" name="AutoShape 24"/>
            <p:cNvSpPr>
              <a:spLocks noChangeArrowheads="1"/>
            </p:cNvSpPr>
            <p:nvPr/>
          </p:nvSpPr>
          <p:spPr bwMode="auto">
            <a:xfrm rot="16200000" flipH="1">
              <a:off x="14537" y="12633"/>
              <a:ext cx="391" cy="4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0 w 21600"/>
                <a:gd name="T13" fmla="*/ 2910 h 21600"/>
                <a:gd name="T14" fmla="*/ 16794 w 21600"/>
                <a:gd name="T15" fmla="*/ 92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896"/>
                  </a:lnTo>
                  <a:cubicBezTo>
                    <a:pt x="5564" y="2896"/>
                    <a:pt x="0" y="7043"/>
                    <a:pt x="0" y="12158"/>
                  </a:cubicBezTo>
                  <a:lnTo>
                    <a:pt x="0" y="21600"/>
                  </a:lnTo>
                  <a:lnTo>
                    <a:pt x="6507" y="21600"/>
                  </a:lnTo>
                  <a:lnTo>
                    <a:pt x="6507" y="12158"/>
                  </a:lnTo>
                  <a:cubicBezTo>
                    <a:pt x="6507" y="10559"/>
                    <a:pt x="9157" y="9262"/>
                    <a:pt x="12427" y="9262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66"/>
            </a:p>
          </p:txBody>
        </p:sp>
        <p:sp>
          <p:nvSpPr>
            <p:cNvPr id="52269" name="Line 25"/>
            <p:cNvSpPr>
              <a:spLocks noChangeShapeType="1"/>
            </p:cNvSpPr>
            <p:nvPr/>
          </p:nvSpPr>
          <p:spPr bwMode="auto">
            <a:xfrm>
              <a:off x="15708" y="13721"/>
              <a:ext cx="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52270" name="Line 26"/>
            <p:cNvSpPr>
              <a:spLocks noChangeShapeType="1"/>
            </p:cNvSpPr>
            <p:nvPr/>
          </p:nvSpPr>
          <p:spPr bwMode="auto">
            <a:xfrm>
              <a:off x="15708" y="14113"/>
              <a:ext cx="5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66"/>
            </a:p>
          </p:txBody>
        </p:sp>
        <p:sp>
          <p:nvSpPr>
            <p:cNvPr id="52271" name="AutoShape 27"/>
            <p:cNvSpPr>
              <a:spLocks noChangeArrowheads="1"/>
            </p:cNvSpPr>
            <p:nvPr/>
          </p:nvSpPr>
          <p:spPr bwMode="auto">
            <a:xfrm>
              <a:off x="17170" y="13352"/>
              <a:ext cx="926" cy="479"/>
            </a:xfrm>
            <a:prstGeom prst="wedgeRoundRectCallout">
              <a:avLst>
                <a:gd name="adj1" fmla="val -72005"/>
                <a:gd name="adj2" fmla="val 8926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6">
                  <a:cs typeface="Arial" charset="0"/>
                </a:rPr>
                <a:t>Suitable for online process optimization</a:t>
              </a:r>
            </a:p>
          </p:txBody>
        </p:sp>
        <p:pic>
          <p:nvPicPr>
            <p:cNvPr id="52272" name="Picture 28" descr="dolla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4" y="12672"/>
              <a:ext cx="41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73" name="Picture 29" descr="dolla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0" y="8976"/>
              <a:ext cx="41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74" name="Rectangle 30"/>
            <p:cNvSpPr>
              <a:spLocks noChangeArrowheads="1"/>
            </p:cNvSpPr>
            <p:nvPr/>
          </p:nvSpPr>
          <p:spPr bwMode="auto">
            <a:xfrm>
              <a:off x="17904" y="12672"/>
              <a:ext cx="864" cy="43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344692"/>
              <a:r>
                <a:rPr lang="en-US" sz="1828">
                  <a:cs typeface="Arial" charset="0"/>
                </a:rPr>
                <a:t>1.2 MM </a:t>
              </a:r>
            </a:p>
            <a:p>
              <a:pPr defTabSz="3344692"/>
              <a:r>
                <a:rPr lang="en-US" sz="1828">
                  <a:cs typeface="Arial" charset="0"/>
                </a:rPr>
                <a:t>EBIT/year</a:t>
              </a:r>
            </a:p>
          </p:txBody>
        </p:sp>
        <p:sp>
          <p:nvSpPr>
            <p:cNvPr id="52275" name="Rectangle 31"/>
            <p:cNvSpPr>
              <a:spLocks noChangeArrowheads="1"/>
            </p:cNvSpPr>
            <p:nvPr/>
          </p:nvSpPr>
          <p:spPr bwMode="auto">
            <a:xfrm>
              <a:off x="17664" y="9024"/>
              <a:ext cx="1056" cy="432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344692"/>
              <a:r>
                <a:rPr lang="en-US" sz="1828">
                  <a:cs typeface="Arial" charset="0"/>
                </a:rPr>
                <a:t>&gt; 9 MM EBIT </a:t>
              </a:r>
            </a:p>
          </p:txBody>
        </p:sp>
        <p:pic>
          <p:nvPicPr>
            <p:cNvPr id="52276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0" y="10032"/>
              <a:ext cx="172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77" name="AutoShape 33"/>
            <p:cNvSpPr>
              <a:spLocks noChangeArrowheads="1"/>
            </p:cNvSpPr>
            <p:nvPr/>
          </p:nvSpPr>
          <p:spPr bwMode="auto">
            <a:xfrm>
              <a:off x="15264" y="9360"/>
              <a:ext cx="1632" cy="576"/>
            </a:xfrm>
            <a:prstGeom prst="wedgeRectCallout">
              <a:avLst>
                <a:gd name="adj1" fmla="val -79046"/>
                <a:gd name="adj2" fmla="val 110593"/>
              </a:avLst>
            </a:prstGeom>
            <a:solidFill>
              <a:srgbClr val="FFFF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281" tIns="32906" rIns="63281" bIns="32906"/>
            <a:lstStyle/>
            <a:p>
              <a:pPr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COD prediction at Harbor Beach WWTP</a:t>
              </a:r>
              <a:r>
                <a:rPr kumimoji="1" lang="en-US" sz="1406">
                  <a:latin typeface="Swis721 Cn BT" charset="0"/>
                  <a:cs typeface="Arial" charset="0"/>
                </a:rPr>
                <a:t> </a:t>
              </a:r>
            </a:p>
            <a:p>
              <a:pPr eaLnBrk="1" hangingPunct="1"/>
              <a:r>
                <a:rPr kumimoji="1" lang="en-US" sz="1195">
                  <a:cs typeface="Arial" charset="0"/>
                </a:rPr>
                <a:t>2004 - &gt;40 days out of compliance</a:t>
              </a:r>
            </a:p>
            <a:p>
              <a:pPr eaLnBrk="1" hangingPunct="1"/>
              <a:r>
                <a:rPr kumimoji="1" lang="en-US" sz="1195">
                  <a:cs typeface="Arial" charset="0"/>
                </a:rPr>
                <a:t>2005 - ~20 days out of compliance</a:t>
              </a:r>
            </a:p>
            <a:p>
              <a:pPr eaLnBrk="1" hangingPunct="1"/>
              <a:r>
                <a:rPr kumimoji="1" lang="en-US" sz="1195">
                  <a:cs typeface="Arial" charset="0"/>
                </a:rPr>
                <a:t>2006 - 0 days out of compliance</a:t>
              </a:r>
            </a:p>
            <a:p>
              <a:pPr>
                <a:spcBef>
                  <a:spcPct val="50000"/>
                </a:spcBef>
              </a:pPr>
              <a:endParaRPr kumimoji="1" lang="en-US" sz="984">
                <a:latin typeface="Swis721 Cn BT" charset="0"/>
                <a:cs typeface="Arial" charset="0"/>
              </a:endParaRPr>
            </a:p>
          </p:txBody>
        </p:sp>
        <p:sp>
          <p:nvSpPr>
            <p:cNvPr id="52278" name="Rectangle 34"/>
            <p:cNvSpPr>
              <a:spLocks noChangeArrowheads="1"/>
            </p:cNvSpPr>
            <p:nvPr/>
          </p:nvSpPr>
          <p:spPr bwMode="auto">
            <a:xfrm>
              <a:off x="15504" y="11184"/>
              <a:ext cx="432" cy="3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defTabSz="3344692"/>
              <a:r>
                <a:rPr lang="en-US" sz="1828">
                  <a:cs typeface="Arial" charset="0"/>
                </a:rPr>
                <a:t>2004</a:t>
              </a:r>
            </a:p>
            <a:p>
              <a:pPr defTabSz="3344692"/>
              <a:r>
                <a:rPr lang="en-US" sz="1828">
                  <a:cs typeface="Arial" charset="0"/>
                </a:rPr>
                <a:t>4</a:t>
              </a:r>
            </a:p>
          </p:txBody>
        </p:sp>
        <p:sp>
          <p:nvSpPr>
            <p:cNvPr id="52279" name="Rectangle 35"/>
            <p:cNvSpPr>
              <a:spLocks noChangeArrowheads="1"/>
            </p:cNvSpPr>
            <p:nvPr/>
          </p:nvSpPr>
          <p:spPr bwMode="auto">
            <a:xfrm>
              <a:off x="15840" y="10848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defTabSz="3344692"/>
              <a:r>
                <a:rPr lang="en-US" sz="1828">
                  <a:cs typeface="Arial" charset="0"/>
                </a:rPr>
                <a:t>2005</a:t>
              </a:r>
            </a:p>
            <a:p>
              <a:pPr defTabSz="3344692"/>
              <a:r>
                <a:rPr lang="en-US" sz="1828">
                  <a:cs typeface="Arial" charset="0"/>
                </a:rPr>
                <a:t>5</a:t>
              </a:r>
            </a:p>
          </p:txBody>
        </p:sp>
        <p:sp>
          <p:nvSpPr>
            <p:cNvPr id="52280" name="Rectangle 36"/>
            <p:cNvSpPr>
              <a:spLocks noChangeArrowheads="1"/>
            </p:cNvSpPr>
            <p:nvPr/>
          </p:nvSpPr>
          <p:spPr bwMode="auto">
            <a:xfrm>
              <a:off x="16224" y="10464"/>
              <a:ext cx="480" cy="336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defTabSz="3344692"/>
              <a:r>
                <a:rPr lang="en-US" sz="1828">
                  <a:cs typeface="Arial" charset="0"/>
                </a:rPr>
                <a:t>2006</a:t>
              </a:r>
            </a:p>
            <a:p>
              <a:pPr defTabSz="3344692"/>
              <a:r>
                <a:rPr lang="en-US" sz="1828">
                  <a:cs typeface="Arial" charset="0"/>
                </a:rPr>
                <a:t>6</a:t>
              </a:r>
            </a:p>
          </p:txBody>
        </p:sp>
        <p:sp>
          <p:nvSpPr>
            <p:cNvPr id="52281" name="Rectangle 37"/>
            <p:cNvSpPr>
              <a:spLocks noChangeArrowheads="1"/>
            </p:cNvSpPr>
            <p:nvPr/>
          </p:nvSpPr>
          <p:spPr bwMode="auto">
            <a:xfrm>
              <a:off x="16656" y="10032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defTabSz="3344692"/>
              <a:r>
                <a:rPr lang="en-US" sz="1828">
                  <a:cs typeface="Arial" charset="0"/>
                </a:rPr>
                <a:t>2007</a:t>
              </a:r>
            </a:p>
            <a:p>
              <a:pPr defTabSz="3344692"/>
              <a:r>
                <a:rPr lang="en-US" sz="1828">
                  <a:cs typeface="Arial" charset="0"/>
                </a:rPr>
                <a:t>10</a:t>
              </a:r>
            </a:p>
          </p:txBody>
        </p:sp>
        <p:sp>
          <p:nvSpPr>
            <p:cNvPr id="52282" name="AutoShape 38"/>
            <p:cNvSpPr>
              <a:spLocks noChangeArrowheads="1"/>
            </p:cNvSpPr>
            <p:nvPr/>
          </p:nvSpPr>
          <p:spPr bwMode="auto">
            <a:xfrm>
              <a:off x="16464" y="11376"/>
              <a:ext cx="1152" cy="336"/>
            </a:xfrm>
            <a:prstGeom prst="wedgeRectCallout">
              <a:avLst>
                <a:gd name="adj1" fmla="val -117190"/>
                <a:gd name="adj2" fmla="val -26486"/>
              </a:avLst>
            </a:prstGeom>
            <a:solidFill>
              <a:srgbClr val="66FF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281" tIns="32906" rIns="63281" bIns="32906"/>
            <a:lstStyle/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Dow Biotech - 3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LHC7 -1</a:t>
              </a:r>
            </a:p>
            <a:p>
              <a:pPr algn="ctr">
                <a:spcBef>
                  <a:spcPct val="50000"/>
                </a:spcBef>
              </a:pPr>
              <a:endParaRPr kumimoji="1" lang="en-US" sz="1195">
                <a:latin typeface="Swis721 Cn BT" charset="0"/>
                <a:cs typeface="Arial" charset="0"/>
              </a:endParaRPr>
            </a:p>
          </p:txBody>
        </p:sp>
        <p:sp>
          <p:nvSpPr>
            <p:cNvPr id="52283" name="AutoShape 39"/>
            <p:cNvSpPr>
              <a:spLocks noChangeArrowheads="1"/>
            </p:cNvSpPr>
            <p:nvPr/>
          </p:nvSpPr>
          <p:spPr bwMode="auto">
            <a:xfrm>
              <a:off x="17232" y="11040"/>
              <a:ext cx="1248" cy="336"/>
            </a:xfrm>
            <a:prstGeom prst="wedgeRectCallout">
              <a:avLst>
                <a:gd name="adj1" fmla="val -128046"/>
                <a:gd name="adj2" fmla="val -74106"/>
              </a:avLst>
            </a:prstGeom>
            <a:solidFill>
              <a:srgbClr val="66FF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281" tIns="32906" rIns="63281" bIns="32906"/>
            <a:lstStyle/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NOx emissions – 5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Plaquemine 2, LaPorte - 3</a:t>
              </a:r>
            </a:p>
            <a:p>
              <a:pPr algn="ctr">
                <a:spcBef>
                  <a:spcPct val="50000"/>
                </a:spcBef>
              </a:pPr>
              <a:endParaRPr kumimoji="1" lang="en-US" sz="1195">
                <a:latin typeface="Swis721 Cn BT" charset="0"/>
                <a:cs typeface="Arial" charset="0"/>
              </a:endParaRPr>
            </a:p>
          </p:txBody>
        </p:sp>
        <p:sp>
          <p:nvSpPr>
            <p:cNvPr id="52284" name="AutoShape 40"/>
            <p:cNvSpPr>
              <a:spLocks noChangeArrowheads="1"/>
            </p:cNvSpPr>
            <p:nvPr/>
          </p:nvSpPr>
          <p:spPr bwMode="auto">
            <a:xfrm>
              <a:off x="17376" y="10272"/>
              <a:ext cx="1152" cy="720"/>
            </a:xfrm>
            <a:prstGeom prst="wedgeRectCallout">
              <a:avLst>
                <a:gd name="adj1" fmla="val -113023"/>
                <a:gd name="adj2" fmla="val -5694"/>
              </a:avLst>
            </a:prstGeom>
            <a:solidFill>
              <a:srgbClr val="66FF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281" tIns="32906" rIns="63281" bIns="32906"/>
            <a:lstStyle/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Harbor Beach - 2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EOEG Fort -2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Train4/5 BSL – 1</a:t>
              </a:r>
            </a:p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Acrylic Acid - 1</a:t>
              </a:r>
            </a:p>
            <a:p>
              <a:pPr algn="ctr">
                <a:spcBef>
                  <a:spcPct val="50000"/>
                </a:spcBef>
              </a:pPr>
              <a:endParaRPr kumimoji="1" lang="en-US" sz="1195">
                <a:latin typeface="Swis721 Cn BT" charset="0"/>
                <a:cs typeface="Arial" charset="0"/>
              </a:endParaRPr>
            </a:p>
          </p:txBody>
        </p:sp>
        <p:sp>
          <p:nvSpPr>
            <p:cNvPr id="52285" name="AutoShape 41"/>
            <p:cNvSpPr>
              <a:spLocks noChangeArrowheads="1"/>
            </p:cNvSpPr>
            <p:nvPr/>
          </p:nvSpPr>
          <p:spPr bwMode="auto">
            <a:xfrm>
              <a:off x="17424" y="9840"/>
              <a:ext cx="1152" cy="240"/>
            </a:xfrm>
            <a:prstGeom prst="wedgeRectCallout">
              <a:avLst>
                <a:gd name="adj1" fmla="val -77606"/>
                <a:gd name="adj2" fmla="val 146250"/>
              </a:avLst>
            </a:prstGeom>
            <a:solidFill>
              <a:srgbClr val="66FF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281" tIns="32906" rIns="63281" bIns="32906"/>
            <a:lstStyle/>
            <a:p>
              <a:pPr algn="ctr">
                <a:spcBef>
                  <a:spcPct val="50000"/>
                </a:spcBef>
              </a:pPr>
              <a:r>
                <a:rPr kumimoji="1" lang="en-US" sz="1195">
                  <a:latin typeface="Swis721 Cn BT" charset="0"/>
                  <a:cs typeface="Arial" charset="0"/>
                </a:rPr>
                <a:t>POPG Freeport - 10</a:t>
              </a:r>
            </a:p>
          </p:txBody>
        </p:sp>
      </p:grpSp>
      <p:pic>
        <p:nvPicPr>
          <p:cNvPr id="52231" name="Picture 42" descr="j03123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46788" y="23245763"/>
            <a:ext cx="685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2" name="Group 43"/>
          <p:cNvGrpSpPr>
            <a:grpSpLocks/>
          </p:cNvGrpSpPr>
          <p:nvPr/>
        </p:nvGrpSpPr>
        <p:grpSpPr bwMode="auto">
          <a:xfrm>
            <a:off x="1809750" y="619275"/>
            <a:ext cx="8589646" cy="4336900"/>
            <a:chOff x="96" y="616"/>
            <a:chExt cx="5957" cy="30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2233" name="Rectangle 44"/>
            <p:cNvSpPr>
              <a:spLocks noChangeArrowheads="1"/>
            </p:cNvSpPr>
            <p:nvPr/>
          </p:nvSpPr>
          <p:spPr bwMode="auto">
            <a:xfrm>
              <a:off x="1200" y="1056"/>
              <a:ext cx="816" cy="25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28"/>
                <a:t>Reactor</a:t>
              </a:r>
            </a:p>
            <a:p>
              <a:pPr algn="ctr"/>
              <a:r>
                <a:rPr lang="en-US" sz="1828"/>
                <a:t>Model</a:t>
              </a:r>
            </a:p>
            <a:p>
              <a:pPr algn="ctr"/>
              <a:r>
                <a:rPr lang="en-US" sz="1828"/>
                <a:t>20-25 min/</a:t>
              </a:r>
            </a:p>
            <a:p>
              <a:pPr algn="ctr"/>
              <a:r>
                <a:rPr lang="en-US" sz="1828"/>
                <a:t>prediction</a:t>
              </a:r>
            </a:p>
          </p:txBody>
        </p:sp>
        <p:sp>
          <p:nvSpPr>
            <p:cNvPr id="52234" name="AutoShape 45"/>
            <p:cNvSpPr>
              <a:spLocks noChangeArrowheads="1"/>
            </p:cNvSpPr>
            <p:nvPr/>
          </p:nvSpPr>
          <p:spPr bwMode="auto">
            <a:xfrm>
              <a:off x="889" y="2153"/>
              <a:ext cx="148" cy="399"/>
            </a:xfrm>
            <a:prstGeom prst="rightArrow">
              <a:avLst>
                <a:gd name="adj1" fmla="val 50000"/>
                <a:gd name="adj2" fmla="val 2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35" name="AutoShape 46"/>
            <p:cNvSpPr>
              <a:spLocks noChangeArrowheads="1"/>
            </p:cNvSpPr>
            <p:nvPr/>
          </p:nvSpPr>
          <p:spPr bwMode="auto">
            <a:xfrm>
              <a:off x="2185" y="2153"/>
              <a:ext cx="148" cy="399"/>
            </a:xfrm>
            <a:prstGeom prst="rightArrow">
              <a:avLst>
                <a:gd name="adj1" fmla="val 50000"/>
                <a:gd name="adj2" fmla="val 2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36" name="Text Box 47"/>
            <p:cNvSpPr txBox="1">
              <a:spLocks noChangeArrowheads="1"/>
            </p:cNvSpPr>
            <p:nvPr/>
          </p:nvSpPr>
          <p:spPr bwMode="auto">
            <a:xfrm>
              <a:off x="337" y="1856"/>
              <a:ext cx="841" cy="26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28"/>
                <a:t>10 inputs</a:t>
              </a:r>
            </a:p>
          </p:txBody>
        </p:sp>
        <p:sp>
          <p:nvSpPr>
            <p:cNvPr id="52237" name="Text Box 48"/>
            <p:cNvSpPr txBox="1">
              <a:spLocks noChangeArrowheads="1"/>
            </p:cNvSpPr>
            <p:nvPr/>
          </p:nvSpPr>
          <p:spPr bwMode="auto">
            <a:xfrm>
              <a:off x="1972" y="1856"/>
              <a:ext cx="949" cy="26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28"/>
                <a:t>12 outputs</a:t>
              </a:r>
            </a:p>
          </p:txBody>
        </p:sp>
        <p:sp>
          <p:nvSpPr>
            <p:cNvPr id="52238" name="AutoShape 49"/>
            <p:cNvSpPr>
              <a:spLocks noChangeArrowheads="1"/>
            </p:cNvSpPr>
            <p:nvPr/>
          </p:nvSpPr>
          <p:spPr bwMode="auto">
            <a:xfrm>
              <a:off x="96" y="616"/>
              <a:ext cx="896" cy="870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828"/>
                <a:t>Four</a:t>
              </a:r>
            </a:p>
            <a:p>
              <a:pPr algn="ctr"/>
              <a:r>
                <a:rPr lang="en-US" sz="1828"/>
                <a:t>levels  DOE</a:t>
              </a:r>
            </a:p>
          </p:txBody>
        </p:sp>
        <p:sp>
          <p:nvSpPr>
            <p:cNvPr id="52239" name="AutoShape 50"/>
            <p:cNvSpPr>
              <a:spLocks noChangeArrowheads="1"/>
            </p:cNvSpPr>
            <p:nvPr/>
          </p:nvSpPr>
          <p:spPr bwMode="auto">
            <a:xfrm>
              <a:off x="960" y="867"/>
              <a:ext cx="336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40" name="AutoShape 51"/>
            <p:cNvSpPr>
              <a:spLocks noChangeArrowheads="1"/>
            </p:cNvSpPr>
            <p:nvPr/>
          </p:nvSpPr>
          <p:spPr bwMode="auto">
            <a:xfrm>
              <a:off x="2875" y="1153"/>
              <a:ext cx="670" cy="910"/>
            </a:xfrm>
            <a:prstGeom prst="flowChartMagneticDisk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28"/>
                <a:t>Training</a:t>
              </a:r>
            </a:p>
            <a:p>
              <a:pPr algn="ctr"/>
              <a:r>
                <a:rPr lang="en-US" sz="1828"/>
                <a:t>Data set</a:t>
              </a:r>
              <a:endParaRPr lang="en-US" sz="1828">
                <a:solidFill>
                  <a:schemeClr val="bg1"/>
                </a:solidFill>
              </a:endParaRPr>
            </a:p>
          </p:txBody>
        </p:sp>
        <p:sp>
          <p:nvSpPr>
            <p:cNvPr id="52241" name="AutoShape 52"/>
            <p:cNvSpPr>
              <a:spLocks noChangeArrowheads="1"/>
            </p:cNvSpPr>
            <p:nvPr/>
          </p:nvSpPr>
          <p:spPr bwMode="auto">
            <a:xfrm>
              <a:off x="2923" y="2593"/>
              <a:ext cx="670" cy="910"/>
            </a:xfrm>
            <a:prstGeom prst="flowChartMagneticDisk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28"/>
                <a:t>Test</a:t>
              </a:r>
            </a:p>
            <a:p>
              <a:pPr algn="ctr"/>
              <a:r>
                <a:rPr lang="en-US" sz="1828"/>
                <a:t>Data set</a:t>
              </a:r>
            </a:p>
          </p:txBody>
        </p:sp>
        <p:sp>
          <p:nvSpPr>
            <p:cNvPr id="52242" name="Line 53"/>
            <p:cNvSpPr>
              <a:spLocks noChangeShapeType="1"/>
            </p:cNvSpPr>
            <p:nvPr/>
          </p:nvSpPr>
          <p:spPr bwMode="auto">
            <a:xfrm flipV="1">
              <a:off x="2016" y="1632"/>
              <a:ext cx="864" cy="2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43" name="Line 54"/>
            <p:cNvSpPr>
              <a:spLocks noChangeShapeType="1"/>
            </p:cNvSpPr>
            <p:nvPr/>
          </p:nvSpPr>
          <p:spPr bwMode="auto">
            <a:xfrm>
              <a:off x="2016" y="2832"/>
              <a:ext cx="912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44" name="Rectangle 55"/>
            <p:cNvSpPr>
              <a:spLocks noChangeArrowheads="1"/>
            </p:cNvSpPr>
            <p:nvPr/>
          </p:nvSpPr>
          <p:spPr bwMode="auto">
            <a:xfrm>
              <a:off x="3792" y="1056"/>
              <a:ext cx="816" cy="25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28"/>
                <a:t>Symbolic</a:t>
              </a:r>
            </a:p>
            <a:p>
              <a:pPr algn="ctr"/>
              <a:r>
                <a:rPr lang="en-US" sz="1828"/>
                <a:t>Regression</a:t>
              </a:r>
            </a:p>
            <a:p>
              <a:pPr algn="ctr"/>
              <a:r>
                <a:rPr lang="en-US" sz="1828"/>
                <a:t>Emulator</a:t>
              </a:r>
            </a:p>
            <a:p>
              <a:pPr algn="ctr"/>
              <a:r>
                <a:rPr lang="en-US" sz="1828"/>
                <a:t>5 ms/</a:t>
              </a:r>
            </a:p>
            <a:p>
              <a:pPr algn="ctr"/>
              <a:r>
                <a:rPr lang="en-US" sz="1828"/>
                <a:t>prediction</a:t>
              </a:r>
            </a:p>
          </p:txBody>
        </p:sp>
        <p:sp>
          <p:nvSpPr>
            <p:cNvPr id="52245" name="Line 56"/>
            <p:cNvSpPr>
              <a:spLocks noChangeShapeType="1"/>
            </p:cNvSpPr>
            <p:nvPr/>
          </p:nvSpPr>
          <p:spPr bwMode="auto">
            <a:xfrm>
              <a:off x="3552" y="1632"/>
              <a:ext cx="24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46" name="Line 57"/>
            <p:cNvSpPr>
              <a:spLocks noChangeShapeType="1"/>
            </p:cNvSpPr>
            <p:nvPr/>
          </p:nvSpPr>
          <p:spPr bwMode="auto">
            <a:xfrm>
              <a:off x="3600" y="3120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47" name="AutoShape 58"/>
            <p:cNvSpPr>
              <a:spLocks noChangeArrowheads="1"/>
            </p:cNvSpPr>
            <p:nvPr/>
          </p:nvSpPr>
          <p:spPr bwMode="auto">
            <a:xfrm>
              <a:off x="4777" y="2153"/>
              <a:ext cx="148" cy="399"/>
            </a:xfrm>
            <a:prstGeom prst="rightArrow">
              <a:avLst>
                <a:gd name="adj1" fmla="val 50000"/>
                <a:gd name="adj2" fmla="val 2812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1266"/>
            </a:p>
          </p:txBody>
        </p:sp>
        <p:sp>
          <p:nvSpPr>
            <p:cNvPr id="52248" name="Text Box 59"/>
            <p:cNvSpPr txBox="1">
              <a:spLocks noChangeArrowheads="1"/>
            </p:cNvSpPr>
            <p:nvPr/>
          </p:nvSpPr>
          <p:spPr bwMode="auto">
            <a:xfrm>
              <a:off x="4698" y="1636"/>
              <a:ext cx="1355" cy="45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28" dirty="0"/>
                <a:t>On-line process</a:t>
              </a:r>
            </a:p>
            <a:p>
              <a:pPr algn="ctr"/>
              <a:r>
                <a:rPr lang="en-US" sz="1828" dirty="0"/>
                <a:t>optimization</a:t>
              </a:r>
            </a:p>
          </p:txBody>
        </p:sp>
        <p:pic>
          <p:nvPicPr>
            <p:cNvPr id="52249" name="Picture 6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976"/>
              <a:ext cx="432" cy="59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4" name="Object 3"/>
          <p:cNvGraphicFramePr>
            <a:graphicFrameLocks noChangeAspect="1"/>
          </p:cNvGraphicFramePr>
          <p:nvPr/>
        </p:nvGraphicFramePr>
        <p:xfrm>
          <a:off x="2024063" y="5518547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10" imgW="3057144" imgH="353568" progId="Word.Document.8">
                  <p:embed/>
                </p:oleObj>
              </mc:Choice>
              <mc:Fallback>
                <p:oleObj name="Document" r:id="rId10" imgW="3057144" imgH="353568" progId="Word.Document.8">
                  <p:embed/>
                  <p:pic>
                    <p:nvPicPr>
                      <p:cNvPr id="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518547"/>
                        <a:ext cx="5943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8935640" y="5518547"/>
            <a:ext cx="1553766" cy="520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266" b="1" dirty="0"/>
              <a:t>$1.2 million/year</a:t>
            </a:r>
          </a:p>
          <a:p>
            <a:pPr marL="241093" indent="-241093">
              <a:spcBef>
                <a:spcPct val="20000"/>
              </a:spcBef>
            </a:pPr>
            <a:r>
              <a:rPr lang="en-US" sz="1266" b="1" dirty="0"/>
              <a:t>reduced cost</a:t>
            </a:r>
          </a:p>
        </p:txBody>
      </p:sp>
      <p:pic>
        <p:nvPicPr>
          <p:cNvPr id="66" name="Picture 6" descr="$sig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85547" y="5518547"/>
            <a:ext cx="750094" cy="666032"/>
          </a:xfrm>
          <a:prstGeom prst="rect">
            <a:avLst/>
          </a:prstGeom>
          <a:noFill/>
        </p:spPr>
      </p:pic>
      <p:sp>
        <p:nvSpPr>
          <p:cNvPr id="67" name="AutoShape 19"/>
          <p:cNvSpPr>
            <a:spLocks noChangeArrowheads="1"/>
          </p:cNvSpPr>
          <p:nvPr/>
        </p:nvSpPr>
        <p:spPr bwMode="auto">
          <a:xfrm>
            <a:off x="1649016" y="4286250"/>
            <a:ext cx="1714500" cy="589359"/>
          </a:xfrm>
          <a:prstGeom prst="wedgeRoundRectCallout">
            <a:avLst>
              <a:gd name="adj1" fmla="val 83552"/>
              <a:gd name="adj2" fmla="val -135940"/>
              <a:gd name="adj3" fmla="val 16667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25" dirty="0">
                <a:latin typeface="Times New Roman" charset="0"/>
              </a:rPr>
              <a:t>Very complex reactor model with slow execution time</a:t>
            </a: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3202781" y="5143500"/>
            <a:ext cx="3750469" cy="2871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266" b="1" dirty="0"/>
              <a:t>Emulator is a simple nonlinear equation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92E80-DEFB-6147-8D70-6CE8DA2D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8193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-13404"/>
            <a:ext cx="11489167" cy="59545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Example of AI industrial application: the best and worst models of a raw materials forecasting project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686" y="3027142"/>
            <a:ext cx="4803674" cy="2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816" y="585324"/>
            <a:ext cx="4963415" cy="24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84847" y="1198489"/>
            <a:ext cx="2475346" cy="90207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Best model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 = 0.68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Hold-out MAPE = 1.01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44020" y="3827997"/>
            <a:ext cx="2475346" cy="90207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Worst model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MAPE = 17.97</a:t>
            </a:r>
          </a:p>
          <a:p>
            <a:pPr marL="241093" indent="-241093">
              <a:spcBef>
                <a:spcPct val="20000"/>
              </a:spcBef>
            </a:pPr>
            <a:r>
              <a:rPr lang="en-US" sz="1600" b="1" dirty="0"/>
              <a:t>Hold-out MAPE = 17.62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02914E03-4D5B-994C-9F28-DB0692A0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266" y="5908133"/>
            <a:ext cx="4356754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Average cost of raw materials is ~ $5 billion/year</a:t>
            </a:r>
          </a:p>
          <a:p>
            <a:r>
              <a:rPr lang="en-US" sz="1600" b="1" dirty="0"/>
              <a:t>Average MAPE of 10% can save ~100 million/year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C86B25A-C652-A54E-A166-B6100C96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847" y="2689983"/>
            <a:ext cx="2514600" cy="674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b="1" dirty="0"/>
              <a:t>MAPE is Mean Absolute </a:t>
            </a:r>
          </a:p>
          <a:p>
            <a:pPr marL="241093" indent="-241093">
              <a:spcBef>
                <a:spcPct val="20000"/>
              </a:spcBef>
            </a:pPr>
            <a:r>
              <a:rPr lang="en-US" b="1" dirty="0"/>
              <a:t>Percentage Error</a:t>
            </a:r>
          </a:p>
        </p:txBody>
      </p:sp>
    </p:spTree>
    <p:extLst>
      <p:ext uri="{BB962C8B-B14F-4D97-AF65-F5344CB8AC3E}">
        <p14:creationId xmlns:p14="http://schemas.microsoft.com/office/powerpoint/2010/main" val="44164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 vert="horz" lIns="91434" tIns="45717" rIns="91434" bIns="45717" rtlCol="0" anchor="ctr"/>
          <a:lstStyle/>
          <a:p>
            <a:fld id="{327D6497-9E6A-43C9-A599-AEBB06D31C3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375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2880" y="99044"/>
            <a:ext cx="8036719" cy="750094"/>
          </a:xfrm>
        </p:spPr>
        <p:txBody>
          <a:bodyPr>
            <a:normAutofit/>
          </a:bodyPr>
          <a:lstStyle/>
          <a:p>
            <a:r>
              <a:rPr lang="en-US" sz="2812" dirty="0"/>
              <a:t> Problem &amp; Solution space</a:t>
            </a:r>
            <a:endParaRPr lang="en-US" sz="2812" b="1" dirty="0"/>
          </a:p>
        </p:txBody>
      </p:sp>
      <p:sp>
        <p:nvSpPr>
          <p:cNvPr id="162" name="Text Box 5"/>
          <p:cNvSpPr txBox="1">
            <a:spLocks noChangeArrowheads="1"/>
          </p:cNvSpPr>
          <p:nvPr/>
        </p:nvSpPr>
        <p:spPr bwMode="auto">
          <a:xfrm>
            <a:off x="1661154" y="5933622"/>
            <a:ext cx="8549646" cy="590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3234" b="1" dirty="0"/>
              <a:t>Translate problems and solutions in Plain English</a:t>
            </a:r>
          </a:p>
        </p:txBody>
      </p:sp>
      <p:sp>
        <p:nvSpPr>
          <p:cNvPr id="237577" name="Rectangle 14"/>
          <p:cNvSpPr>
            <a:spLocks noChangeArrowheads="1"/>
          </p:cNvSpPr>
          <p:nvPr/>
        </p:nvSpPr>
        <p:spPr bwMode="auto">
          <a:xfrm>
            <a:off x="4913990" y="987270"/>
            <a:ext cx="1352208" cy="3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9" b="1" dirty="0"/>
              <a:t>Translation</a:t>
            </a:r>
            <a:endParaRPr lang="en-US" sz="1266" dirty="0"/>
          </a:p>
        </p:txBody>
      </p:sp>
      <p:sp>
        <p:nvSpPr>
          <p:cNvPr id="237647" name="Oval 84"/>
          <p:cNvSpPr>
            <a:spLocks noChangeArrowheads="1"/>
          </p:cNvSpPr>
          <p:nvPr/>
        </p:nvSpPr>
        <p:spPr bwMode="auto">
          <a:xfrm>
            <a:off x="1167430" y="1538984"/>
            <a:ext cx="3901797" cy="3693361"/>
          </a:xfrm>
          <a:prstGeom prst="ellipse">
            <a:avLst/>
          </a:prstGeom>
          <a:noFill/>
          <a:ln w="84138" cap="rnd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 sz="1266"/>
          </a:p>
        </p:txBody>
      </p:sp>
      <p:sp>
        <p:nvSpPr>
          <p:cNvPr id="237648" name="Rectangle 85"/>
          <p:cNvSpPr>
            <a:spLocks noChangeArrowheads="1"/>
          </p:cNvSpPr>
          <p:nvPr/>
        </p:nvSpPr>
        <p:spPr bwMode="auto">
          <a:xfrm>
            <a:off x="1999800" y="994069"/>
            <a:ext cx="1775460" cy="3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9" b="1" dirty="0"/>
              <a:t>Solution space</a:t>
            </a:r>
            <a:endParaRPr lang="en-US" sz="1266" dirty="0"/>
          </a:p>
        </p:txBody>
      </p:sp>
      <p:sp>
        <p:nvSpPr>
          <p:cNvPr id="237649" name="Rectangle 86"/>
          <p:cNvSpPr>
            <a:spLocks noChangeArrowheads="1"/>
          </p:cNvSpPr>
          <p:nvPr/>
        </p:nvSpPr>
        <p:spPr bwMode="auto">
          <a:xfrm>
            <a:off x="7325540" y="991906"/>
            <a:ext cx="1791072" cy="3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9" b="1" dirty="0">
                <a:solidFill>
                  <a:srgbClr val="000000"/>
                </a:solidFill>
              </a:rPr>
              <a:t>Problem space</a:t>
            </a:r>
            <a:endParaRPr lang="en-US" sz="1266" dirty="0"/>
          </a:p>
        </p:txBody>
      </p:sp>
      <p:sp>
        <p:nvSpPr>
          <p:cNvPr id="237716" name="Oval 153"/>
          <p:cNvSpPr>
            <a:spLocks noChangeArrowheads="1"/>
          </p:cNvSpPr>
          <p:nvPr/>
        </p:nvSpPr>
        <p:spPr bwMode="auto">
          <a:xfrm>
            <a:off x="6292179" y="1601583"/>
            <a:ext cx="3727090" cy="3630762"/>
          </a:xfrm>
          <a:prstGeom prst="ellipse">
            <a:avLst/>
          </a:prstGeom>
          <a:noFill/>
          <a:ln w="841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66"/>
          </a:p>
        </p:txBody>
      </p:sp>
      <p:sp>
        <p:nvSpPr>
          <p:cNvPr id="152" name="TextBox 151"/>
          <p:cNvSpPr txBox="1"/>
          <p:nvPr/>
        </p:nvSpPr>
        <p:spPr>
          <a:xfrm>
            <a:off x="6583358" y="3667361"/>
            <a:ext cx="3098871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Product quality estimate in real time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699830" y="3166567"/>
            <a:ext cx="2448415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Reduce machine breakdown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758065" y="2665772"/>
            <a:ext cx="2405066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Reduce steam consumption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46835" y="2500887"/>
            <a:ext cx="1111610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Forecasting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549309" y="1977179"/>
            <a:ext cx="1013550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Prediction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991008" y="2164977"/>
            <a:ext cx="2244419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Raw materials forecasting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049245" y="4230756"/>
            <a:ext cx="2148852" cy="36064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1406" dirty="0"/>
              <a:t>Price elasticity analysis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413398" y="3176781"/>
            <a:ext cx="997869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Clustering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335812" y="3116816"/>
            <a:ext cx="1108403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Association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516845" y="3729961"/>
            <a:ext cx="1227999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Optimization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438536" y="3603186"/>
            <a:ext cx="1050907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Simulation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351836" y="4130842"/>
            <a:ext cx="1612153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Recommendation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277625" y="4544622"/>
            <a:ext cx="1875737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Root-cause discovery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297752" y="2541269"/>
            <a:ext cx="1239220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Classification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910573" y="5274865"/>
            <a:ext cx="2771656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Business-specific language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912332" y="5325850"/>
            <a:ext cx="2743779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Solution-specific language</a:t>
            </a:r>
          </a:p>
        </p:txBody>
      </p:sp>
      <p:cxnSp>
        <p:nvCxnSpPr>
          <p:cNvPr id="9" name="Straight Arrow Connector 8"/>
          <p:cNvCxnSpPr>
            <a:stCxn id="237716" idx="2"/>
          </p:cNvCxnSpPr>
          <p:nvPr/>
        </p:nvCxnSpPr>
        <p:spPr bwMode="auto">
          <a:xfrm flipH="1">
            <a:off x="5069227" y="3416963"/>
            <a:ext cx="1222952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sp>
        <p:nvSpPr>
          <p:cNvPr id="177" name="TextBox 176"/>
          <p:cNvSpPr txBox="1"/>
          <p:nvPr/>
        </p:nvSpPr>
        <p:spPr>
          <a:xfrm>
            <a:off x="5360406" y="2916169"/>
            <a:ext cx="624935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Cost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243935" y="4105557"/>
            <a:ext cx="748433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Profit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952756" y="3980358"/>
            <a:ext cx="1397659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D04E64D-5C18-8E47-9C2F-4658971FC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084" y="2838613"/>
            <a:ext cx="1164716" cy="1251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94C20-5DF5-1A4B-ACAB-864A3F051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383" y="1488480"/>
            <a:ext cx="606423" cy="651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605275-FEEA-704C-9F05-B016FA485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079" y="1661393"/>
            <a:ext cx="1296336" cy="13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3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 vert="horz" lIns="91434" tIns="45717" rIns="91434" bIns="45717" rtlCol="0" anchor="ctr"/>
          <a:lstStyle/>
          <a:p>
            <a:fld id="{327D6497-9E6A-43C9-A599-AEBB06D31C3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375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2880" y="99044"/>
            <a:ext cx="8036719" cy="750094"/>
          </a:xfrm>
        </p:spPr>
        <p:txBody>
          <a:bodyPr>
            <a:normAutofit/>
          </a:bodyPr>
          <a:lstStyle/>
          <a:p>
            <a:r>
              <a:rPr lang="en-US" sz="2812" dirty="0"/>
              <a:t> Problem &amp; Solution space</a:t>
            </a:r>
            <a:endParaRPr lang="en-US" sz="2812" b="1" dirty="0"/>
          </a:p>
        </p:txBody>
      </p:sp>
      <p:sp>
        <p:nvSpPr>
          <p:cNvPr id="162" name="Text Box 5"/>
          <p:cNvSpPr txBox="1">
            <a:spLocks noChangeArrowheads="1"/>
          </p:cNvSpPr>
          <p:nvPr/>
        </p:nvSpPr>
        <p:spPr bwMode="auto">
          <a:xfrm>
            <a:off x="1661154" y="5933622"/>
            <a:ext cx="8549646" cy="590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r>
              <a:rPr lang="en-US" sz="3234" b="1" dirty="0"/>
              <a:t>Translate problems and solutions in Plain English</a:t>
            </a:r>
          </a:p>
        </p:txBody>
      </p:sp>
      <p:sp>
        <p:nvSpPr>
          <p:cNvPr id="237577" name="Rectangle 14"/>
          <p:cNvSpPr>
            <a:spLocks noChangeArrowheads="1"/>
          </p:cNvSpPr>
          <p:nvPr/>
        </p:nvSpPr>
        <p:spPr bwMode="auto">
          <a:xfrm>
            <a:off x="4913990" y="987270"/>
            <a:ext cx="1352208" cy="3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9" b="1" dirty="0"/>
              <a:t>Translation</a:t>
            </a:r>
            <a:endParaRPr lang="en-US" sz="1266" dirty="0"/>
          </a:p>
        </p:txBody>
      </p:sp>
      <p:sp>
        <p:nvSpPr>
          <p:cNvPr id="237647" name="Oval 84"/>
          <p:cNvSpPr>
            <a:spLocks noChangeArrowheads="1"/>
          </p:cNvSpPr>
          <p:nvPr/>
        </p:nvSpPr>
        <p:spPr bwMode="auto">
          <a:xfrm>
            <a:off x="1167430" y="1538984"/>
            <a:ext cx="3901797" cy="3693361"/>
          </a:xfrm>
          <a:prstGeom prst="ellipse">
            <a:avLst/>
          </a:prstGeom>
          <a:noFill/>
          <a:ln w="84138" cap="rnd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 sz="1266"/>
          </a:p>
        </p:txBody>
      </p:sp>
      <p:sp>
        <p:nvSpPr>
          <p:cNvPr id="237648" name="Rectangle 85"/>
          <p:cNvSpPr>
            <a:spLocks noChangeArrowheads="1"/>
          </p:cNvSpPr>
          <p:nvPr/>
        </p:nvSpPr>
        <p:spPr bwMode="auto">
          <a:xfrm>
            <a:off x="1999800" y="994069"/>
            <a:ext cx="1775460" cy="3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9" b="1" dirty="0"/>
              <a:t>Solution space</a:t>
            </a:r>
            <a:endParaRPr lang="en-US" sz="1266" dirty="0"/>
          </a:p>
        </p:txBody>
      </p:sp>
      <p:sp>
        <p:nvSpPr>
          <p:cNvPr id="237649" name="Rectangle 86"/>
          <p:cNvSpPr>
            <a:spLocks noChangeArrowheads="1"/>
          </p:cNvSpPr>
          <p:nvPr/>
        </p:nvSpPr>
        <p:spPr bwMode="auto">
          <a:xfrm>
            <a:off x="7325540" y="991906"/>
            <a:ext cx="1791072" cy="3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9" b="1" dirty="0">
                <a:solidFill>
                  <a:srgbClr val="000000"/>
                </a:solidFill>
              </a:rPr>
              <a:t>Problem space</a:t>
            </a:r>
            <a:endParaRPr lang="en-US" sz="1266" dirty="0"/>
          </a:p>
        </p:txBody>
      </p:sp>
      <p:sp>
        <p:nvSpPr>
          <p:cNvPr id="237716" name="Oval 153"/>
          <p:cNvSpPr>
            <a:spLocks noChangeArrowheads="1"/>
          </p:cNvSpPr>
          <p:nvPr/>
        </p:nvSpPr>
        <p:spPr bwMode="auto">
          <a:xfrm>
            <a:off x="6292179" y="1601583"/>
            <a:ext cx="3727090" cy="3630762"/>
          </a:xfrm>
          <a:prstGeom prst="ellipse">
            <a:avLst/>
          </a:prstGeom>
          <a:noFill/>
          <a:ln w="841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266"/>
          </a:p>
        </p:txBody>
      </p:sp>
      <p:sp>
        <p:nvSpPr>
          <p:cNvPr id="152" name="TextBox 151"/>
          <p:cNvSpPr txBox="1"/>
          <p:nvPr/>
        </p:nvSpPr>
        <p:spPr>
          <a:xfrm>
            <a:off x="6583358" y="3667361"/>
            <a:ext cx="3098871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Product quality estimate in real time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699830" y="3166567"/>
            <a:ext cx="2448415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Reduce machine breakdown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758065" y="2665772"/>
            <a:ext cx="2405066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Reduce steam consumption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46835" y="2500887"/>
            <a:ext cx="1111610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Forecasting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549309" y="1977179"/>
            <a:ext cx="1013550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Prediction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991008" y="2164977"/>
            <a:ext cx="2244419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Raw materials forecasting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049245" y="4230756"/>
            <a:ext cx="2148852" cy="36064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1406" dirty="0"/>
              <a:t>Price elasticity analysis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413398" y="3176781"/>
            <a:ext cx="997869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Clustering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3335812" y="3116816"/>
            <a:ext cx="1108403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Association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516845" y="3729961"/>
            <a:ext cx="1227999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Optimization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3438536" y="3603186"/>
            <a:ext cx="1050907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Simulation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351836" y="4130842"/>
            <a:ext cx="1612153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Recommendation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277625" y="4544622"/>
            <a:ext cx="1875737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Root-cause discovery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297752" y="2541269"/>
            <a:ext cx="1239220" cy="36064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406" dirty="0"/>
              <a:t>Classification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910573" y="5274865"/>
            <a:ext cx="2771656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Business-specific language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1912332" y="5325850"/>
            <a:ext cx="2743779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Solution-specific language</a:t>
            </a:r>
          </a:p>
        </p:txBody>
      </p:sp>
      <p:cxnSp>
        <p:nvCxnSpPr>
          <p:cNvPr id="9" name="Straight Arrow Connector 8"/>
          <p:cNvCxnSpPr>
            <a:stCxn id="237716" idx="2"/>
          </p:cNvCxnSpPr>
          <p:nvPr/>
        </p:nvCxnSpPr>
        <p:spPr bwMode="auto">
          <a:xfrm flipH="1">
            <a:off x="5069227" y="3416963"/>
            <a:ext cx="1222952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sp>
        <p:nvSpPr>
          <p:cNvPr id="177" name="TextBox 176"/>
          <p:cNvSpPr txBox="1"/>
          <p:nvPr/>
        </p:nvSpPr>
        <p:spPr>
          <a:xfrm>
            <a:off x="5360406" y="2916169"/>
            <a:ext cx="624935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Cost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243935" y="4105557"/>
            <a:ext cx="748433" cy="41121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1687" b="1" dirty="0"/>
              <a:t>Profit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952756" y="3980358"/>
            <a:ext cx="1397659" cy="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chemeClr val="tx1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D04E64D-5C18-8E47-9C2F-4658971FC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084" y="2838613"/>
            <a:ext cx="1164716" cy="1251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94C20-5DF5-1A4B-ACAB-864A3F051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383" y="1488480"/>
            <a:ext cx="606423" cy="651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605275-FEEA-704C-9F05-B016FA485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079" y="1661393"/>
            <a:ext cx="1296336" cy="139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5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next?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744C-96C4-3A41-8EBA-34B44561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05FFFB1-DD21-0743-B15D-984353E0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650" y="1656043"/>
            <a:ext cx="6998746" cy="283490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 algn="ctr">
              <a:spcBef>
                <a:spcPct val="20000"/>
              </a:spcBef>
            </a:pPr>
            <a:r>
              <a:rPr lang="en-US" sz="6000" b="1" dirty="0"/>
              <a:t>Find and solve real-world problems appropriate for AI</a:t>
            </a:r>
          </a:p>
        </p:txBody>
      </p:sp>
    </p:spTree>
    <p:extLst>
      <p:ext uri="{BB962C8B-B14F-4D97-AF65-F5344CB8AC3E}">
        <p14:creationId xmlns:p14="http://schemas.microsoft.com/office/powerpoint/2010/main" val="39501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9" y="365126"/>
            <a:ext cx="6332232" cy="6158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05" y="114907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76750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problems in manufacturing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CC770-5A67-BD4B-A865-0F60AD4920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64609" y="1050775"/>
            <a:ext cx="5264991" cy="4962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0B9A5-9C40-ED4E-AC42-427792BC2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90" y="1202859"/>
            <a:ext cx="392236" cy="40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9F5EB-CDCB-674B-B0F8-F44603E6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51" y="2063470"/>
            <a:ext cx="392236" cy="4002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756FF9-93BA-144F-8AAB-273CC131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451" y="2843295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0" y="179452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09874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problems in business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D6938-75C4-394C-AA21-8D1972594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65375" y="1196339"/>
            <a:ext cx="4147858" cy="4666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F4EAA-0043-1A47-9A8C-2ED34CBC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62" y="2881051"/>
            <a:ext cx="392236" cy="40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3A3140-7D08-174E-B34E-D043B696E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22" y="3774725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42C1F-2925-834B-A967-30CA8C41C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6" y="365126"/>
            <a:ext cx="6218589" cy="60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19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00" y="265514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91521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When a real-world problem needs AI?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C5B3F-A3C8-D943-95F7-9D37866C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8294"/>
            <a:ext cx="10004612" cy="5478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56CCC-62FE-4D4B-906C-990F8BEE6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383" y="1579375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182396</TotalTime>
  <Words>1032</Words>
  <Application>Microsoft Macintosh PowerPoint</Application>
  <PresentationFormat>Widescreen</PresentationFormat>
  <Paragraphs>263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Hoefler Text</vt:lpstr>
      <vt:lpstr>Swis721 Cn BT</vt:lpstr>
      <vt:lpstr>Times</vt:lpstr>
      <vt:lpstr>Times New Roman</vt:lpstr>
      <vt:lpstr>Office Theme</vt:lpstr>
      <vt:lpstr>Document</vt:lpstr>
      <vt:lpstr>Applied Artificial Intelligence  Lecture 19 Selecting and Defining Real-World Problems Appropriate for AI</vt:lpstr>
      <vt:lpstr>Lecture 19 agenda</vt:lpstr>
      <vt:lpstr> Problem &amp; Solution space</vt:lpstr>
      <vt:lpstr>Lecture 19 agenda</vt:lpstr>
      <vt:lpstr>Key problems in manufacturing</vt:lpstr>
      <vt:lpstr>Lecture 19 agenda</vt:lpstr>
      <vt:lpstr>Key problems in business</vt:lpstr>
      <vt:lpstr>Lecture 19 agenda</vt:lpstr>
      <vt:lpstr>When a real-world problem needs AI?</vt:lpstr>
      <vt:lpstr>When a real-world problem needs AI?</vt:lpstr>
      <vt:lpstr>When a real-world problem needs AI?</vt:lpstr>
      <vt:lpstr>When a real-world problem needs AI?</vt:lpstr>
      <vt:lpstr>When a real-world problem needs AI?</vt:lpstr>
      <vt:lpstr>Lecture 19 agenda</vt:lpstr>
      <vt:lpstr>Key steps for selecting real-world problems</vt:lpstr>
      <vt:lpstr>Key steps for selecting real-world problems</vt:lpstr>
      <vt:lpstr>Identified real-world problems ranking process</vt:lpstr>
      <vt:lpstr>Final steps for selecting real-world problems appropriate for AI</vt:lpstr>
      <vt:lpstr>Lecture 19 agenda</vt:lpstr>
      <vt:lpstr>PowerPoint Presentation</vt:lpstr>
      <vt:lpstr>Lecture 19 agenda</vt:lpstr>
      <vt:lpstr>Lecture 19 “Selecting and defining real-world problems appropriate for AI” Summary</vt:lpstr>
      <vt:lpstr>Lecture 19 agenda</vt:lpstr>
      <vt:lpstr>What we have covered</vt:lpstr>
      <vt:lpstr>Key technical competitive advantages of AI</vt:lpstr>
      <vt:lpstr>Business advantages of AI</vt:lpstr>
      <vt:lpstr>Example of applied AI challenges: wrong expectations issue – GIGO 2.0</vt:lpstr>
      <vt:lpstr>Example of AI industrial application: Emulator for optimization of an industrial chemical process</vt:lpstr>
      <vt:lpstr>Example of AI industrial application: the best and worst models of a raw materials forecasting project</vt:lpstr>
      <vt:lpstr> Problem &amp; Solution space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1164</cp:revision>
  <cp:lastPrinted>2020-05-15T22:07:03Z</cp:lastPrinted>
  <dcterms:created xsi:type="dcterms:W3CDTF">2017-01-12T15:32:32Z</dcterms:created>
  <dcterms:modified xsi:type="dcterms:W3CDTF">2020-10-19T00:11:22Z</dcterms:modified>
</cp:coreProperties>
</file>