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handoutMasterIdLst>
    <p:handoutMasterId r:id="rId28"/>
  </p:handoutMasterIdLst>
  <p:sldIdLst>
    <p:sldId id="344" r:id="rId2"/>
    <p:sldId id="272" r:id="rId3"/>
    <p:sldId id="358" r:id="rId4"/>
    <p:sldId id="273" r:id="rId5"/>
    <p:sldId id="359" r:id="rId6"/>
    <p:sldId id="360" r:id="rId7"/>
    <p:sldId id="361" r:id="rId8"/>
    <p:sldId id="363" r:id="rId9"/>
    <p:sldId id="364" r:id="rId10"/>
    <p:sldId id="369" r:id="rId11"/>
    <p:sldId id="365" r:id="rId12"/>
    <p:sldId id="375" r:id="rId13"/>
    <p:sldId id="366" r:id="rId14"/>
    <p:sldId id="367" r:id="rId15"/>
    <p:sldId id="368" r:id="rId16"/>
    <p:sldId id="370" r:id="rId17"/>
    <p:sldId id="371" r:id="rId18"/>
    <p:sldId id="372" r:id="rId19"/>
    <p:sldId id="373" r:id="rId20"/>
    <p:sldId id="374" r:id="rId21"/>
    <p:sldId id="354" r:id="rId22"/>
    <p:sldId id="325" r:id="rId23"/>
    <p:sldId id="356" r:id="rId24"/>
    <p:sldId id="376" r:id="rId25"/>
    <p:sldId id="345" r:id="rId26"/>
  </p:sldIdLst>
  <p:sldSz cx="9144000" cy="6858000" type="screen4x3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4B9335D5-87D5-485E-936E-83BAD02E4C5D}">
          <p14:sldIdLst>
            <p14:sldId id="344"/>
            <p14:sldId id="272"/>
            <p14:sldId id="358"/>
            <p14:sldId id="273"/>
            <p14:sldId id="359"/>
            <p14:sldId id="360"/>
            <p14:sldId id="361"/>
            <p14:sldId id="363"/>
            <p14:sldId id="364"/>
            <p14:sldId id="369"/>
            <p14:sldId id="365"/>
            <p14:sldId id="375"/>
            <p14:sldId id="366"/>
            <p14:sldId id="367"/>
            <p14:sldId id="368"/>
            <p14:sldId id="370"/>
            <p14:sldId id="371"/>
            <p14:sldId id="372"/>
            <p14:sldId id="373"/>
            <p14:sldId id="374"/>
            <p14:sldId id="354"/>
            <p14:sldId id="325"/>
            <p14:sldId id="356"/>
            <p14:sldId id="3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1" autoAdjust="0"/>
    <p:restoredTop sz="94660"/>
  </p:normalViewPr>
  <p:slideViewPr>
    <p:cSldViewPr>
      <p:cViewPr varScale="1">
        <p:scale>
          <a:sx n="114" d="100"/>
          <a:sy n="114" d="100"/>
        </p:scale>
        <p:origin x="127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43" d="100"/>
          <a:sy n="143" d="100"/>
        </p:scale>
        <p:origin x="132" y="6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5DBC06B0-6E21-4B02-8DC1-D7F6AE5A01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132E04F-157F-431B-B03F-B824216487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787E0-0089-4F8A-89D3-979DF0A8ACF5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DEE7D98-5C2F-439F-A01E-4D06590207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86A57DF-0760-45AA-979A-1B6529B9D7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76503-E142-47FF-B7C6-55BFE3D4B2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0233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0EDA5-17FC-4621-9354-7404824CA858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0A176-0E1B-4A76-831D-1A0E5B60E6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0214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0068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23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358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127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595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261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7883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618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9340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6976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5633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2021/10/19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668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377190" y="2585323"/>
            <a:ext cx="83712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latinLnBrk="1"/>
            <a:r>
              <a:rPr lang="ko-KR" altLang="en-US" sz="2400" b="1" dirty="0">
                <a:latin typeface="KaiTi" pitchFamily="49" charset="-122"/>
                <a:ea typeface="KaiTi" pitchFamily="49" charset="-122"/>
              </a:rPr>
              <a:t>동북아 정치</a:t>
            </a:r>
            <a:r>
              <a:rPr lang="en-US" altLang="ko-KR" sz="2400" b="1" dirty="0">
                <a:latin typeface="KaiTi" pitchFamily="49" charset="-122"/>
                <a:ea typeface="KaiTi" pitchFamily="49" charset="-122"/>
              </a:rPr>
              <a:t>: </a:t>
            </a:r>
            <a:r>
              <a:rPr lang="ko-KR" altLang="en-US" sz="2400" b="1" dirty="0">
                <a:latin typeface="KaiTi" pitchFamily="49" charset="-122"/>
                <a:ea typeface="KaiTi" pitchFamily="49" charset="-122"/>
              </a:rPr>
              <a:t>대만정치와 양안관계</a:t>
            </a:r>
            <a:endParaRPr lang="en-US" altLang="ko-KR" sz="2400" b="1" dirty="0">
              <a:latin typeface="KaiTi" pitchFamily="49" charset="-122"/>
              <a:ea typeface="KaiTi" pitchFamily="49" charset="-122"/>
            </a:endParaRPr>
          </a:p>
          <a:p>
            <a:pPr algn="ctr" latinLnBrk="1"/>
            <a:r>
              <a:rPr lang="en-US" altLang="ko-KR" b="1" dirty="0">
                <a:latin typeface="KaiTi" pitchFamily="49" charset="-122"/>
                <a:ea typeface="KaiTi" pitchFamily="49" charset="-122"/>
              </a:rPr>
              <a:t>International Politics in Northeast Asia: Focusing on Taiwan and Cross-strait (Taiwan-China) Relations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39752" y="5531556"/>
            <a:ext cx="6624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altLang="ko-KR" sz="1600" dirty="0">
                <a:latin typeface="+mn-ea"/>
                <a:cs typeface="Times New Roman" panose="02020603050405020304" pitchFamily="18" charset="0"/>
              </a:rPr>
              <a:t>​Bumsig Ha(</a:t>
            </a:r>
            <a:r>
              <a:rPr lang="ko-KR" altLang="sv-SE" sz="1600" dirty="0">
                <a:latin typeface="+mn-ea"/>
                <a:cs typeface="Times New Roman" panose="02020603050405020304" pitchFamily="18" charset="0"/>
              </a:rPr>
              <a:t>河凡植</a:t>
            </a:r>
            <a:r>
              <a:rPr lang="sv-SE" altLang="ko-KR" sz="1600" dirty="0">
                <a:latin typeface="+mn-ea"/>
                <a:cs typeface="Times New Roman" panose="02020603050405020304" pitchFamily="18" charset="0"/>
              </a:rPr>
              <a:t>), Ph.D</a:t>
            </a:r>
          </a:p>
          <a:p>
            <a:r>
              <a:rPr lang="en-US" altLang="ko-KR" sz="1600" dirty="0">
                <a:latin typeface="+mn-ea"/>
                <a:cs typeface="Times New Roman" panose="02020603050405020304" pitchFamily="18" charset="0"/>
              </a:rPr>
              <a:t>​Professor and Director, Dept. of East Asian Languages and Literature</a:t>
            </a:r>
          </a:p>
          <a:p>
            <a:r>
              <a:rPr lang="en-US" altLang="ko-KR" sz="1600" dirty="0">
                <a:latin typeface="+mn-ea"/>
                <a:cs typeface="Times New Roman" panose="02020603050405020304" pitchFamily="18" charset="0"/>
              </a:rPr>
              <a:t>Director, Center for Korean Studies</a:t>
            </a:r>
          </a:p>
        </p:txBody>
      </p:sp>
      <p:cxnSp>
        <p:nvCxnSpPr>
          <p:cNvPr id="3" name="직선 연결선 2"/>
          <p:cNvCxnSpPr/>
          <p:nvPr/>
        </p:nvCxnSpPr>
        <p:spPr>
          <a:xfrm>
            <a:off x="2928937" y="4643438"/>
            <a:ext cx="6215063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D:\個人資料夾\Desktop\logowo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241" y="4973320"/>
            <a:ext cx="2690813" cy="46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194307F-2314-4156-8669-1C900C22965B}"/>
              </a:ext>
            </a:extLst>
          </p:cNvPr>
          <p:cNvSpPr/>
          <p:nvPr/>
        </p:nvSpPr>
        <p:spPr>
          <a:xfrm>
            <a:off x="179512" y="323364"/>
            <a:ext cx="6246440" cy="735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and exchange between Europe and Asia</a:t>
            </a:r>
          </a:p>
          <a:p>
            <a:pPr>
              <a:lnSpc>
                <a:spcPct val="150000"/>
              </a:lnSpc>
            </a:pPr>
            <a:r>
              <a:rPr lang="en-US" altLang="zh-TW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Sofia University St. </a:t>
            </a:r>
            <a:r>
              <a:rPr lang="en-US" altLang="zh-TW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Kkliment</a:t>
            </a:r>
            <a:r>
              <a:rPr lang="en-US" altLang="zh-TW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Ohridski</a:t>
            </a:r>
            <a:endParaRPr lang="zh-TW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70E0869-8735-4B71-847F-375FD5B56A05}"/>
              </a:ext>
            </a:extLst>
          </p:cNvPr>
          <p:cNvSpPr/>
          <p:nvPr/>
        </p:nvSpPr>
        <p:spPr>
          <a:xfrm>
            <a:off x="6884640" y="1619508"/>
            <a:ext cx="2007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i="1" dirty="0">
                <a:solidFill>
                  <a:srgbClr val="000000"/>
                </a:solidFill>
                <a:latin typeface="Times New Roman" panose="02020603050405020304" pitchFamily="18" charset="0"/>
                <a:ea typeface="BatangChe" panose="02030609000101010101" pitchFamily="49" charset="-127"/>
              </a:rPr>
              <a:t>October 28, 2021</a:t>
            </a:r>
          </a:p>
        </p:txBody>
      </p:sp>
    </p:spTree>
    <p:extLst>
      <p:ext uri="{BB962C8B-B14F-4D97-AF65-F5344CB8AC3E}">
        <p14:creationId xmlns:p14="http://schemas.microsoft.com/office/powerpoint/2010/main" val="2549600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126" y="764704"/>
            <a:ext cx="8354338" cy="5904656"/>
          </a:xfrm>
        </p:spPr>
        <p:txBody>
          <a:bodyPr>
            <a:noAutofit/>
          </a:bodyPr>
          <a:lstStyle/>
          <a:p>
            <a:pPr latinLnBrk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최근 대만의 주요선거 결과 </a:t>
            </a:r>
            <a:endParaRPr lang="en-US" altLang="ko-KR" sz="16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600" dirty="0">
                <a:latin typeface="KaiTi" pitchFamily="49" charset="-122"/>
                <a:ea typeface="KaiTi" pitchFamily="49" charset="-122"/>
              </a:rPr>
              <a:t>2016</a:t>
            </a: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년 총통선거</a:t>
            </a:r>
            <a:endParaRPr lang="en-US" altLang="ko-KR" sz="16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→선거 이슈</a:t>
            </a:r>
            <a:endParaRPr lang="en-US" altLang="ko-KR" sz="16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16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양안</a:t>
            </a:r>
            <a:r>
              <a:rPr lang="en-US" altLang="ko-KR" sz="1600" dirty="0">
                <a:latin typeface="KaiTi" pitchFamily="49" charset="-122"/>
                <a:ea typeface="KaiTi" pitchFamily="49" charset="-122"/>
              </a:rPr>
              <a:t>ECFA</a:t>
            </a: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체결</a:t>
            </a:r>
            <a:r>
              <a:rPr lang="en-US" altLang="ko-KR" sz="16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서비스무역 추진</a:t>
            </a:r>
            <a:endParaRPr lang="en-US" altLang="ko-KR" sz="16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zh-TW" altLang="en-US" sz="1600" dirty="0">
                <a:latin typeface="KaiTi" pitchFamily="49" charset="-122"/>
                <a:ea typeface="KaiTi" pitchFamily="49" charset="-122"/>
              </a:rPr>
              <a:t> </a:t>
            </a: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 경기침체</a:t>
            </a:r>
            <a:r>
              <a:rPr lang="en-US" altLang="ko-KR" sz="1600" dirty="0">
                <a:latin typeface="KaiTi" pitchFamily="49" charset="-122"/>
                <a:ea typeface="KaiTi" pitchFamily="49" charset="-122"/>
              </a:rPr>
              <a:t>, ECFA</a:t>
            </a: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효과 미진</a:t>
            </a:r>
            <a:r>
              <a:rPr lang="en-US" altLang="zh-TW" sz="1600" dirty="0">
                <a:latin typeface="KaiTi" pitchFamily="49" charset="-122"/>
                <a:ea typeface="KaiTi" pitchFamily="49" charset="-122"/>
              </a:rPr>
              <a:t>,</a:t>
            </a:r>
            <a:r>
              <a:rPr lang="zh-TW" altLang="en-US" sz="1600" dirty="0">
                <a:latin typeface="KaiTi" pitchFamily="49" charset="-122"/>
                <a:ea typeface="KaiTi" pitchFamily="49" charset="-122"/>
              </a:rPr>
              <a:t> </a:t>
            </a: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쯔위 사과</a:t>
            </a:r>
            <a:r>
              <a:rPr lang="en-US" altLang="ko-KR" sz="1600" dirty="0">
                <a:latin typeface="KaiTi" pitchFamily="49" charset="-122"/>
                <a:ea typeface="KaiTi" pitchFamily="49" charset="-122"/>
              </a:rPr>
              <a:t>  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→선거 결과</a:t>
            </a:r>
            <a:r>
              <a:rPr lang="en-US" altLang="ko-KR" sz="1600" dirty="0">
                <a:latin typeface="KaiTi" pitchFamily="49" charset="-122"/>
                <a:ea typeface="KaiTi" pitchFamily="49" charset="-122"/>
              </a:rPr>
              <a:t>: </a:t>
            </a: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민진당 후보 차이잉원 승리 </a:t>
            </a:r>
            <a:endParaRPr lang="en-US" altLang="ko-KR" sz="16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600" dirty="0">
                <a:latin typeface="KaiTi" pitchFamily="49" charset="-122"/>
                <a:ea typeface="KaiTi" pitchFamily="49" charset="-122"/>
              </a:rPr>
              <a:t>2018</a:t>
            </a: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년 지방 선거</a:t>
            </a:r>
            <a:endParaRPr lang="en-US" altLang="ko-KR" sz="16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→선거 이슈</a:t>
            </a:r>
            <a:endParaRPr lang="en-US" altLang="ko-KR" sz="16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16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경제</a:t>
            </a:r>
            <a:r>
              <a:rPr lang="en-US" altLang="ko-KR" sz="1600" dirty="0">
                <a:latin typeface="KaiTi" pitchFamily="49" charset="-122"/>
                <a:ea typeface="KaiTi" pitchFamily="49" charset="-122"/>
              </a:rPr>
              <a:t>(</a:t>
            </a: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양안관계 개선</a:t>
            </a:r>
            <a:r>
              <a:rPr lang="en-US" altLang="ko-KR" sz="1600" dirty="0">
                <a:latin typeface="KaiTi" pitchFamily="49" charset="-122"/>
                <a:ea typeface="KaiTi" pitchFamily="49" charset="-122"/>
              </a:rPr>
              <a:t>), </a:t>
            </a: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독립</a:t>
            </a:r>
            <a:r>
              <a:rPr lang="en-US" altLang="ko-KR" sz="1600" dirty="0">
                <a:latin typeface="KaiTi" pitchFamily="49" charset="-122"/>
                <a:ea typeface="KaiTi" pitchFamily="49" charset="-122"/>
              </a:rPr>
              <a:t> 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→선거 결과</a:t>
            </a:r>
            <a:r>
              <a:rPr lang="en-US" altLang="ko-KR" sz="1600" dirty="0">
                <a:latin typeface="KaiTi" pitchFamily="49" charset="-122"/>
                <a:ea typeface="KaiTi" pitchFamily="49" charset="-122"/>
              </a:rPr>
              <a:t>: </a:t>
            </a: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국민당 대승 </a:t>
            </a:r>
            <a:endParaRPr lang="en-US" altLang="ko-KR" sz="16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600" dirty="0">
                <a:latin typeface="KaiTi" pitchFamily="49" charset="-122"/>
                <a:ea typeface="KaiTi" pitchFamily="49" charset="-122"/>
              </a:rPr>
              <a:t>2020</a:t>
            </a: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년</a:t>
            </a:r>
            <a:r>
              <a:rPr lang="en-US" altLang="ko-KR" sz="1600" dirty="0">
                <a:latin typeface="KaiTi" pitchFamily="49" charset="-122"/>
                <a:ea typeface="KaiTi" pitchFamily="49" charset="-122"/>
              </a:rPr>
              <a:t> </a:t>
            </a: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총통선거</a:t>
            </a:r>
            <a:endParaRPr lang="en-US" altLang="zh-TW" sz="16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→선거 이슈</a:t>
            </a:r>
            <a:r>
              <a:rPr lang="en-US" altLang="ko-KR" sz="1600" dirty="0">
                <a:latin typeface="KaiTi" pitchFamily="49" charset="-122"/>
                <a:ea typeface="KaiTi" pitchFamily="49" charset="-122"/>
              </a:rPr>
              <a:t>: </a:t>
            </a:r>
            <a:r>
              <a:rPr lang="ko-KR" altLang="en-US" sz="1600" dirty="0">
                <a:solidFill>
                  <a:srgbClr val="00B050"/>
                </a:solidFill>
                <a:latin typeface="KaiTi" pitchFamily="49" charset="-122"/>
                <a:ea typeface="KaiTi" pitchFamily="49" charset="-122"/>
              </a:rPr>
              <a:t>홍콩 범죄인 인도법 개정</a:t>
            </a:r>
            <a:endParaRPr lang="en-US" altLang="ko-KR" sz="1600" dirty="0">
              <a:solidFill>
                <a:srgbClr val="00B050"/>
              </a:solidFill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1600" dirty="0">
                <a:latin typeface="KaiTi" pitchFamily="49" charset="-122"/>
                <a:ea typeface="KaiTi" pitchFamily="49" charset="-122"/>
              </a:rPr>
              <a:t>→차이잉원 연임 성공</a:t>
            </a:r>
            <a:r>
              <a:rPr lang="ko-KR" altLang="en-US" sz="1600" dirty="0">
                <a:solidFill>
                  <a:srgbClr val="00B050"/>
                </a:solidFill>
                <a:latin typeface="KaiTi" pitchFamily="49" charset="-122"/>
                <a:ea typeface="KaiTi" pitchFamily="49" charset="-122"/>
              </a:rPr>
              <a:t> </a:t>
            </a:r>
            <a:endParaRPr lang="en-US" altLang="ko-KR" sz="1600" dirty="0">
              <a:solidFill>
                <a:srgbClr val="00B050"/>
              </a:solidFill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대만의 정치와 대외관계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周子瑜被迫公開道歉 國中老師好心疼">
            <a:hlinkClick r:id="" action="ppaction://media"/>
            <a:extLst>
              <a:ext uri="{FF2B5EF4-FFF2-40B4-BE49-F238E27FC236}">
                <a16:creationId xmlns:a16="http://schemas.microsoft.com/office/drawing/2014/main" id="{407DD9A4-E106-4E34-A68E-717E83987D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6296" y="980728"/>
            <a:ext cx="4736525" cy="266429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B90BBC1-F0B9-464A-A77B-DD9F298B5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978" y="3861048"/>
            <a:ext cx="473652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8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126" y="764704"/>
            <a:ext cx="8354338" cy="5904656"/>
          </a:xfrm>
        </p:spPr>
        <p:txBody>
          <a:bodyPr>
            <a:noAutofit/>
          </a:bodyPr>
          <a:lstStyle/>
          <a:p>
            <a:pPr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대만의 집권당과 대외관계 변화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대만의 대외관계 요소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→하나의 중국원칙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합법적인 중국의 정부는 중화인민공화국 정부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중국과 외교관계를 맺는 국가와 기구에 하나의 중국원칙을 요구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양안관계의 주요 이슈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→정치적 상호 불인정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정부간 접촉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(X),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양안정상회담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(2015, </a:t>
            </a: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先生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호칭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)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92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공식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 준정부기구 양안기금회와 해협양안협회 구두체결  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일중각표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하나의 중국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각자 표현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)</a:t>
            </a: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대만의 정치와 대외관계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9904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대만의 정치와 대외관계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B200DFB-6F0B-47DE-80B2-B3BEC2BAD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74086"/>
            <a:ext cx="7956376" cy="59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39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126" y="764704"/>
            <a:ext cx="8354338" cy="5904656"/>
          </a:xfrm>
        </p:spPr>
        <p:txBody>
          <a:bodyPr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집권당의 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92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공식에 대한 태도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→국민당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 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92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공식을 양안관계 발전을 모멘텀으로 활용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중국을 발판으로 경제성장과 대외진출 모색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→민진당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당 강령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: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대만 독립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  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92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공식과 일중각표 수용 거부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양안관계 현상유지 추구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경제교류 유지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)</a:t>
            </a: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중국의 양안관계의 태도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92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공식은 양안관계의 전제 조건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통일전략 일환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</a:t>
            </a: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以民促官</a:t>
            </a:r>
            <a:r>
              <a:rPr lang="en-US" altLang="zh-TW" sz="2000" dirty="0">
                <a:latin typeface="KaiTi" pitchFamily="49" charset="-122"/>
                <a:ea typeface="KaiTi" pitchFamily="49" charset="-122"/>
              </a:rPr>
              <a:t>,</a:t>
            </a: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민간교류으로 정부교류를 촉진하다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)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 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대만의 정치와 대외관계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0996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831" y="800707"/>
            <a:ext cx="8354338" cy="5904656"/>
          </a:xfrm>
        </p:spPr>
        <p:txBody>
          <a:bodyPr>
            <a:noAutofit/>
          </a:bodyPr>
          <a:lstStyle/>
          <a:p>
            <a:pPr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대만의 위상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국제정치 환경에 따라 변화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→냉전 시기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 UN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안보리 상임이사국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(1945-1971)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→데탕트 시기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(1971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년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)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중국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: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대만의 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UN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지위 계승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대만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: UN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탈퇴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→대만의 국제 지위 하락</a:t>
            </a:r>
            <a:endParaRPr lang="en-US" altLang="zh-TW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→수교국가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: 23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(2016)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에서 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15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(2021)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 국가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→단교국가와 교류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민간 형태외 대부표 설치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대만의 정치와 대외관계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C856CEF-DA5B-43BE-AE90-1D3115425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491" y="1025369"/>
            <a:ext cx="3738981" cy="333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03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23528" y="800707"/>
            <a:ext cx="8354338" cy="5904656"/>
          </a:xfrm>
        </p:spPr>
        <p:txBody>
          <a:bodyPr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국제기구 참여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참여 호칭 및 국기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 Chinese Taipei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로 참여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오륜기를 국기대신 사용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→올림픽 등 국가 대항전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주요 국제 기구 회의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 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-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정회원 신분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 WTO, APEC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등 경제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반범죄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기구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 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-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옵저버 신분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 WHO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등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양안관계 경색하의 중국의 압박으로 국제회의에서 퇴출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대만의 정치와 대외관계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5A28C32-A03E-4382-A6E3-79422D707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607" y="899740"/>
            <a:ext cx="2388569" cy="159315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305EC86-EABA-47EE-A98C-4F0533B9F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359" y="836712"/>
            <a:ext cx="2375105" cy="158417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FF9358A-64DD-48C8-A626-7EE0AEEE9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361" y="2708920"/>
            <a:ext cx="3981103" cy="291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52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23528" y="800707"/>
            <a:ext cx="8354338" cy="5904656"/>
          </a:xfrm>
        </p:spPr>
        <p:txBody>
          <a:bodyPr>
            <a:noAutofit/>
          </a:bodyPr>
          <a:lstStyle/>
          <a:p>
            <a:pPr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대만의 정체성과 대외관계</a:t>
            </a:r>
            <a:endParaRPr lang="en-US" altLang="ko-KR" sz="18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족군</a:t>
            </a:r>
            <a:r>
              <a:rPr lang="en-US" altLang="zh-TW" sz="1800" dirty="0">
                <a:latin typeface="KaiTi" pitchFamily="49" charset="-122"/>
                <a:ea typeface="KaiTi" pitchFamily="49" charset="-122"/>
              </a:rPr>
              <a:t>(Ethnic Group)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과 정체성</a:t>
            </a:r>
            <a:endParaRPr lang="en-US" altLang="ko-KR" sz="18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국민당</a:t>
            </a:r>
            <a:endParaRPr lang="en-US" altLang="ko-KR" sz="18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  중화민국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중국인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현상유지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  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→민진당</a:t>
            </a:r>
            <a:endParaRPr lang="en-US" altLang="ko-KR" sz="18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  대만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,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 대만인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현상유지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/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독립</a:t>
            </a:r>
            <a:endParaRPr lang="en-US" altLang="ko-KR" sz="18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민중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(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본성인 압도적 분포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)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 </a:t>
            </a:r>
            <a:endParaRPr lang="en-US" altLang="ko-KR" sz="18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대만인 정체성 다수 </a:t>
            </a:r>
            <a:endParaRPr lang="en-US" altLang="ko-KR" sz="18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양안관계 현상 유지 대다수 </a:t>
            </a:r>
            <a:endParaRPr lang="en-US" altLang="ko-KR" sz="18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양안관계에 대한 대만인의 특징</a:t>
            </a:r>
            <a:endParaRPr lang="en-US" altLang="ko-KR" sz="18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→외성인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: 3, 4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세대로 내려오면서 통일과 중국인 정체성 퇴색 </a:t>
            </a:r>
            <a:endParaRPr lang="en-US" altLang="ko-KR" sz="18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→본성인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: 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양안교류 확대와 중국에서 취업기회 증가로 양안교류 선호</a:t>
            </a:r>
            <a:endParaRPr lang="en-US" altLang="ko-KR" sz="1800" dirty="0"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대만의 정치와 대외관계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810B97A-9422-4848-A343-911B7C86B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628" y="980728"/>
            <a:ext cx="498126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87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대만의 정명</a:t>
            </a:r>
            <a:r>
              <a:rPr lang="en-US" altLang="ko-KR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正名</a:t>
            </a:r>
            <a:r>
              <a:rPr lang="en-US" altLang="zh-TW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운동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438BE48-2E40-49FC-B0C9-5870E5413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88" y="980728"/>
            <a:ext cx="8232768" cy="552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6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201732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대만의 정명</a:t>
            </a:r>
            <a:r>
              <a:rPr lang="en-US" altLang="ko-KR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正名</a:t>
            </a:r>
            <a:r>
              <a:rPr lang="en-US" altLang="zh-TW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운동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7D655C4-B790-438F-BF86-50FAF2E39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80728"/>
            <a:ext cx="3744416" cy="280831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717A2DC-DC99-4C88-BF1F-A70491041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05064"/>
            <a:ext cx="3888432" cy="265120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ACE2FC5-2D3C-42DA-89B6-47CD93633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3" y="4005064"/>
            <a:ext cx="3888433" cy="265120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A85C009-A409-48A2-BB7B-321C4AD80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546" y="1239625"/>
            <a:ext cx="4157862" cy="23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82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23528" y="800707"/>
            <a:ext cx="8354338" cy="5904656"/>
          </a:xfrm>
        </p:spPr>
        <p:txBody>
          <a:bodyPr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정당의 대외관계 입장</a:t>
            </a:r>
            <a:endParaRPr lang="en-US" altLang="ko-KR" sz="18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국민당 정부</a:t>
            </a:r>
            <a:endParaRPr lang="en-US" altLang="ko-KR" sz="18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  양안관계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 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지지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대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-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한관계 발전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(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남북관계 지지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항일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 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반공 동지 중시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)  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대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-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일관계 유지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(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위안부 보상 요구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), 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대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-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미관계 유지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 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→민진당 정부</a:t>
            </a:r>
            <a:endParaRPr lang="en-US" altLang="ko-KR" sz="18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  양안관계 경계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,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 대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-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한관계 발전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(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민주화 공유 중시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)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대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-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일관계 촉진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대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-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미관계 촉진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(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중국 포위전략 협력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)</a:t>
            </a:r>
          </a:p>
          <a:p>
            <a:pPr latinLnBrk="1">
              <a:lnSpc>
                <a:spcPct val="150000"/>
              </a:lnSpc>
            </a:pP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한국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-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대만관계의 특징 </a:t>
            </a:r>
            <a:endParaRPr lang="en-US" altLang="ko-KR" sz="18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→정부관계 단절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(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하나의 중국 원칙 수용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)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의원외교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경제문화 교류</a:t>
            </a:r>
            <a:endParaRPr lang="en-US" altLang="ko-KR" sz="18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→대만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: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민간관계 발전을 국회관계로 확산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(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실질적 정치관계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)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→대만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: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 한</a:t>
            </a:r>
            <a:r>
              <a:rPr lang="en-US" altLang="ko-KR" sz="1800" dirty="0">
                <a:latin typeface="KaiTi" pitchFamily="49" charset="-122"/>
                <a:ea typeface="KaiTi" pitchFamily="49" charset="-122"/>
              </a:rPr>
              <a:t>-</a:t>
            </a:r>
            <a:r>
              <a:rPr lang="ko-KR" altLang="en-US" sz="1800" dirty="0">
                <a:latin typeface="KaiTi" pitchFamily="49" charset="-122"/>
                <a:ea typeface="KaiTi" pitchFamily="49" charset="-122"/>
              </a:rPr>
              <a:t>대만관계보다 한중관계 우선</a:t>
            </a:r>
            <a:endParaRPr lang="en-US" altLang="ko-KR" sz="1800" dirty="0"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대만의 정치와 대외관계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8797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126" y="836712"/>
            <a:ext cx="8354338" cy="554461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동북아 지역 </a:t>
            </a:r>
            <a:endParaRPr lang="en-US" altLang="zh-TW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광의적 범위 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한국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북한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중국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일본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대만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몽고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러시아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극동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)</a:t>
            </a:r>
            <a:endParaRPr lang="zh-TW" altLang="en-US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협의적 범위</a:t>
            </a:r>
            <a:endParaRPr lang="en-US" altLang="zh-TW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남북한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중국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일본</a:t>
            </a:r>
            <a:endParaRPr lang="zh-TW" altLang="en-US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동북아 정치에 영향</a:t>
            </a:r>
            <a:endParaRPr lang="zh-TW" altLang="en-US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미국</a:t>
            </a:r>
            <a:endParaRPr lang="zh-TW" altLang="en-US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분단 국가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→한국과 북한 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중국과 대만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양안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)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1835696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동북아 국제정치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6E00A0C-8507-45B4-AF05-D4BB36746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780928"/>
            <a:ext cx="5556689" cy="345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70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23528" y="800707"/>
            <a:ext cx="8354338" cy="5904656"/>
          </a:xfrm>
        </p:spPr>
        <p:txBody>
          <a:bodyPr>
            <a:noAutofit/>
          </a:bodyPr>
          <a:lstStyle/>
          <a:p>
            <a:pPr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양안국력 비교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국가 실력에 영향을 미치는 요소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>
              <a:buNone/>
            </a:pPr>
            <a:r>
              <a:rPr lang="zh-TW" altLang="en-US" sz="2000" u="sng" dirty="0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   </a:t>
            </a:r>
            <a:r>
              <a:rPr lang="ko-KR" altLang="en-US" sz="2000" u="sng" dirty="0">
                <a:solidFill>
                  <a:srgbClr val="0000FF"/>
                </a:solidFill>
                <a:latin typeface="KaiTi" pitchFamily="49" charset="-122"/>
              </a:rPr>
              <a:t>지정학       </a:t>
            </a:r>
            <a:r>
              <a:rPr lang="ko-KR" altLang="en-US" sz="2000" dirty="0">
                <a:solidFill>
                  <a:srgbClr val="0000FF"/>
                </a:solidFill>
                <a:latin typeface="KaiTi" pitchFamily="49" charset="-122"/>
              </a:rPr>
              <a:t> </a:t>
            </a:r>
            <a:r>
              <a:rPr lang="zh-TW" altLang="en-US" sz="2000" dirty="0">
                <a:solidFill>
                  <a:srgbClr val="0000FF"/>
                </a:solidFill>
                <a:latin typeface="KaiTi" pitchFamily="49" charset="-122"/>
                <a:ea typeface="KaiTi" pitchFamily="49" charset="-122"/>
              </a:rPr>
              <a:t>   </a:t>
            </a:r>
            <a:r>
              <a:rPr lang="ko-KR" altLang="en-US" sz="2000" u="sng" dirty="0">
                <a:solidFill>
                  <a:srgbClr val="0000FF"/>
                </a:solidFill>
                <a:latin typeface="KaiTi" pitchFamily="49" charset="-122"/>
              </a:rPr>
              <a:t> 인구</a:t>
            </a:r>
            <a:r>
              <a:rPr lang="zh-TW" altLang="en-US" sz="2000" u="sng" dirty="0">
                <a:solidFill>
                  <a:srgbClr val="0000FF"/>
                </a:solidFill>
                <a:latin typeface="KaiTi" pitchFamily="49" charset="-122"/>
                <a:ea typeface="KaiTi" pitchFamily="49" charset="-122"/>
              </a:rPr>
              <a:t>、</a:t>
            </a:r>
            <a:r>
              <a:rPr lang="ko-KR" altLang="en-US" sz="2000" u="sng" dirty="0">
                <a:solidFill>
                  <a:srgbClr val="0000FF"/>
                </a:solidFill>
                <a:latin typeface="KaiTi" pitchFamily="49" charset="-122"/>
              </a:rPr>
              <a:t>자연자원</a:t>
            </a:r>
            <a:r>
              <a:rPr lang="zh-TW" altLang="en-US" sz="2000" u="sng" dirty="0">
                <a:solidFill>
                  <a:srgbClr val="0000FF"/>
                </a:solidFill>
                <a:latin typeface="KaiTi" pitchFamily="49" charset="-122"/>
                <a:ea typeface="KaiTi" pitchFamily="49" charset="-122"/>
              </a:rPr>
              <a:t>、</a:t>
            </a:r>
            <a:r>
              <a:rPr lang="ko-KR" altLang="en-US" sz="2000" u="sng" dirty="0">
                <a:solidFill>
                  <a:srgbClr val="0000FF"/>
                </a:solidFill>
                <a:latin typeface="KaiTi" pitchFamily="49" charset="-122"/>
              </a:rPr>
              <a:t>경제력、군사력          </a:t>
            </a:r>
            <a:endParaRPr lang="en-US" altLang="zh-TW" sz="2000" u="sng" dirty="0">
              <a:solidFill>
                <a:srgbClr val="0000FF"/>
              </a:solidFill>
              <a:latin typeface="KaiTi" pitchFamily="49" charset="-122"/>
              <a:ea typeface="KaiTi" pitchFamily="49" charset="-122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0000FF"/>
                </a:solidFill>
                <a:latin typeface="KaiTi" pitchFamily="49" charset="-122"/>
                <a:ea typeface="KaiTi" pitchFamily="49" charset="-122"/>
              </a:rPr>
              <a:t>    </a:t>
            </a:r>
            <a:r>
              <a:rPr lang="ko-KR" altLang="en-US" sz="2000" dirty="0">
                <a:solidFill>
                  <a:srgbClr val="0000FF"/>
                </a:solidFill>
                <a:latin typeface="KaiTi" pitchFamily="49" charset="-122"/>
              </a:rPr>
              <a:t>국제전략 영향</a:t>
            </a:r>
            <a:r>
              <a:rPr lang="zh-TW" altLang="en-US" sz="2000" dirty="0">
                <a:solidFill>
                  <a:srgbClr val="0000FF"/>
                </a:solidFill>
                <a:latin typeface="KaiTi" pitchFamily="49" charset="-122"/>
                <a:ea typeface="KaiTi" pitchFamily="49" charset="-122"/>
              </a:rPr>
              <a:t>                </a:t>
            </a:r>
            <a:r>
              <a:rPr lang="ko-KR" altLang="en-US" sz="2000" dirty="0">
                <a:solidFill>
                  <a:srgbClr val="0000FF"/>
                </a:solidFill>
                <a:latin typeface="KaiTi" pitchFamily="49" charset="-122"/>
              </a:rPr>
              <a:t>국내실력 영향                </a:t>
            </a:r>
            <a:endParaRPr lang="en-US" altLang="ko-KR" sz="2000" dirty="0">
              <a:solidFill>
                <a:srgbClr val="0000FF"/>
              </a:solidFill>
              <a:latin typeface="KaiTi" pitchFamily="49" charset="-122"/>
              <a:ea typeface="KaiTi" pitchFamily="49" charset="-122"/>
            </a:endParaRPr>
          </a:p>
          <a:p>
            <a:pPr marL="0" indent="0">
              <a:buNone/>
            </a:pPr>
            <a:endParaRPr lang="en-US" altLang="ko-KR" sz="2000" dirty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u"/>
            </a:pPr>
            <a:endParaRPr lang="en-US" altLang="ko-KR" sz="2000" dirty="0">
              <a:solidFill>
                <a:srgbClr val="FF0000"/>
              </a:solidFill>
              <a:latin typeface="標楷體" panose="03000509000000000000" pitchFamily="65" charset="-120"/>
              <a:ea typeface="KaiTi" pitchFamily="49" charset="-122"/>
            </a:endParaRPr>
          </a:p>
          <a:p>
            <a:pPr marL="0" indent="0">
              <a:buNone/>
            </a:pPr>
            <a:endParaRPr lang="en-US" altLang="ko-KR" sz="2000" dirty="0">
              <a:solidFill>
                <a:srgbClr val="FF0000"/>
              </a:solidFill>
              <a:latin typeface="標楷體" panose="03000509000000000000" pitchFamily="65" charset="-120"/>
              <a:ea typeface="KaiTi" pitchFamily="49" charset="-12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ko-KR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KaiTi" pitchFamily="49" charset="-122"/>
              </a:rPr>
              <a:t>대만의 지정학적 위치</a:t>
            </a:r>
            <a:endParaRPr lang="en-US" altLang="ko-KR" sz="2000" dirty="0">
              <a:solidFill>
                <a:srgbClr val="FF0000"/>
              </a:solidFill>
              <a:latin typeface="標楷體" panose="03000509000000000000" pitchFamily="65" charset="-120"/>
              <a:ea typeface="KaiTi" pitchFamily="49" charset="-122"/>
            </a:endParaRPr>
          </a:p>
          <a:p>
            <a:pPr marL="0" indent="0">
              <a:buNone/>
            </a:pPr>
            <a:r>
              <a:rPr lang="en-US" altLang="ko-KR" sz="2000" dirty="0">
                <a:solidFill>
                  <a:srgbClr val="FF0000"/>
                </a:solidFill>
                <a:latin typeface="標楷體" panose="03000509000000000000" pitchFamily="65" charset="-120"/>
                <a:ea typeface="KaiTi" pitchFamily="49" charset="-122"/>
              </a:rPr>
              <a:t>  </a:t>
            </a:r>
            <a:r>
              <a:rPr lang="ko-KR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KaiTi" pitchFamily="49" charset="-122"/>
              </a:rPr>
              <a:t>미국</a:t>
            </a:r>
            <a:r>
              <a:rPr lang="en-US" altLang="ko-KR" sz="2000" dirty="0">
                <a:solidFill>
                  <a:srgbClr val="FF0000"/>
                </a:solidFill>
                <a:latin typeface="標楷體" panose="03000509000000000000" pitchFamily="65" charset="-120"/>
                <a:ea typeface="KaiTi" pitchFamily="49" charset="-122"/>
              </a:rPr>
              <a:t>: </a:t>
            </a:r>
            <a:r>
              <a:rPr lang="ko-KR" altLang="en-US" sz="2000" dirty="0">
                <a:solidFill>
                  <a:srgbClr val="FF0000"/>
                </a:solidFill>
                <a:latin typeface="KaiTi" pitchFamily="49" charset="-122"/>
                <a:ea typeface="KaiTi" pitchFamily="49" charset="-122"/>
              </a:rPr>
              <a:t>가라않지 않은 항공모함</a:t>
            </a:r>
          </a:p>
          <a:p>
            <a:pPr marL="0" indent="0">
              <a:buNone/>
            </a:pPr>
            <a:r>
              <a:rPr lang="ko-KR" altLang="en-US" sz="2000" dirty="0">
                <a:solidFill>
                  <a:srgbClr val="FF0000"/>
                </a:solidFill>
                <a:latin typeface="KaiTi" pitchFamily="49" charset="-122"/>
                <a:ea typeface="KaiTi" pitchFamily="49" charset="-122"/>
              </a:rPr>
              <a:t>        중국의 바다길 봉쇄</a:t>
            </a:r>
          </a:p>
          <a:p>
            <a:pPr marL="0" indent="0">
              <a:buNone/>
            </a:pPr>
            <a:r>
              <a:rPr lang="en-US" altLang="ko-KR" sz="2000" dirty="0">
                <a:solidFill>
                  <a:srgbClr val="FF0000"/>
                </a:solidFill>
                <a:latin typeface="標楷體" panose="03000509000000000000" pitchFamily="65" charset="-120"/>
                <a:ea typeface="KaiTi" pitchFamily="49" charset="-122"/>
              </a:rPr>
              <a:t>  </a:t>
            </a:r>
            <a:r>
              <a:rPr lang="ko-KR" altLang="en-US" sz="2000" dirty="0">
                <a:solidFill>
                  <a:srgbClr val="FF0000"/>
                </a:solidFill>
                <a:latin typeface="KaiTi" pitchFamily="49" charset="-122"/>
                <a:ea typeface="KaiTi" pitchFamily="49" charset="-122"/>
              </a:rPr>
              <a:t>중국</a:t>
            </a:r>
            <a:r>
              <a:rPr lang="en-US" altLang="ko-KR" sz="2000" dirty="0">
                <a:solidFill>
                  <a:srgbClr val="FF0000"/>
                </a:solidFill>
                <a:latin typeface="KaiTi" pitchFamily="49" charset="-122"/>
                <a:ea typeface="KaiTi" pitchFamily="49" charset="-122"/>
              </a:rPr>
              <a:t>: </a:t>
            </a:r>
            <a:r>
              <a:rPr lang="ko-KR" altLang="en-US" sz="2000" dirty="0">
                <a:solidFill>
                  <a:srgbClr val="FF0000"/>
                </a:solidFill>
                <a:latin typeface="KaiTi" pitchFamily="49" charset="-122"/>
                <a:ea typeface="KaiTi" pitchFamily="49" charset="-122"/>
              </a:rPr>
              <a:t>서태평양 진출의 교두보</a:t>
            </a:r>
          </a:p>
          <a:p>
            <a:pPr marL="0" indent="0">
              <a:buNone/>
            </a:pPr>
            <a:r>
              <a:rPr lang="ko-KR" altLang="en-US" sz="2000" dirty="0">
                <a:solidFill>
                  <a:srgbClr val="FF0000"/>
                </a:solidFill>
                <a:latin typeface="KaiTi" pitchFamily="49" charset="-122"/>
                <a:ea typeface="KaiTi" pitchFamily="49" charset="-122"/>
              </a:rPr>
              <a:t>  대만</a:t>
            </a:r>
            <a:r>
              <a:rPr lang="en-US" altLang="ko-KR" sz="2000" dirty="0">
                <a:solidFill>
                  <a:srgbClr val="FF0000"/>
                </a:solidFill>
                <a:latin typeface="KaiTi" pitchFamily="49" charset="-122"/>
                <a:ea typeface="KaiTi" pitchFamily="49" charset="-122"/>
              </a:rPr>
              <a:t>: </a:t>
            </a:r>
            <a:r>
              <a:rPr lang="ko-KR" altLang="en-US" sz="2000" dirty="0">
                <a:solidFill>
                  <a:srgbClr val="FF0000"/>
                </a:solidFill>
                <a:latin typeface="KaiTi" pitchFamily="49" charset="-122"/>
                <a:ea typeface="KaiTi" pitchFamily="49" charset="-122"/>
              </a:rPr>
              <a:t>미중 전략 경쟁의 영향</a:t>
            </a:r>
            <a:endParaRPr lang="en-US" altLang="ko-KR" sz="2000" dirty="0">
              <a:solidFill>
                <a:srgbClr val="FF0000"/>
              </a:solidFill>
              <a:latin typeface="KaiTi" pitchFamily="49" charset="-122"/>
              <a:ea typeface="KaiTi" pitchFamily="49" charset="-122"/>
            </a:endParaRPr>
          </a:p>
          <a:p>
            <a:pPr marL="0" indent="0">
              <a:buNone/>
            </a:pPr>
            <a:r>
              <a:rPr lang="en-US" altLang="ko-KR" sz="2000" dirty="0">
                <a:solidFill>
                  <a:srgbClr val="FF0000"/>
                </a:solidFill>
                <a:latin typeface="KaiTi" pitchFamily="49" charset="-122"/>
                <a:ea typeface="KaiTi" pitchFamily="49" charset="-122"/>
              </a:rPr>
              <a:t>        </a:t>
            </a:r>
            <a:r>
              <a:rPr lang="ko-KR" altLang="en-US" sz="2000" dirty="0">
                <a:solidFill>
                  <a:srgbClr val="FF0000"/>
                </a:solidFill>
                <a:latin typeface="KaiTi" pitchFamily="49" charset="-122"/>
                <a:ea typeface="KaiTi" pitchFamily="49" charset="-122"/>
              </a:rPr>
              <a:t>중국 국가 분열의 출발점</a:t>
            </a:r>
          </a:p>
          <a:p>
            <a:pPr marL="0" indent="0">
              <a:buNone/>
            </a:pPr>
            <a:endParaRPr lang="ko-KR" altLang="en-US" sz="2000" dirty="0">
              <a:solidFill>
                <a:srgbClr val="FF0000"/>
              </a:solidFill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대만의 정치와 대외관계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97C5214-4954-4079-AACC-BDEAF1A90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403" y="2778224"/>
            <a:ext cx="3882963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60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2">
            <a:extLst>
              <a:ext uri="{FF2B5EF4-FFF2-40B4-BE49-F238E27FC236}">
                <a16:creationId xmlns:a16="http://schemas.microsoft.com/office/drawing/2014/main" id="{C00CB643-113D-48A4-B5E0-C663CC1EDD14}"/>
              </a:ext>
            </a:extLst>
          </p:cNvPr>
          <p:cNvSpPr/>
          <p:nvPr/>
        </p:nvSpPr>
        <p:spPr>
          <a:xfrm>
            <a:off x="611560" y="188640"/>
            <a:ext cx="8064896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대만의 정치와 대외관계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6307CD1-162C-4747-8659-5319D72CD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500"/>
            <a:ext cx="3744416" cy="5855966"/>
          </a:xfrm>
          <a:prstGeom prst="rect">
            <a:avLst/>
          </a:prstGeom>
        </p:spPr>
      </p:pic>
      <p:graphicFrame>
        <p:nvGraphicFramePr>
          <p:cNvPr id="9" name="內容版面配置區 8">
            <a:extLst>
              <a:ext uri="{FF2B5EF4-FFF2-40B4-BE49-F238E27FC236}">
                <a16:creationId xmlns:a16="http://schemas.microsoft.com/office/drawing/2014/main" id="{655AB274-0DCA-4E73-A27B-DEF7283B5BC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08554156"/>
              </p:ext>
            </p:extLst>
          </p:nvPr>
        </p:nvGraphicFramePr>
        <p:xfrm>
          <a:off x="4283968" y="980728"/>
          <a:ext cx="4612830" cy="568863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22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5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25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2566">
                  <a:extLst>
                    <a:ext uri="{9D8B030D-6E8A-4147-A177-3AD203B41FA5}">
                      <a16:colId xmlns:a16="http://schemas.microsoft.com/office/drawing/2014/main" val="4270863899"/>
                    </a:ext>
                  </a:extLst>
                </a:gridCol>
              </a:tblGrid>
              <a:tr h="962853">
                <a:tc gridSpan="5"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Bef>
                          <a:spcPts val="1200"/>
                        </a:spcBef>
                      </a:pP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대만 </a:t>
                      </a:r>
                      <a:r>
                        <a:rPr lang="en-US" altLang="ko-KR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vs </a:t>
                      </a: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중국 경제력 비교</a:t>
                      </a:r>
                      <a:r>
                        <a:rPr lang="en-US" altLang="ko-KR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(</a:t>
                      </a:r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2020)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4366"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대만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중국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대만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/</a:t>
                      </a: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중국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비고</a:t>
                      </a:r>
                      <a:endParaRPr lang="zh-TW" altLang="en-US" sz="180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285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인구</a:t>
                      </a:r>
                      <a:r>
                        <a:rPr lang="en-US" altLang="ko-KR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(</a:t>
                      </a: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천만명</a:t>
                      </a:r>
                      <a:r>
                        <a:rPr lang="en-US" altLang="ko-KR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)</a:t>
                      </a:r>
                    </a:p>
                    <a:p>
                      <a:pPr algn="ctr"/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2.357</a:t>
                      </a:r>
                    </a:p>
                    <a:p>
                      <a:pPr algn="ctr"/>
                      <a:r>
                        <a:rPr lang="en-US" altLang="ko-KR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(56</a:t>
                      </a: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위</a:t>
                      </a:r>
                      <a:r>
                        <a:rPr lang="en-US" altLang="ko-KR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)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139.8</a:t>
                      </a:r>
                    </a:p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(1</a:t>
                      </a: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위</a:t>
                      </a:r>
                      <a:r>
                        <a:rPr lang="en-US" altLang="ko-KR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)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1/59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US.</a:t>
                      </a:r>
                      <a:r>
                        <a:rPr lang="ko-KR" altLang="en-US" sz="1800" dirty="0">
                          <a:latin typeface="KaiTi" panose="02010609060101010101" pitchFamily="49" charset="-122"/>
                          <a:ea typeface="Batang" panose="02030600000101010101" pitchFamily="18" charset="-127"/>
                        </a:rPr>
                        <a:t> </a:t>
                      </a:r>
                      <a:r>
                        <a:rPr lang="en-US" altLang="ko-KR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Census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28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GDP(</a:t>
                      </a: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억불</a:t>
                      </a:r>
                      <a:r>
                        <a:rPr lang="en-US" altLang="ko-KR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6,355.47</a:t>
                      </a:r>
                    </a:p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(21</a:t>
                      </a: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위</a:t>
                      </a:r>
                      <a:r>
                        <a:rPr lang="en-US" altLang="ko-KR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)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148,607.75</a:t>
                      </a:r>
                    </a:p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(2</a:t>
                      </a: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위</a:t>
                      </a:r>
                      <a:r>
                        <a:rPr lang="en-US" altLang="ko-KR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)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1/23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세계은행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285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</a:t>
                      </a: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인당 명목</a:t>
                      </a:r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GDP(</a:t>
                      </a: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불</a:t>
                      </a:r>
                      <a:r>
                        <a:rPr lang="en-US" altLang="ko-KR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)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28,305</a:t>
                      </a:r>
                    </a:p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(28</a:t>
                      </a: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위</a:t>
                      </a:r>
                      <a:r>
                        <a:rPr lang="en-US" altLang="ko-KR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)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10,483</a:t>
                      </a:r>
                    </a:p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(58</a:t>
                      </a: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위</a:t>
                      </a:r>
                      <a:r>
                        <a:rPr lang="en-US" altLang="ko-KR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)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1/0.37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세계은행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285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대외무역</a:t>
                      </a:r>
                      <a:r>
                        <a:rPr lang="en-US" altLang="ko-KR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(1</a:t>
                      </a:r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0</a:t>
                      </a: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억불</a:t>
                      </a:r>
                      <a:r>
                        <a:rPr lang="en-US" altLang="ko-KR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631</a:t>
                      </a:r>
                    </a:p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(17</a:t>
                      </a: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위</a:t>
                      </a:r>
                      <a:r>
                        <a:rPr lang="en-US" altLang="ko-KR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)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4,647</a:t>
                      </a:r>
                    </a:p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(1</a:t>
                      </a:r>
                      <a:r>
                        <a:rPr lang="ko-KR" altLang="en-US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위</a:t>
                      </a:r>
                      <a:r>
                        <a:rPr lang="en-US" altLang="ko-KR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)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1/7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WTO</a:t>
                      </a:r>
                      <a:endParaRPr lang="zh-TW" altLang="en-US" sz="1800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342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2234" y="323385"/>
            <a:ext cx="8508238" cy="6489991"/>
          </a:xfrm>
        </p:spPr>
        <p:txBody>
          <a:bodyPr>
            <a:normAutofit/>
          </a:bodyPr>
          <a:lstStyle/>
          <a:p>
            <a:pPr algn="just">
              <a:lnSpc>
                <a:spcPct val="160000"/>
              </a:lnSpc>
              <a:buFont typeface="Wingdings" panose="05000000000000000000" pitchFamily="2" charset="2"/>
              <a:buChar char="p"/>
            </a:pP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양안경제교류</a:t>
            </a:r>
            <a:endParaRPr lang="en-US" altLang="zh-TW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just">
              <a:lnSpc>
                <a:spcPct val="160000"/>
              </a:lnSpc>
            </a:pPr>
            <a:r>
              <a:rPr lang="ko-KR" altLang="en-US" sz="2000" dirty="0">
                <a:latin typeface="KaiTi" panose="02010609060101010101" pitchFamily="49" charset="-122"/>
              </a:rPr>
              <a:t>무역</a:t>
            </a:r>
            <a:endParaRPr lang="en-US" altLang="zh-TW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algn="just">
              <a:lnSpc>
                <a:spcPct val="160000"/>
              </a:lnSpc>
              <a:buNone/>
            </a:pPr>
            <a:r>
              <a:rPr lang="zh-TW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→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대중국무역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(2020)</a:t>
            </a:r>
          </a:p>
          <a:p>
            <a:pPr marL="0" indent="0" algn="just">
              <a:lnSpc>
                <a:spcPct val="160000"/>
              </a:lnSpc>
              <a:buNone/>
            </a:pP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algn="just">
              <a:lnSpc>
                <a:spcPct val="160000"/>
              </a:lnSpc>
              <a:buNone/>
            </a:pP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→대중국무역 추이</a:t>
            </a: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algn="just">
              <a:lnSpc>
                <a:spcPct val="160000"/>
              </a:lnSpc>
              <a:buNone/>
            </a:pP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72200" y="1682472"/>
            <a:ext cx="2089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/>
              <a:t>화폐단위</a:t>
            </a:r>
            <a:r>
              <a:rPr lang="en-US" altLang="ko-KR" dirty="0"/>
              <a:t>: 1</a:t>
            </a:r>
            <a:r>
              <a:rPr lang="ko-KR" altLang="en-US" dirty="0"/>
              <a:t>억달러</a:t>
            </a:r>
            <a:endParaRPr lang="zh-TW" altLang="en-US" dirty="0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D52F86FE-7604-4310-83DC-46B23FDDA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874627"/>
              </p:ext>
            </p:extLst>
          </p:nvPr>
        </p:nvGraphicFramePr>
        <p:xfrm>
          <a:off x="467544" y="2060848"/>
          <a:ext cx="8208911" cy="134682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309934">
                  <a:extLst>
                    <a:ext uri="{9D8B030D-6E8A-4147-A177-3AD203B41FA5}">
                      <a16:colId xmlns:a16="http://schemas.microsoft.com/office/drawing/2014/main" val="1200370232"/>
                    </a:ext>
                  </a:extLst>
                </a:gridCol>
                <a:gridCol w="523974">
                  <a:extLst>
                    <a:ext uri="{9D8B030D-6E8A-4147-A177-3AD203B41FA5}">
                      <a16:colId xmlns:a16="http://schemas.microsoft.com/office/drawing/2014/main" val="1738074163"/>
                    </a:ext>
                  </a:extLst>
                </a:gridCol>
                <a:gridCol w="960617">
                  <a:extLst>
                    <a:ext uri="{9D8B030D-6E8A-4147-A177-3AD203B41FA5}">
                      <a16:colId xmlns:a16="http://schemas.microsoft.com/office/drawing/2014/main" val="1421708598"/>
                    </a:ext>
                  </a:extLst>
                </a:gridCol>
                <a:gridCol w="611301">
                  <a:extLst>
                    <a:ext uri="{9D8B030D-6E8A-4147-A177-3AD203B41FA5}">
                      <a16:colId xmlns:a16="http://schemas.microsoft.com/office/drawing/2014/main" val="168220914"/>
                    </a:ext>
                  </a:extLst>
                </a:gridCol>
                <a:gridCol w="523974">
                  <a:extLst>
                    <a:ext uri="{9D8B030D-6E8A-4147-A177-3AD203B41FA5}">
                      <a16:colId xmlns:a16="http://schemas.microsoft.com/office/drawing/2014/main" val="487833300"/>
                    </a:ext>
                  </a:extLst>
                </a:gridCol>
                <a:gridCol w="960617">
                  <a:extLst>
                    <a:ext uri="{9D8B030D-6E8A-4147-A177-3AD203B41FA5}">
                      <a16:colId xmlns:a16="http://schemas.microsoft.com/office/drawing/2014/main" val="3993708867"/>
                    </a:ext>
                  </a:extLst>
                </a:gridCol>
                <a:gridCol w="611301">
                  <a:extLst>
                    <a:ext uri="{9D8B030D-6E8A-4147-A177-3AD203B41FA5}">
                      <a16:colId xmlns:a16="http://schemas.microsoft.com/office/drawing/2014/main" val="1206169350"/>
                    </a:ext>
                  </a:extLst>
                </a:gridCol>
                <a:gridCol w="523974">
                  <a:extLst>
                    <a:ext uri="{9D8B030D-6E8A-4147-A177-3AD203B41FA5}">
                      <a16:colId xmlns:a16="http://schemas.microsoft.com/office/drawing/2014/main" val="3826607829"/>
                    </a:ext>
                  </a:extLst>
                </a:gridCol>
                <a:gridCol w="960617">
                  <a:extLst>
                    <a:ext uri="{9D8B030D-6E8A-4147-A177-3AD203B41FA5}">
                      <a16:colId xmlns:a16="http://schemas.microsoft.com/office/drawing/2014/main" val="4107425185"/>
                    </a:ext>
                  </a:extLst>
                </a:gridCol>
                <a:gridCol w="611301">
                  <a:extLst>
                    <a:ext uri="{9D8B030D-6E8A-4147-A177-3AD203B41FA5}">
                      <a16:colId xmlns:a16="http://schemas.microsoft.com/office/drawing/2014/main" val="2069902071"/>
                    </a:ext>
                  </a:extLst>
                </a:gridCol>
                <a:gridCol w="611301">
                  <a:extLst>
                    <a:ext uri="{9D8B030D-6E8A-4147-A177-3AD203B41FA5}">
                      <a16:colId xmlns:a16="http://schemas.microsoft.com/office/drawing/2014/main" val="73586987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무역총액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수출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수입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무역수지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39371859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국가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순위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금액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비중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순위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금액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비중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순위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금액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비중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7242833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전세계</a:t>
                      </a:r>
                      <a:endParaRPr 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---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6,310.6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100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---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3,452.2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100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---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2,858.4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---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593.7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1092093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중국</a:t>
                      </a:r>
                      <a:endParaRPr 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1,660.2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26.3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1,024.4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29.7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635.7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22.2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388.7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33446290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72730F15-5B00-482E-9B76-0DC63B15B8B3}"/>
              </a:ext>
            </a:extLst>
          </p:cNvPr>
          <p:cNvSpPr/>
          <p:nvPr/>
        </p:nvSpPr>
        <p:spPr>
          <a:xfrm>
            <a:off x="6876256" y="3717032"/>
            <a:ext cx="20134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/>
              <a:t>화폐단위</a:t>
            </a:r>
            <a:r>
              <a:rPr lang="en-US" altLang="ko-KR" dirty="0"/>
              <a:t>: 1</a:t>
            </a:r>
            <a:r>
              <a:rPr lang="ko-KR" altLang="en-US" dirty="0"/>
              <a:t>억달러</a:t>
            </a:r>
            <a:endParaRPr lang="zh-TW" altLang="en-US" dirty="0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83EB7C73-2815-4702-856B-7ADCD3B618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659123"/>
              </p:ext>
            </p:extLst>
          </p:nvPr>
        </p:nvGraphicFramePr>
        <p:xfrm>
          <a:off x="495601" y="4095492"/>
          <a:ext cx="8208915" cy="2645874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720083">
                  <a:extLst>
                    <a:ext uri="{9D8B030D-6E8A-4147-A177-3AD203B41FA5}">
                      <a16:colId xmlns:a16="http://schemas.microsoft.com/office/drawing/2014/main" val="2992696978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794644061"/>
                    </a:ext>
                  </a:extLst>
                </a:gridCol>
                <a:gridCol w="942648">
                  <a:extLst>
                    <a:ext uri="{9D8B030D-6E8A-4147-A177-3AD203B41FA5}">
                      <a16:colId xmlns:a16="http://schemas.microsoft.com/office/drawing/2014/main" val="399544674"/>
                    </a:ext>
                  </a:extLst>
                </a:gridCol>
                <a:gridCol w="746265">
                  <a:extLst>
                    <a:ext uri="{9D8B030D-6E8A-4147-A177-3AD203B41FA5}">
                      <a16:colId xmlns:a16="http://schemas.microsoft.com/office/drawing/2014/main" val="3705629390"/>
                    </a:ext>
                  </a:extLst>
                </a:gridCol>
                <a:gridCol w="746265">
                  <a:extLst>
                    <a:ext uri="{9D8B030D-6E8A-4147-A177-3AD203B41FA5}">
                      <a16:colId xmlns:a16="http://schemas.microsoft.com/office/drawing/2014/main" val="1216847888"/>
                    </a:ext>
                  </a:extLst>
                </a:gridCol>
                <a:gridCol w="746265">
                  <a:extLst>
                    <a:ext uri="{9D8B030D-6E8A-4147-A177-3AD203B41FA5}">
                      <a16:colId xmlns:a16="http://schemas.microsoft.com/office/drawing/2014/main" val="3101011849"/>
                    </a:ext>
                  </a:extLst>
                </a:gridCol>
                <a:gridCol w="746265">
                  <a:extLst>
                    <a:ext uri="{9D8B030D-6E8A-4147-A177-3AD203B41FA5}">
                      <a16:colId xmlns:a16="http://schemas.microsoft.com/office/drawing/2014/main" val="335978638"/>
                    </a:ext>
                  </a:extLst>
                </a:gridCol>
                <a:gridCol w="746265">
                  <a:extLst>
                    <a:ext uri="{9D8B030D-6E8A-4147-A177-3AD203B41FA5}">
                      <a16:colId xmlns:a16="http://schemas.microsoft.com/office/drawing/2014/main" val="3425137349"/>
                    </a:ext>
                  </a:extLst>
                </a:gridCol>
                <a:gridCol w="746265">
                  <a:extLst>
                    <a:ext uri="{9D8B030D-6E8A-4147-A177-3AD203B41FA5}">
                      <a16:colId xmlns:a16="http://schemas.microsoft.com/office/drawing/2014/main" val="2190358510"/>
                    </a:ext>
                  </a:extLst>
                </a:gridCol>
                <a:gridCol w="772450">
                  <a:extLst>
                    <a:ext uri="{9D8B030D-6E8A-4147-A177-3AD203B41FA5}">
                      <a16:colId xmlns:a16="http://schemas.microsoft.com/office/drawing/2014/main" val="401637376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911106927"/>
                    </a:ext>
                  </a:extLst>
                </a:gridCol>
              </a:tblGrid>
              <a:tr h="377982">
                <a:tc>
                  <a:txBody>
                    <a:bodyPr/>
                    <a:lstStyle/>
                    <a:p>
                      <a:pPr algn="ctr"/>
                      <a:endParaRPr lang="en-US" altLang="ko-KR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무역총액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</a:rPr>
                        <a:t>수출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>
                          <a:effectLst/>
                        </a:rPr>
                        <a:t>수입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>
                          <a:effectLst/>
                        </a:rPr>
                        <a:t>무역</a:t>
                      </a:r>
                      <a:endParaRPr lang="en-US" altLang="ko-KR" sz="1600" dirty="0">
                        <a:effectLst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>
                          <a:effectLst/>
                        </a:rPr>
                        <a:t>수지</a:t>
                      </a:r>
                      <a:endParaRPr lang="ko-KR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46569621"/>
                  </a:ext>
                </a:extLst>
              </a:tr>
              <a:tr h="377982">
                <a:tc>
                  <a:txBody>
                    <a:bodyPr/>
                    <a:lstStyle/>
                    <a:p>
                      <a:pPr algn="ctr"/>
                      <a:endParaRPr lang="en-US" altLang="ko-KR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</a:rPr>
                        <a:t>순위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</a:rPr>
                        <a:t>금액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</a:rPr>
                        <a:t>비중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</a:rPr>
                        <a:t>순위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</a:rPr>
                        <a:t>금액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</a:rPr>
                        <a:t>비중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</a:rPr>
                        <a:t>순위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</a:rPr>
                        <a:t>금액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>
                          <a:effectLst/>
                        </a:rPr>
                        <a:t>비중</a:t>
                      </a:r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42639666"/>
                  </a:ext>
                </a:extLst>
              </a:tr>
              <a:tr h="3779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2019</a:t>
                      </a:r>
                      <a:endParaRPr 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</a:rPr>
                        <a:t>1</a:t>
                      </a:r>
                      <a:endParaRPr lang="en-US" altLang="zh-TW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</a:rPr>
                        <a:t>1,461.8</a:t>
                      </a:r>
                      <a:endParaRPr lang="en-US" altLang="zh-TW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</a:rPr>
                        <a:t>24.2</a:t>
                      </a:r>
                      <a:endParaRPr lang="en-US" altLang="zh-TW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</a:rPr>
                        <a:t>1</a:t>
                      </a:r>
                      <a:endParaRPr lang="en-US" altLang="zh-TW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</a:rPr>
                        <a:t>917.9</a:t>
                      </a:r>
                      <a:endParaRPr lang="en-US" altLang="zh-TW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</a:rPr>
                        <a:t>27.8</a:t>
                      </a:r>
                      <a:endParaRPr lang="en-US" altLang="zh-TW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</a:rPr>
                        <a:t>1</a:t>
                      </a:r>
                      <a:endParaRPr lang="en-US" altLang="zh-TW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</a:rPr>
                        <a:t>573.9</a:t>
                      </a:r>
                      <a:endParaRPr lang="en-US" altLang="zh-TW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</a:rPr>
                        <a:t>20.0</a:t>
                      </a:r>
                      <a:endParaRPr lang="en-US" altLang="zh-TW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</a:rPr>
                        <a:t>344.0</a:t>
                      </a:r>
                      <a:endParaRPr lang="en-US" altLang="zh-TW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91328135"/>
                  </a:ext>
                </a:extLst>
              </a:tr>
              <a:tr h="3779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2018</a:t>
                      </a:r>
                      <a:endParaRPr 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1,502.9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24.2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964.9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28.8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537.9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18.8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427.0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1143340"/>
                  </a:ext>
                </a:extLst>
              </a:tr>
              <a:tr h="3779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2017</a:t>
                      </a:r>
                      <a:endParaRPr 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1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1,387.8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24.3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1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887.4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28.1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1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500.4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19.4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387.0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5822062"/>
                  </a:ext>
                </a:extLst>
              </a:tr>
              <a:tr h="3779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2016</a:t>
                      </a:r>
                      <a:endParaRPr 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1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1,177.2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23.1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1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737.3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26.4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1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kern="100" dirty="0">
                          <a:effectLst/>
                        </a:rPr>
                        <a:t>439.9</a:t>
                      </a:r>
                      <a:endParaRPr lang="zh-TW" alt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19.1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297.4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2804174"/>
                  </a:ext>
                </a:extLst>
              </a:tr>
              <a:tr h="3779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2015</a:t>
                      </a:r>
                      <a:endParaRPr lang="en-US" sz="16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1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1,153.9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22.6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1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kern="100" dirty="0">
                          <a:effectLst/>
                        </a:rPr>
                        <a:t>712.0</a:t>
                      </a:r>
                      <a:endParaRPr lang="zh-TW" alt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25.3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1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441.8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19.3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270.2</a:t>
                      </a:r>
                      <a:endParaRPr lang="zh-TW" sz="1600" kern="100" dirty="0"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0587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2947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79512" y="332656"/>
            <a:ext cx="8568952" cy="612068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대만 집권당의 대외전략 특징</a:t>
            </a: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국민당 정부</a:t>
            </a: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000" dirty="0">
                <a:latin typeface="KaiTi" panose="02010609060101010101" pitchFamily="49" charset="-122"/>
                <a:ea typeface="KaiTi" panose="02010609060101010101" pitchFamily="49" charset="-122"/>
              </a:rPr>
              <a:t>→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양안관계</a:t>
            </a:r>
            <a:endParaRPr lang="en-US" altLang="zh-TW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중국과 협력을 통한 경제성장과 외교공간 확보</a:t>
            </a: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군사긴장 완화</a:t>
            </a: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KaiTi" panose="02010609060101010101" pitchFamily="49" charset="-122"/>
              </a:rPr>
              <a:t>민진당 정부</a:t>
            </a: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→</a:t>
            </a:r>
            <a:r>
              <a:rPr lang="ko-KR" altLang="en-US" sz="2000" dirty="0">
                <a:latin typeface="KaiTi" panose="02010609060101010101" pitchFamily="49" charset="-122"/>
              </a:rPr>
              <a:t>민진당 정부</a:t>
            </a: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경제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: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양안협력 유지     </a:t>
            </a: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안보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: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미국의 중국 포위 전략 통한 안보 강화</a:t>
            </a: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KaiTi" panose="02010609060101010101" pitchFamily="49" charset="-122"/>
              </a:rPr>
              <a:t>양안관계의 추이</a:t>
            </a:r>
            <a:endParaRPr lang="en-US" altLang="ko-KR" sz="2000" dirty="0">
              <a:latin typeface="KaiT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→</a:t>
            </a:r>
            <a:r>
              <a:rPr lang="ko-KR" altLang="en-US" sz="2000" dirty="0">
                <a:latin typeface="KaiTi" panose="02010609060101010101" pitchFamily="49" charset="-122"/>
              </a:rPr>
              <a:t>국민당 집권시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: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양안 교류 확대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,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양</a:t>
            </a:r>
            <a:r>
              <a:rPr lang="ko-KR" altLang="en-US" sz="2000" dirty="0">
                <a:latin typeface="KaiTi" panose="02010609060101010101" pitchFamily="49" charset="-122"/>
              </a:rPr>
              <a:t>안관계 안정</a:t>
            </a: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ko-KR" altLang="en-US" sz="2000" dirty="0">
                <a:latin typeface="KaiTi" panose="02010609060101010101" pitchFamily="49" charset="-122"/>
              </a:rPr>
              <a:t>민진당 집권시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: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양안관계 긴장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, </a:t>
            </a:r>
            <a:r>
              <a:rPr lang="ko-KR" altLang="en-US" sz="2000" dirty="0">
                <a:latin typeface="KaiTi" panose="02010609060101010101" pitchFamily="49" charset="-122"/>
              </a:rPr>
              <a:t>경제협력 유지</a:t>
            </a: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2377162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79512" y="332656"/>
            <a:ext cx="8568952" cy="612068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차이잉원 집권하의 대만의 국제환경</a:t>
            </a: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중미 경쟁 첨예화</a:t>
            </a: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→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대만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: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지정학적 전략 지위 상승</a:t>
            </a: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000" dirty="0">
                <a:latin typeface="KaiTi" panose="02010609060101010101" pitchFamily="49" charset="-122"/>
                <a:ea typeface="KaiTi" panose="02010609060101010101" pitchFamily="49" charset="-122"/>
              </a:rPr>
              <a:t>→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미일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: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대만해협 안정을 미일 안보조약의 주변 유사시 범위에 포함</a:t>
            </a:r>
            <a:endParaRPr lang="en-US" altLang="zh-TW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대만과 미국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,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일본 관계 </a:t>
            </a: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000" dirty="0">
                <a:latin typeface="KaiTi" panose="02010609060101010101" pitchFamily="49" charset="-122"/>
                <a:ea typeface="KaiTi" panose="02010609060101010101" pitchFamily="49" charset="-122"/>
              </a:rPr>
              <a:t>→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미국</a:t>
            </a: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대만과 관계 강화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,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해병대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민간인 신분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 주둔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,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첨단 무기수출 승인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(2010)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보건부장관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,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국무부차관 파견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,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국회의원 파견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,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무역투자기본 협정 협상</a:t>
            </a: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ko-KR" altLang="en-US" sz="2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대만을 국가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로 호칭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블링컨 국무부장관</a:t>
            </a:r>
            <a:r>
              <a:rPr lang="en-US" altLang="zh-TW" sz="2000" dirty="0"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  <a:r>
              <a:rPr lang="zh-TW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미국회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),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모더나 제공</a:t>
            </a: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→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일본</a:t>
            </a:r>
            <a:endParaRPr lang="en-US" altLang="ko-KR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나카야마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방위성 차관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): 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대만은 </a:t>
            </a:r>
            <a:r>
              <a:rPr lang="ko-KR" altLang="en-US" sz="2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민주국가</a:t>
            </a:r>
            <a:r>
              <a:rPr lang="ko-KR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로 반드시 보호</a:t>
            </a:r>
            <a:r>
              <a:rPr lang="en-US" altLang="ko-KR" sz="20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3733957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ppt작업자료\social자료\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4643446"/>
            <a:ext cx="1866900" cy="1800225"/>
          </a:xfrm>
          <a:prstGeom prst="rect">
            <a:avLst/>
          </a:prstGeom>
          <a:noFill/>
        </p:spPr>
      </p:pic>
      <p:pic>
        <p:nvPicPr>
          <p:cNvPr id="5" name="그림 4" descr="social-med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581128"/>
            <a:ext cx="4547557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1115616" y="2060848"/>
            <a:ext cx="727280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ko-KR" altLang="en-US" sz="44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HY견고딕" pitchFamily="18" charset="-127"/>
                <a:ea typeface="HY견고딕" pitchFamily="18" charset="-127"/>
              </a:rPr>
              <a:t>경청해 주셔서 감사합니다</a:t>
            </a:r>
            <a:r>
              <a:rPr lang="en-US" altLang="ko-KR" sz="44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HY견고딕" pitchFamily="18" charset="-127"/>
                <a:ea typeface="HY견고딕" pitchFamily="18" charset="-127"/>
              </a:rPr>
              <a:t>!</a:t>
            </a:r>
            <a:endParaRPr lang="ko-KR" altLang="en-US" sz="44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4489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126" y="764704"/>
            <a:ext cx="8354338" cy="5544616"/>
          </a:xfrm>
        </p:spPr>
        <p:txBody>
          <a:bodyPr>
            <a:noAutofit/>
          </a:bodyPr>
          <a:lstStyle/>
          <a:p>
            <a:pPr marL="309150" indent="-342900"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동북아 지역 국가의 정치체도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중국</a:t>
            </a: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공화제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단방제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일당전제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집단지도체제</a:t>
            </a:r>
            <a:endParaRPr lang="zh-TW" altLang="en-US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일본</a:t>
            </a: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입헌군주제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 단방제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 의원내각제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다당제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양원제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한국</a:t>
            </a: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공화제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 단방제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대통령제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다당제</a:t>
            </a:r>
            <a:endParaRPr lang="zh-TW" altLang="en-US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북한</a:t>
            </a: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공화제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단방제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</a:t>
            </a: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일당전제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유일지도체제</a:t>
            </a:r>
            <a:r>
              <a:rPr lang="en-US" altLang="zh-TW" sz="2000" dirty="0">
                <a:latin typeface="KaiTi" pitchFamily="49" charset="-122"/>
                <a:ea typeface="KaiTi" pitchFamily="49" charset="-122"/>
              </a:rPr>
              <a:t>  </a:t>
            </a: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대만</a:t>
            </a: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공화제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단방제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대통령제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이원집정제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),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다당제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단원제</a:t>
            </a:r>
            <a:endParaRPr lang="zh-TW" altLang="en-US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몽골</a:t>
            </a: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공화제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단방제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이원집정제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다당제</a:t>
            </a:r>
            <a:endParaRPr lang="zh-TW" altLang="en-US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러시아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공화제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연방제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</a:t>
            </a: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이원집정제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다당제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양원제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</a:t>
            </a:r>
          </a:p>
          <a:p>
            <a:pPr latinLnBrk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현존 사회주의 국가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이념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: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마크르스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-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레닌주의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)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북한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중국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베트남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라오스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쿠바</a:t>
            </a: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    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동북아 국제정치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91151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126" y="764704"/>
            <a:ext cx="8354338" cy="5904656"/>
          </a:xfrm>
        </p:spPr>
        <p:txBody>
          <a:bodyPr>
            <a:noAutofit/>
          </a:bodyPr>
          <a:lstStyle/>
          <a:p>
            <a:pPr marL="309150" indent="-342900"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동북아 국제관계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미중관계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각축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: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인도태평양전략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일대일로</a:t>
            </a:r>
            <a:endParaRPr lang="en-US" altLang="zh-TW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endParaRPr lang="en-US" altLang="zh-TW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endParaRPr lang="en-US" altLang="zh-TW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endParaRPr lang="en-US" altLang="zh-TW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endParaRPr lang="en-US" altLang="zh-TW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endParaRPr lang="en-US" altLang="zh-TW" sz="2000" dirty="0">
              <a:latin typeface="KaiTi" pitchFamily="49" charset="-122"/>
              <a:ea typeface="KaiTi" pitchFamily="49" charset="-122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일대일로의 목적</a:t>
            </a:r>
            <a:r>
              <a:rPr lang="en-US" altLang="ko-KR" sz="2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: </a:t>
            </a:r>
            <a:r>
              <a:rPr lang="ko-KR" altLang="en-US" sz="2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중국 중심의 유라시아대륙 질서구축</a:t>
            </a:r>
            <a:endParaRPr lang="en-US" altLang="ko-KR" sz="20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미국 중심의 세계질서에 도전 </a:t>
            </a:r>
            <a:endParaRPr lang="en-US" altLang="ko-KR" sz="20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인도태평양전략의 목적</a:t>
            </a:r>
            <a:r>
              <a:rPr lang="en-US" altLang="ko-KR" sz="2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: </a:t>
            </a:r>
            <a:r>
              <a:rPr lang="ko-KR" altLang="en-US" sz="2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자유롭고 개방된 인도태평양 건설</a:t>
            </a:r>
            <a:endParaRPr lang="en-US" altLang="ko-KR" sz="20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endParaRPr lang="en-US" altLang="zh-TW" sz="2000" dirty="0"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동북아 국제정치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9339735-2A74-4398-A10E-B905D05CA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2348880"/>
            <a:ext cx="5184576" cy="2977628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22B4FFD4-D85F-4966-A57C-90D2E496059E}"/>
              </a:ext>
            </a:extLst>
          </p:cNvPr>
          <p:cNvSpPr/>
          <p:nvPr/>
        </p:nvSpPr>
        <p:spPr>
          <a:xfrm>
            <a:off x="6156176" y="1916832"/>
            <a:ext cx="2737714" cy="3409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/>
              <a:t>지정학이론</a:t>
            </a:r>
            <a:endParaRPr lang="en-US" altLang="ko-KR" sz="16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ko-KR" altLang="en-US" sz="1600" dirty="0"/>
              <a:t>맥킨더</a:t>
            </a:r>
            <a:r>
              <a:rPr lang="en-US" altLang="ko-KR" sz="1600" dirty="0"/>
              <a:t>(1904)</a:t>
            </a:r>
            <a:r>
              <a:rPr lang="ko-KR" altLang="en-US" sz="1600" dirty="0"/>
              <a:t> </a:t>
            </a:r>
            <a:r>
              <a:rPr lang="en-US" altLang="ko-KR" sz="1600" dirty="0"/>
              <a:t>–</a:t>
            </a:r>
            <a:r>
              <a:rPr lang="ko-KR" altLang="en-US" sz="1600" dirty="0"/>
              <a:t> 심장지대이론</a:t>
            </a:r>
            <a:endParaRPr lang="en-US" altLang="ko-KR" sz="16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ko-KR" altLang="en-US" sz="1600" dirty="0"/>
              <a:t>세계지리</a:t>
            </a:r>
            <a:r>
              <a:rPr lang="en-US" altLang="ko-KR" sz="1600" dirty="0"/>
              <a:t>: </a:t>
            </a:r>
            <a:r>
              <a:rPr lang="ko-KR" altLang="en-US" sz="1600" dirty="0"/>
              <a:t>세계섬</a:t>
            </a:r>
            <a:r>
              <a:rPr lang="en-US" altLang="ko-KR" sz="1600" dirty="0"/>
              <a:t>, </a:t>
            </a:r>
            <a:r>
              <a:rPr lang="ko-KR" altLang="en-US" sz="1600" dirty="0"/>
              <a:t>근해섬</a:t>
            </a:r>
            <a:r>
              <a:rPr lang="en-US" altLang="ko-KR" sz="1600" dirty="0"/>
              <a:t>, </a:t>
            </a:r>
            <a:r>
              <a:rPr lang="ko-KR" altLang="en-US" sz="1600" dirty="0"/>
              <a:t>외부섬으로 구분</a:t>
            </a:r>
            <a:endParaRPr lang="en-US" altLang="ko-KR" sz="1600" dirty="0"/>
          </a:p>
          <a:p>
            <a:pPr marL="342900" indent="-342900" algn="just">
              <a:buFont typeface="+mj-lt"/>
              <a:buAutoNum type="arabicPeriod"/>
            </a:pPr>
            <a:r>
              <a:rPr lang="ko-KR" altLang="en-US" sz="1600" dirty="0"/>
              <a:t>심장지대은  세계섬의 중심 지역</a:t>
            </a:r>
            <a:endParaRPr lang="en-US" altLang="ko-KR" sz="1600" dirty="0"/>
          </a:p>
          <a:p>
            <a:pPr marL="342900" indent="-342900" algn="just">
              <a:buFont typeface="+mj-lt"/>
              <a:buAutoNum type="arabicPeriod"/>
            </a:pPr>
            <a:r>
              <a:rPr lang="ko-KR" altLang="en-US" sz="1600" dirty="0"/>
              <a:t>심장지대 지배국가</a:t>
            </a:r>
            <a:r>
              <a:rPr lang="en-US" altLang="ko-KR" sz="1600" dirty="0"/>
              <a:t>: </a:t>
            </a:r>
            <a:r>
              <a:rPr lang="ko-KR" altLang="en-US" sz="1600" dirty="0"/>
              <a:t>세계섬 지배</a:t>
            </a:r>
            <a:endParaRPr lang="en-US" altLang="ko-KR" sz="1600" dirty="0"/>
          </a:p>
          <a:p>
            <a:pPr marL="342900" indent="-342900" algn="just">
              <a:buFont typeface="+mj-lt"/>
              <a:buAutoNum type="arabicPeriod"/>
            </a:pPr>
            <a:r>
              <a:rPr lang="ko-KR" altLang="en-US" sz="1600" dirty="0"/>
              <a:t>심장지대</a:t>
            </a:r>
            <a:r>
              <a:rPr lang="en-US" altLang="ko-KR" sz="1600" dirty="0"/>
              <a:t>(</a:t>
            </a:r>
            <a:r>
              <a:rPr lang="ko-KR" altLang="en-US" sz="1600" dirty="0"/>
              <a:t>동유럽</a:t>
            </a:r>
            <a:r>
              <a:rPr lang="en-US" altLang="ko-KR" sz="1600" dirty="0"/>
              <a:t>-</a:t>
            </a:r>
            <a:r>
              <a:rPr lang="ko-KR" altLang="en-US" sz="1600" dirty="0"/>
              <a:t>러시아</a:t>
            </a:r>
            <a:r>
              <a:rPr lang="en-US" altLang="ko-KR" sz="1600" dirty="0"/>
              <a:t>): </a:t>
            </a:r>
            <a:r>
              <a:rPr lang="ko-KR" altLang="en-US" sz="1600" dirty="0"/>
              <a:t>중앙아</a:t>
            </a:r>
            <a:r>
              <a:rPr lang="en-US" altLang="ko-KR" sz="1600" dirty="0"/>
              <a:t>,  </a:t>
            </a:r>
            <a:r>
              <a:rPr lang="ko-KR" altLang="en-US" sz="1600" dirty="0"/>
              <a:t>카프카스</a:t>
            </a:r>
            <a:endParaRPr lang="en-US" altLang="ko-KR" sz="1600" dirty="0"/>
          </a:p>
        </p:txBody>
      </p:sp>
    </p:spTree>
    <p:extLst>
      <p:ext uri="{BB962C8B-B14F-4D97-AF65-F5344CB8AC3E}">
        <p14:creationId xmlns:p14="http://schemas.microsoft.com/office/powerpoint/2010/main" val="1385350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126" y="764704"/>
            <a:ext cx="8354338" cy="5904656"/>
          </a:xfrm>
        </p:spPr>
        <p:txBody>
          <a:bodyPr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남북관계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핵과 사드의 대치국면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비핵화 대화국면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북중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남북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한미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북미 정상회담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대화 소강국면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zh-TW" sz="20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북미화노이회담 결렬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zh-TW" sz="20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남북관계 경색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남북연락사무소 폭파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)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zh-TW" sz="20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남북대화 복원 어려움</a:t>
            </a:r>
            <a:endParaRPr lang="en-US" altLang="zh-TW" sz="2000" dirty="0"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동북아 국제정치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6095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126" y="764704"/>
            <a:ext cx="8354338" cy="5904656"/>
          </a:xfrm>
        </p:spPr>
        <p:txBody>
          <a:bodyPr>
            <a:noAutofit/>
          </a:bodyPr>
          <a:lstStyle/>
          <a:p>
            <a:pPr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한일관계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경색국면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zh-TW" sz="2000" dirty="0">
                <a:latin typeface="KaiTi" pitchFamily="49" charset="-122"/>
                <a:ea typeface="KaiTi" pitchFamily="49" charset="-122"/>
              </a:rPr>
              <a:t>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역사문제</a:t>
            </a:r>
            <a:r>
              <a:rPr lang="ko-KR" altLang="en-US" sz="2000" dirty="0">
                <a:latin typeface="標楷體" panose="03000509000000000000" pitchFamily="65" charset="-120"/>
                <a:ea typeface="KaiTi" pitchFamily="49" charset="-122"/>
              </a:rPr>
              <a:t>→경제문제</a:t>
            </a:r>
            <a:endParaRPr lang="en-US" altLang="zh-TW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양안관계</a:t>
            </a:r>
            <a:endParaRPr lang="en-US" altLang="zh-TW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정부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: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정치</a:t>
            </a:r>
            <a:r>
              <a:rPr lang="en-US" altLang="ko-KR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·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군사적 대치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→민간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: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경제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사회문화 교류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일본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-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대만관계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밀착관계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zh-TW" sz="20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일본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: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백신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(AZ)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지원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(2</a:t>
            </a:r>
            <a:r>
              <a:rPr lang="en-US" altLang="zh-TW" sz="2000" dirty="0">
                <a:latin typeface="KaiTi" pitchFamily="49" charset="-122"/>
                <a:ea typeface="KaiTi" pitchFamily="49" charset="-122"/>
              </a:rPr>
              <a:t>37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만 회분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)</a:t>
            </a: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한국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-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대만관계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zh-TW" altLang="en-US" sz="2000" dirty="0">
                <a:latin typeface="KaiTi" pitchFamily="49" charset="-122"/>
                <a:ea typeface="KaiTi" pitchFamily="49" charset="-122"/>
              </a:rPr>
              <a:t>→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민간 경제문화 교류  </a:t>
            </a:r>
            <a:endParaRPr lang="en-US" altLang="zh-TW" sz="2000" dirty="0"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동북아 국제정치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0559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126" y="764704"/>
            <a:ext cx="8354338" cy="5904656"/>
          </a:xfrm>
        </p:spPr>
        <p:txBody>
          <a:bodyPr>
            <a:noAutofit/>
          </a:bodyPr>
          <a:lstStyle/>
          <a:p>
            <a:pPr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대만의 역사와 인구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대만의 정치와 대외관계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6DC19D2-EACC-4BD4-B0B4-C6669C67B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28800"/>
            <a:ext cx="8560821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63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126" y="764704"/>
            <a:ext cx="8354338" cy="5904656"/>
          </a:xfrm>
        </p:spPr>
        <p:txBody>
          <a:bodyPr>
            <a:noAutofit/>
          </a:bodyPr>
          <a:lstStyle/>
          <a:p>
            <a:pPr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대만의 정치체제의 발전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계엄시기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→중화민국정부 대만천도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(1949)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당정국가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국민당 일당독재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),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총통제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국민회의 선출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)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→민주화 시기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  민진당 성립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(86),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계엄해제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(87),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성장 직할시장 민선실시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(94)</a:t>
            </a: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  총통 직선제 실시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(96),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정권교체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(2000, 2008, 2016)</a:t>
            </a: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정당 정치</a:t>
            </a:r>
            <a:endParaRPr lang="en-US" altLang="zh-TW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→주요정당</a:t>
            </a:r>
            <a:r>
              <a:rPr lang="en-US" altLang="zh-TW" sz="2000" dirty="0">
                <a:latin typeface="KaiTi" pitchFamily="49" charset="-122"/>
                <a:ea typeface="KaiTi" pitchFamily="49" charset="-122"/>
              </a:rPr>
              <a:t>(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원내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)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 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2000" dirty="0">
                <a:solidFill>
                  <a:srgbClr val="000099"/>
                </a:solidFill>
                <a:latin typeface="KaiTi" pitchFamily="49" charset="-122"/>
                <a:ea typeface="KaiTi" pitchFamily="49" charset="-122"/>
              </a:rPr>
              <a:t>국민당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solidFill>
                  <a:srgbClr val="00B050"/>
                </a:solidFill>
                <a:latin typeface="KaiTi" pitchFamily="49" charset="-122"/>
                <a:ea typeface="KaiTi" pitchFamily="49" charset="-122"/>
              </a:rPr>
              <a:t>민진당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대만민중당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solidFill>
                  <a:srgbClr val="00B050"/>
                </a:solidFill>
                <a:latin typeface="KaiTi" pitchFamily="49" charset="-122"/>
                <a:ea typeface="KaiTi" pitchFamily="49" charset="-122"/>
              </a:rPr>
              <a:t>시대역량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solidFill>
                  <a:srgbClr val="00B050"/>
                </a:solidFill>
                <a:latin typeface="KaiTi" pitchFamily="49" charset="-122"/>
                <a:ea typeface="KaiTi" pitchFamily="49" charset="-122"/>
              </a:rPr>
              <a:t>대만기진당</a:t>
            </a:r>
            <a:endParaRPr lang="en-US" altLang="ko-KR" sz="2000" dirty="0">
              <a:solidFill>
                <a:srgbClr val="00B050"/>
              </a:solidFill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대만의 정치와 대외관계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54148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394126" y="764704"/>
            <a:ext cx="8354338" cy="5904656"/>
          </a:xfrm>
        </p:spPr>
        <p:txBody>
          <a:bodyPr>
            <a:noAutofit/>
          </a:bodyPr>
          <a:lstStyle/>
          <a:p>
            <a:pPr latinLnBrk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대만 정당의 정치노선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국민당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→외성인 주축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보수성향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 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양안협력관계 중시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민진당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→본성인으로 구성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  진보성향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  독립지향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중국에 흡수를 경계</a:t>
            </a:r>
            <a:endParaRPr lang="en-US" altLang="ko-KR" sz="2000" dirty="0">
              <a:latin typeface="KaiTi" pitchFamily="49" charset="-122"/>
              <a:ea typeface="KaiTi" pitchFamily="49" charset="-122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선거 의제</a:t>
            </a:r>
            <a:endParaRPr lang="en-US" altLang="zh-TW" sz="2000" dirty="0">
              <a:latin typeface="KaiTi" pitchFamily="49" charset="-122"/>
              <a:ea typeface="KaiTi" pitchFamily="49" charset="-122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→경제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양안관계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), 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국호변경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(</a:t>
            </a:r>
            <a:r>
              <a:rPr lang="ko-KR" altLang="en-US" sz="2000" dirty="0">
                <a:latin typeface="KaiTi" pitchFamily="49" charset="-122"/>
                <a:ea typeface="KaiTi" pitchFamily="49" charset="-122"/>
              </a:rPr>
              <a:t>독립</a:t>
            </a:r>
            <a:r>
              <a:rPr lang="en-US" altLang="ko-KR" sz="2000" dirty="0">
                <a:latin typeface="KaiTi" pitchFamily="49" charset="-122"/>
                <a:ea typeface="KaiTi" pitchFamily="49" charset="-122"/>
              </a:rPr>
              <a:t>)</a:t>
            </a:r>
            <a:endParaRPr lang="en-US" altLang="ko-KR" sz="2000" dirty="0">
              <a:solidFill>
                <a:srgbClr val="00B050"/>
              </a:solidFill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圓角矩形 2">
            <a:extLst>
              <a:ext uri="{FF2B5EF4-FFF2-40B4-BE49-F238E27FC236}">
                <a16:creationId xmlns:a16="http://schemas.microsoft.com/office/drawing/2014/main" id="{5C885C6F-4A86-4B6D-8864-A38525DB21A4}"/>
              </a:ext>
            </a:extLst>
          </p:cNvPr>
          <p:cNvSpPr/>
          <p:nvPr/>
        </p:nvSpPr>
        <p:spPr>
          <a:xfrm>
            <a:off x="1907704" y="188640"/>
            <a:ext cx="5328592" cy="504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대만의 정치와 대외관계</a:t>
            </a:r>
            <a:endParaRPr lang="zh-TW" altLang="en-US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3410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5544</TotalTime>
  <Words>1418</Words>
  <Application>Microsoft Office PowerPoint</Application>
  <PresentationFormat>On-screen Show (4:3)</PresentationFormat>
  <Paragraphs>376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標楷體</vt:lpstr>
      <vt:lpstr>HY견고딕</vt:lpstr>
      <vt:lpstr>KaiTi</vt:lpstr>
      <vt:lpstr>맑은 고딕</vt:lpstr>
      <vt:lpstr>Batang</vt:lpstr>
      <vt:lpstr>Arial</vt:lpstr>
      <vt:lpstr>Calibri</vt:lpstr>
      <vt:lpstr>Calibri Light</vt:lpstr>
      <vt:lpstr>Times New Roman</vt:lpstr>
      <vt:lpstr>Wingdings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新型大國關係下中國對北韓政策</dc:title>
  <dc:creator>superuser</dc:creator>
  <cp:lastModifiedBy>soyoung</cp:lastModifiedBy>
  <cp:revision>357</cp:revision>
  <cp:lastPrinted>2019-06-20T12:42:47Z</cp:lastPrinted>
  <dcterms:created xsi:type="dcterms:W3CDTF">2013-12-16T13:19:56Z</dcterms:created>
  <dcterms:modified xsi:type="dcterms:W3CDTF">2021-10-19T03:54:55Z</dcterms:modified>
</cp:coreProperties>
</file>