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18.xml" ContentType="application/vnd.openxmlformats-officedocument.presentationml.slide+xml"/>
  <Override PartName="/ppt/slides/slide33.xml" ContentType="application/vnd.openxmlformats-officedocument.presentationml.slide+xml"/>
  <Override PartName="/ppt/slides/slide31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2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tags/tag1.xml" ContentType="application/vnd.openxmlformats-officedocument.presentationml.tag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8" r:id="rId3"/>
    <p:sldId id="338" r:id="rId4"/>
    <p:sldId id="335" r:id="rId5"/>
    <p:sldId id="270" r:id="rId6"/>
    <p:sldId id="271" r:id="rId7"/>
    <p:sldId id="289" r:id="rId8"/>
    <p:sldId id="272" r:id="rId9"/>
    <p:sldId id="287" r:id="rId10"/>
    <p:sldId id="290" r:id="rId11"/>
    <p:sldId id="291" r:id="rId12"/>
    <p:sldId id="292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93" r:id="rId27"/>
    <p:sldId id="297" r:id="rId28"/>
    <p:sldId id="298" r:id="rId29"/>
    <p:sldId id="339" r:id="rId30"/>
    <p:sldId id="304" r:id="rId31"/>
    <p:sldId id="294" r:id="rId32"/>
    <p:sldId id="295" r:id="rId33"/>
    <p:sldId id="296" r:id="rId34"/>
    <p:sldId id="301" r:id="rId35"/>
    <p:sldId id="340" r:id="rId36"/>
    <p:sldId id="299" r:id="rId37"/>
    <p:sldId id="300" r:id="rId38"/>
    <p:sldId id="341" r:id="rId39"/>
    <p:sldId id="342" r:id="rId40"/>
    <p:sldId id="343" r:id="rId41"/>
  </p:sldIdLst>
  <p:sldSz cx="12192000" cy="6858000"/>
  <p:notesSz cx="6858000" cy="9144000"/>
  <p:custDataLst>
    <p:tags r:id="rId42"/>
  </p:custDataLst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4" d="100"/>
          <a:sy n="84" d="100"/>
        </p:scale>
        <p:origin x="53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47" Type="http://schemas.openxmlformats.org/officeDocument/2006/relationships/customXml" Target="../customXml/item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48" Type="http://schemas.openxmlformats.org/officeDocument/2006/relationships/customXml" Target="../customXml/item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F5369-916D-4C8C-BA9E-6609118D744A}" type="datetimeFigureOut">
              <a:rPr lang="bg-BG" smtClean="0"/>
              <a:t>4.2.2020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9BAE4-60F7-4353-A2DA-A79C9318E9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05672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F5369-916D-4C8C-BA9E-6609118D744A}" type="datetimeFigureOut">
              <a:rPr lang="bg-BG" smtClean="0"/>
              <a:t>4.2.2020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9BAE4-60F7-4353-A2DA-A79C9318E9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7846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F5369-916D-4C8C-BA9E-6609118D744A}" type="datetimeFigureOut">
              <a:rPr lang="bg-BG" smtClean="0"/>
              <a:t>4.2.2020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9BAE4-60F7-4353-A2DA-A79C9318E9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04372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F5369-916D-4C8C-BA9E-6609118D744A}" type="datetimeFigureOut">
              <a:rPr lang="bg-BG" smtClean="0"/>
              <a:t>4.2.2020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9BAE4-60F7-4353-A2DA-A79C9318E9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7919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F5369-916D-4C8C-BA9E-6609118D744A}" type="datetimeFigureOut">
              <a:rPr lang="bg-BG" smtClean="0"/>
              <a:t>4.2.2020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9BAE4-60F7-4353-A2DA-A79C9318E9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30871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F5369-916D-4C8C-BA9E-6609118D744A}" type="datetimeFigureOut">
              <a:rPr lang="bg-BG" smtClean="0"/>
              <a:t>4.2.2020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9BAE4-60F7-4353-A2DA-A79C9318E9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99953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F5369-916D-4C8C-BA9E-6609118D744A}" type="datetimeFigureOut">
              <a:rPr lang="bg-BG" smtClean="0"/>
              <a:t>4.2.2020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9BAE4-60F7-4353-A2DA-A79C9318E9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12542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F5369-916D-4C8C-BA9E-6609118D744A}" type="datetimeFigureOut">
              <a:rPr lang="bg-BG" smtClean="0"/>
              <a:t>4.2.2020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9BAE4-60F7-4353-A2DA-A79C9318E9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08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F5369-916D-4C8C-BA9E-6609118D744A}" type="datetimeFigureOut">
              <a:rPr lang="bg-BG" smtClean="0"/>
              <a:t>4.2.2020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9BAE4-60F7-4353-A2DA-A79C9318E9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30141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F5369-916D-4C8C-BA9E-6609118D744A}" type="datetimeFigureOut">
              <a:rPr lang="bg-BG" smtClean="0"/>
              <a:t>4.2.2020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9BAE4-60F7-4353-A2DA-A79C9318E9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1334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F5369-916D-4C8C-BA9E-6609118D744A}" type="datetimeFigureOut">
              <a:rPr lang="bg-BG" smtClean="0"/>
              <a:t>4.2.2020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9BAE4-60F7-4353-A2DA-A79C9318E9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6604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E6F65D3-6563-4713-9BE8-7CF9A9390645}"/>
              </a:ext>
            </a:extLst>
          </p:cNvPr>
          <p:cNvCxnSpPr>
            <a:cxnSpLocks/>
          </p:cNvCxnSpPr>
          <p:nvPr/>
        </p:nvCxnSpPr>
        <p:spPr>
          <a:xfrm>
            <a:off x="0" y="6430962"/>
            <a:ext cx="12192000" cy="0"/>
          </a:xfrm>
          <a:prstGeom prst="line">
            <a:avLst/>
          </a:prstGeom>
          <a:ln w="25400">
            <a:solidFill>
              <a:schemeClr val="accent1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CCF9E78-6BBC-4373-8848-FD3950FEF73B}"/>
              </a:ext>
            </a:extLst>
          </p:cNvPr>
          <p:cNvSpPr/>
          <p:nvPr userDrawn="1"/>
        </p:nvSpPr>
        <p:spPr>
          <a:xfrm>
            <a:off x="0" y="6485021"/>
            <a:ext cx="12192000" cy="372979"/>
          </a:xfrm>
          <a:prstGeom prst="rect">
            <a:avLst/>
          </a:prstGeom>
          <a:solidFill>
            <a:schemeClr val="accent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240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F5369-916D-4C8C-BA9E-6609118D744A}" type="datetimeFigureOut">
              <a:rPr lang="bg-BG" smtClean="0"/>
              <a:t>4.2.2020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9BAE4-60F7-4353-A2DA-A79C9318E9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4569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ortal.office.com/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2" Type="http://schemas.openxmlformats.org/officeDocument/2006/relationships/hyperlink" Target="https://forms.office.com/Pages/ResponsePage.aspx?id=OQCFEwYBIUWuhHm5FSxqdbi1zUH9NAxDvhwRq2IG4O9UODhFMldBSzRXTlI4NjBMQTdSN1Y3SFlGWi4u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orms.office.com/Pages/ResponsePage.aspx?id=OQCFEwYBIUWuhHm5FSxqdbi1zUH9NAxDvhwRq2IG4O9UMTk3M05MREY1MDQxRUlZTDFGMjNORFMwWi4u" TargetMode="External"/><Relationship Id="rId5" Type="http://schemas.openxmlformats.org/officeDocument/2006/relationships/image" Target="../media/image32.png"/><Relationship Id="rId10" Type="http://schemas.openxmlformats.org/officeDocument/2006/relationships/image" Target="../media/image36.png"/><Relationship Id="rId4" Type="http://schemas.openxmlformats.org/officeDocument/2006/relationships/hyperlink" Target="https://forms.office.com/Pages/ResponsePage.aspx?id=OQCFEwYBIUWuhHm5FSxqdbi1zUH9NAxDvhwRq2IG4O9UQThTS1MzVThFVEY2SVFVTFhYUEVOSlpOTi4u" TargetMode="External"/><Relationship Id="rId9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sway.office.com/tGLnAnojGCRRShy1" TargetMode="External"/><Relationship Id="rId2" Type="http://schemas.openxmlformats.org/officeDocument/2006/relationships/hyperlink" Target="https://sway.office.com/kQ8QvJ9EI1QAVfkh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sway.office.com/fHh4lyaG16IQQeYz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s://sway.office.com/P84GF9U8LVoAFkhu" TargetMode="Externa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532" y="491706"/>
            <a:ext cx="10140256" cy="59781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89561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273225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3200" b="1" dirty="0">
                <a:solidFill>
                  <a:schemeClr val="accent5"/>
                </a:solidFill>
              </a:rPr>
              <a:t>Сигурен достъп до различни услуги и данни от всякакви устройства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194" y="0"/>
            <a:ext cx="10404988" cy="627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3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3025347" y="2856827"/>
            <a:ext cx="1205686" cy="250588"/>
            <a:chOff x="3166018" y="2305212"/>
            <a:chExt cx="1205686" cy="250588"/>
          </a:xfrm>
          <a:solidFill>
            <a:srgbClr val="FFC000"/>
          </a:solidFill>
        </p:grpSpPr>
        <p:sp>
          <p:nvSpPr>
            <p:cNvPr id="4" name="Freeform 10">
              <a:extLst>
                <a:ext uri="{FF2B5EF4-FFF2-40B4-BE49-F238E27FC236}">
                  <a16:creationId xmlns:a16="http://schemas.microsoft.com/office/drawing/2014/main" id="{461395C8-694B-4F79-A77F-A13942129C37}"/>
                </a:ext>
              </a:extLst>
            </p:cNvPr>
            <p:cNvSpPr/>
            <p:nvPr/>
          </p:nvSpPr>
          <p:spPr>
            <a:xfrm rot="16200000">
              <a:off x="3872519" y="1931320"/>
              <a:ext cx="0" cy="998371"/>
            </a:xfrm>
            <a:custGeom>
              <a:avLst/>
              <a:gdLst>
                <a:gd name="connsiteX0" fmla="*/ 0 w 642258"/>
                <a:gd name="connsiteY0" fmla="*/ 1752600 h 1752600"/>
                <a:gd name="connsiteX1" fmla="*/ 348343 w 642258"/>
                <a:gd name="connsiteY1" fmla="*/ 1752600 h 1752600"/>
                <a:gd name="connsiteX2" fmla="*/ 348343 w 642258"/>
                <a:gd name="connsiteY2" fmla="*/ 0 h 1752600"/>
                <a:gd name="connsiteX3" fmla="*/ 642258 w 642258"/>
                <a:gd name="connsiteY3" fmla="*/ 0 h 1752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2258" h="1752600">
                  <a:moveTo>
                    <a:pt x="0" y="1752600"/>
                  </a:moveTo>
                  <a:lnTo>
                    <a:pt x="348343" y="1752600"/>
                  </a:lnTo>
                  <a:lnTo>
                    <a:pt x="348343" y="0"/>
                  </a:lnTo>
                  <a:lnTo>
                    <a:pt x="642258" y="0"/>
                  </a:lnTo>
                </a:path>
              </a:pathLst>
            </a:custGeom>
            <a:grpFill/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" name="Isosceles Triangle 14">
              <a:extLst>
                <a:ext uri="{FF2B5EF4-FFF2-40B4-BE49-F238E27FC236}">
                  <a16:creationId xmlns:a16="http://schemas.microsoft.com/office/drawing/2014/main" id="{96B66A58-2950-4CD9-81F4-E88C3C9A14F2}"/>
                </a:ext>
              </a:extLst>
            </p:cNvPr>
            <p:cNvSpPr/>
            <p:nvPr/>
          </p:nvSpPr>
          <p:spPr>
            <a:xfrm rot="16200000">
              <a:off x="3148736" y="2322494"/>
              <a:ext cx="250588" cy="216024"/>
            </a:xfrm>
            <a:prstGeom prst="triangle">
              <a:avLst/>
            </a:prstGeom>
            <a:grp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Oval 13">
            <a:extLst>
              <a:ext uri="{FF2B5EF4-FFF2-40B4-BE49-F238E27FC236}">
                <a16:creationId xmlns:a16="http://schemas.microsoft.com/office/drawing/2014/main" id="{A53A2643-7EC1-46AD-B438-45EA3A22CDB0}"/>
              </a:ext>
            </a:extLst>
          </p:cNvPr>
          <p:cNvSpPr/>
          <p:nvPr/>
        </p:nvSpPr>
        <p:spPr>
          <a:xfrm>
            <a:off x="5582637" y="4573408"/>
            <a:ext cx="792088" cy="79208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Oval 26">
            <a:extLst>
              <a:ext uri="{FF2B5EF4-FFF2-40B4-BE49-F238E27FC236}">
                <a16:creationId xmlns:a16="http://schemas.microsoft.com/office/drawing/2014/main" id="{83E70FFE-8442-477F-A9D2-02D336019CA4}"/>
              </a:ext>
            </a:extLst>
          </p:cNvPr>
          <p:cNvSpPr/>
          <p:nvPr/>
        </p:nvSpPr>
        <p:spPr>
          <a:xfrm>
            <a:off x="8837794" y="2594894"/>
            <a:ext cx="792088" cy="79208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Oval 31">
            <a:extLst>
              <a:ext uri="{FF2B5EF4-FFF2-40B4-BE49-F238E27FC236}">
                <a16:creationId xmlns:a16="http://schemas.microsoft.com/office/drawing/2014/main" id="{35F3AFD3-3E23-4D4E-8707-DB3A3DB5548C}"/>
              </a:ext>
            </a:extLst>
          </p:cNvPr>
          <p:cNvSpPr/>
          <p:nvPr/>
        </p:nvSpPr>
        <p:spPr>
          <a:xfrm>
            <a:off x="2230667" y="2581372"/>
            <a:ext cx="792088" cy="79208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CA26B1E-732A-487E-AFC5-B369EE2FB023}"/>
              </a:ext>
            </a:extLst>
          </p:cNvPr>
          <p:cNvSpPr txBox="1"/>
          <p:nvPr/>
        </p:nvSpPr>
        <p:spPr>
          <a:xfrm>
            <a:off x="5301863" y="2729328"/>
            <a:ext cx="1312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ea typeface="FZShuTi" pitchFamily="2" charset="-122"/>
                <a:cs typeface="Arial" pitchFamily="34" charset="0"/>
              </a:rPr>
              <a:t>Microsoft 365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8" name="Rectangle 19">
            <a:extLst>
              <a:ext uri="{FF2B5EF4-FFF2-40B4-BE49-F238E27FC236}">
                <a16:creationId xmlns:a16="http://schemas.microsoft.com/office/drawing/2014/main" id="{68466211-972E-404A-96D0-5E6A907247F7}"/>
              </a:ext>
            </a:extLst>
          </p:cNvPr>
          <p:cNvSpPr>
            <a:spLocks noChangeAspect="1"/>
          </p:cNvSpPr>
          <p:nvPr/>
        </p:nvSpPr>
        <p:spPr>
          <a:xfrm>
            <a:off x="5782165" y="4697537"/>
            <a:ext cx="375614" cy="483656"/>
          </a:xfrm>
          <a:custGeom>
            <a:avLst/>
            <a:gdLst/>
            <a:ahLst/>
            <a:cxnLst/>
            <a:rect l="l" t="t" r="r" b="b"/>
            <a:pathLst>
              <a:path w="3039346" h="3913585">
                <a:moveTo>
                  <a:pt x="1527178" y="2618567"/>
                </a:moveTo>
                <a:cubicBezTo>
                  <a:pt x="1429201" y="2618567"/>
                  <a:pt x="1349775" y="2697993"/>
                  <a:pt x="1349775" y="2795971"/>
                </a:cubicBezTo>
                <a:cubicBezTo>
                  <a:pt x="1349775" y="2861110"/>
                  <a:pt x="1384883" y="2918050"/>
                  <a:pt x="1437574" y="2948279"/>
                </a:cubicBezTo>
                <a:lnTo>
                  <a:pt x="1275150" y="3311239"/>
                </a:lnTo>
                <a:lnTo>
                  <a:pt x="1779206" y="3311239"/>
                </a:lnTo>
                <a:lnTo>
                  <a:pt x="1616782" y="2948279"/>
                </a:lnTo>
                <a:cubicBezTo>
                  <a:pt x="1669475" y="2918050"/>
                  <a:pt x="1704582" y="2861110"/>
                  <a:pt x="1704582" y="2795971"/>
                </a:cubicBezTo>
                <a:cubicBezTo>
                  <a:pt x="1704582" y="2697993"/>
                  <a:pt x="1625156" y="2618567"/>
                  <a:pt x="1527178" y="2618567"/>
                </a:cubicBezTo>
                <a:close/>
                <a:moveTo>
                  <a:pt x="1527178" y="0"/>
                </a:moveTo>
                <a:cubicBezTo>
                  <a:pt x="2026975" y="0"/>
                  <a:pt x="2435288" y="391686"/>
                  <a:pt x="2460697" y="884907"/>
                </a:cubicBezTo>
                <a:lnTo>
                  <a:pt x="2463282" y="884907"/>
                </a:lnTo>
                <a:lnTo>
                  <a:pt x="2463282" y="936104"/>
                </a:lnTo>
                <a:lnTo>
                  <a:pt x="2463282" y="1656184"/>
                </a:lnTo>
                <a:lnTo>
                  <a:pt x="2067282" y="1656184"/>
                </a:lnTo>
                <a:lnTo>
                  <a:pt x="2067282" y="1427425"/>
                </a:lnTo>
                <a:lnTo>
                  <a:pt x="2310132" y="1427584"/>
                </a:lnTo>
                <a:cubicBezTo>
                  <a:pt x="2310132" y="1320268"/>
                  <a:pt x="2206785" y="1230216"/>
                  <a:pt x="2067282" y="1206340"/>
                </a:cubicBezTo>
                <a:lnTo>
                  <a:pt x="2067282" y="936104"/>
                </a:lnTo>
                <a:lnTo>
                  <a:pt x="2066786" y="936104"/>
                </a:lnTo>
                <a:cubicBezTo>
                  <a:pt x="2066786" y="638087"/>
                  <a:pt x="1825195" y="396496"/>
                  <a:pt x="1527178" y="396496"/>
                </a:cubicBezTo>
                <a:cubicBezTo>
                  <a:pt x="1229161" y="396496"/>
                  <a:pt x="987570" y="638087"/>
                  <a:pt x="987570" y="936104"/>
                </a:cubicBezTo>
                <a:lnTo>
                  <a:pt x="987074" y="936104"/>
                </a:lnTo>
                <a:lnTo>
                  <a:pt x="987074" y="1872209"/>
                </a:lnTo>
                <a:lnTo>
                  <a:pt x="2699110" y="1872209"/>
                </a:lnTo>
                <a:cubicBezTo>
                  <a:pt x="2887017" y="1872209"/>
                  <a:pt x="3039346" y="2024538"/>
                  <a:pt x="3039346" y="2212445"/>
                </a:cubicBezTo>
                <a:lnTo>
                  <a:pt x="3039346" y="3573349"/>
                </a:lnTo>
                <a:cubicBezTo>
                  <a:pt x="3039346" y="3761256"/>
                  <a:pt x="2887017" y="3913585"/>
                  <a:pt x="2699110" y="3913585"/>
                </a:cubicBezTo>
                <a:lnTo>
                  <a:pt x="340236" y="3913585"/>
                </a:lnTo>
                <a:cubicBezTo>
                  <a:pt x="152329" y="3913585"/>
                  <a:pt x="0" y="3761256"/>
                  <a:pt x="0" y="3573349"/>
                </a:cubicBezTo>
                <a:lnTo>
                  <a:pt x="0" y="2212445"/>
                </a:lnTo>
                <a:cubicBezTo>
                  <a:pt x="0" y="2024538"/>
                  <a:pt x="152329" y="1872209"/>
                  <a:pt x="340236" y="1872209"/>
                </a:cubicBezTo>
                <a:lnTo>
                  <a:pt x="591074" y="1872209"/>
                </a:lnTo>
                <a:lnTo>
                  <a:pt x="591074" y="936104"/>
                </a:lnTo>
                <a:cubicBezTo>
                  <a:pt x="591074" y="419108"/>
                  <a:pt x="1010182" y="0"/>
                  <a:pt x="152717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C191455-0709-4027-8606-57437B14FBF5}"/>
              </a:ext>
            </a:extLst>
          </p:cNvPr>
          <p:cNvSpPr txBox="1"/>
          <p:nvPr/>
        </p:nvSpPr>
        <p:spPr>
          <a:xfrm>
            <a:off x="5403641" y="5383929"/>
            <a:ext cx="1210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ea typeface="FZShuTi" pitchFamily="2" charset="-122"/>
                <a:cs typeface="Arial" pitchFamily="34" charset="0"/>
              </a:rPr>
              <a:t>Security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963F55D-C6E8-4E01-A34D-E160A1AD3A04}"/>
              </a:ext>
            </a:extLst>
          </p:cNvPr>
          <p:cNvSpPr txBox="1"/>
          <p:nvPr/>
        </p:nvSpPr>
        <p:spPr>
          <a:xfrm>
            <a:off x="9626205" y="2837049"/>
            <a:ext cx="1808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ea typeface="FZShuTi" pitchFamily="2" charset="-122"/>
                <a:cs typeface="Arial" pitchFamily="34" charset="0"/>
              </a:rPr>
              <a:t>Windows 10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F6A141B-65F1-4467-B395-6244924F5A8F}"/>
              </a:ext>
            </a:extLst>
          </p:cNvPr>
          <p:cNvSpPr txBox="1"/>
          <p:nvPr/>
        </p:nvSpPr>
        <p:spPr>
          <a:xfrm>
            <a:off x="735905" y="2671236"/>
            <a:ext cx="1509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ea typeface="FZShuTi" pitchFamily="2" charset="-122"/>
                <a:cs typeface="Arial" pitchFamily="34" charset="0"/>
              </a:rPr>
              <a:t>Office 365</a:t>
            </a:r>
          </a:p>
          <a:p>
            <a:pPr algn="ctr"/>
            <a:r>
              <a:rPr lang="en-US" altLang="ko-K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ea typeface="FZShuTi" pitchFamily="2" charset="-122"/>
                <a:cs typeface="Arial" pitchFamily="34" charset="0"/>
              </a:rPr>
              <a:t>ProPlus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algn="r"/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43" name="Group 42"/>
          <p:cNvGrpSpPr/>
          <p:nvPr/>
        </p:nvGrpSpPr>
        <p:grpSpPr>
          <a:xfrm rot="10800000">
            <a:off x="7632894" y="2873320"/>
            <a:ext cx="1205686" cy="250588"/>
            <a:chOff x="3166018" y="2305212"/>
            <a:chExt cx="1205686" cy="250588"/>
          </a:xfrm>
          <a:solidFill>
            <a:srgbClr val="FFC000"/>
          </a:solidFill>
        </p:grpSpPr>
        <p:sp>
          <p:nvSpPr>
            <p:cNvPr id="44" name="Freeform 10">
              <a:extLst>
                <a:ext uri="{FF2B5EF4-FFF2-40B4-BE49-F238E27FC236}">
                  <a16:creationId xmlns:a16="http://schemas.microsoft.com/office/drawing/2014/main" id="{461395C8-694B-4F79-A77F-A13942129C37}"/>
                </a:ext>
              </a:extLst>
            </p:cNvPr>
            <p:cNvSpPr/>
            <p:nvPr/>
          </p:nvSpPr>
          <p:spPr>
            <a:xfrm rot="16200000">
              <a:off x="3872519" y="1931320"/>
              <a:ext cx="0" cy="998371"/>
            </a:xfrm>
            <a:custGeom>
              <a:avLst/>
              <a:gdLst>
                <a:gd name="connsiteX0" fmla="*/ 0 w 642258"/>
                <a:gd name="connsiteY0" fmla="*/ 1752600 h 1752600"/>
                <a:gd name="connsiteX1" fmla="*/ 348343 w 642258"/>
                <a:gd name="connsiteY1" fmla="*/ 1752600 h 1752600"/>
                <a:gd name="connsiteX2" fmla="*/ 348343 w 642258"/>
                <a:gd name="connsiteY2" fmla="*/ 0 h 1752600"/>
                <a:gd name="connsiteX3" fmla="*/ 642258 w 642258"/>
                <a:gd name="connsiteY3" fmla="*/ 0 h 1752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2258" h="1752600">
                  <a:moveTo>
                    <a:pt x="0" y="1752600"/>
                  </a:moveTo>
                  <a:lnTo>
                    <a:pt x="348343" y="1752600"/>
                  </a:lnTo>
                  <a:lnTo>
                    <a:pt x="348343" y="0"/>
                  </a:lnTo>
                  <a:lnTo>
                    <a:pt x="642258" y="0"/>
                  </a:lnTo>
                </a:path>
              </a:pathLst>
            </a:custGeom>
            <a:grpFill/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5" name="Isosceles Triangle 14">
              <a:extLst>
                <a:ext uri="{FF2B5EF4-FFF2-40B4-BE49-F238E27FC236}">
                  <a16:creationId xmlns:a16="http://schemas.microsoft.com/office/drawing/2014/main" id="{96B66A58-2950-4CD9-81F4-E88C3C9A14F2}"/>
                </a:ext>
              </a:extLst>
            </p:cNvPr>
            <p:cNvSpPr/>
            <p:nvPr/>
          </p:nvSpPr>
          <p:spPr>
            <a:xfrm rot="16200000">
              <a:off x="3148736" y="2322494"/>
              <a:ext cx="250588" cy="216024"/>
            </a:xfrm>
            <a:prstGeom prst="triangle">
              <a:avLst/>
            </a:prstGeom>
            <a:grp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 rot="16200000">
            <a:off x="5584257" y="4074319"/>
            <a:ext cx="747314" cy="250588"/>
            <a:chOff x="3166018" y="2305212"/>
            <a:chExt cx="747314" cy="250588"/>
          </a:xfrm>
          <a:solidFill>
            <a:srgbClr val="FFC000"/>
          </a:solidFill>
        </p:grpSpPr>
        <p:sp>
          <p:nvSpPr>
            <p:cNvPr id="47" name="Freeform 10">
              <a:extLst>
                <a:ext uri="{FF2B5EF4-FFF2-40B4-BE49-F238E27FC236}">
                  <a16:creationId xmlns:a16="http://schemas.microsoft.com/office/drawing/2014/main" id="{461395C8-694B-4F79-A77F-A13942129C37}"/>
                </a:ext>
              </a:extLst>
            </p:cNvPr>
            <p:cNvSpPr/>
            <p:nvPr/>
          </p:nvSpPr>
          <p:spPr>
            <a:xfrm rot="16200000">
              <a:off x="3643332" y="2160507"/>
              <a:ext cx="0" cy="540000"/>
            </a:xfrm>
            <a:custGeom>
              <a:avLst/>
              <a:gdLst>
                <a:gd name="connsiteX0" fmla="*/ 0 w 642258"/>
                <a:gd name="connsiteY0" fmla="*/ 1752600 h 1752600"/>
                <a:gd name="connsiteX1" fmla="*/ 348343 w 642258"/>
                <a:gd name="connsiteY1" fmla="*/ 1752600 h 1752600"/>
                <a:gd name="connsiteX2" fmla="*/ 348343 w 642258"/>
                <a:gd name="connsiteY2" fmla="*/ 0 h 1752600"/>
                <a:gd name="connsiteX3" fmla="*/ 642258 w 642258"/>
                <a:gd name="connsiteY3" fmla="*/ 0 h 1752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2258" h="1752600">
                  <a:moveTo>
                    <a:pt x="0" y="1752600"/>
                  </a:moveTo>
                  <a:lnTo>
                    <a:pt x="348343" y="1752600"/>
                  </a:lnTo>
                  <a:lnTo>
                    <a:pt x="348343" y="0"/>
                  </a:lnTo>
                  <a:lnTo>
                    <a:pt x="642258" y="0"/>
                  </a:lnTo>
                </a:path>
              </a:pathLst>
            </a:custGeom>
            <a:grpFill/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8" name="Isosceles Triangle 14">
              <a:extLst>
                <a:ext uri="{FF2B5EF4-FFF2-40B4-BE49-F238E27FC236}">
                  <a16:creationId xmlns:a16="http://schemas.microsoft.com/office/drawing/2014/main" id="{96B66A58-2950-4CD9-81F4-E88C3C9A14F2}"/>
                </a:ext>
              </a:extLst>
            </p:cNvPr>
            <p:cNvSpPr/>
            <p:nvPr/>
          </p:nvSpPr>
          <p:spPr>
            <a:xfrm rot="16200000">
              <a:off x="3148736" y="2322494"/>
              <a:ext cx="250588" cy="216024"/>
            </a:xfrm>
            <a:prstGeom prst="triangle">
              <a:avLst/>
            </a:prstGeom>
            <a:grp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52" name="Trapezoid 13">
            <a:extLst>
              <a:ext uri="{FF2B5EF4-FFF2-40B4-BE49-F238E27FC236}">
                <a16:creationId xmlns:a16="http://schemas.microsoft.com/office/drawing/2014/main" id="{EAB635DE-58EF-4585-A0F5-0790A1957A5B}"/>
              </a:ext>
            </a:extLst>
          </p:cNvPr>
          <p:cNvSpPr/>
          <p:nvPr/>
        </p:nvSpPr>
        <p:spPr>
          <a:xfrm>
            <a:off x="3937651" y="923110"/>
            <a:ext cx="3985247" cy="2903872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C191455-0709-4027-8606-57437B14FBF5}"/>
              </a:ext>
            </a:extLst>
          </p:cNvPr>
          <p:cNvSpPr txBox="1"/>
          <p:nvPr/>
        </p:nvSpPr>
        <p:spPr>
          <a:xfrm>
            <a:off x="4523859" y="1119185"/>
            <a:ext cx="28128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tx1">
                    <a:lumMod val="75000"/>
                    <a:lumOff val="25000"/>
                  </a:schemeClr>
                </a:solidFill>
                <a:ea typeface="FZShuTi" pitchFamily="2" charset="-122"/>
                <a:cs typeface="Arial" pitchFamily="34" charset="0"/>
              </a:rPr>
              <a:t>Microsoft 365</a:t>
            </a:r>
            <a:endParaRPr lang="ko-KR" altLang="en-US" sz="4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838" y="2660148"/>
            <a:ext cx="1113250" cy="626203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80083" y="2729328"/>
            <a:ext cx="504619" cy="504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836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ea typeface="FZShuTi" pitchFamily="2" charset="-122"/>
              </a:rPr>
              <a:t>Microsoft 365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934" y="1251585"/>
            <a:ext cx="4022674" cy="2972072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6860131" y="1251585"/>
            <a:ext cx="4239163" cy="4052570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934" y="4223658"/>
            <a:ext cx="2160000" cy="1440000"/>
          </a:xfrm>
          <a:prstGeom prst="rect">
            <a:avLst/>
          </a:prstGeom>
        </p:spPr>
      </p:pic>
      <p:pic>
        <p:nvPicPr>
          <p:cNvPr id="7" name="Picture 6" descr="A picture containing sky, LEGO, toy, indoor&#10;&#10;Description generated with very high confidence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532" y="4223658"/>
            <a:ext cx="216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037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44" y="1007305"/>
            <a:ext cx="11341312" cy="55879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71C8D4C-3E42-4062-AE28-21A658B5DA75}"/>
              </a:ext>
            </a:extLst>
          </p:cNvPr>
          <p:cNvSpPr/>
          <p:nvPr/>
        </p:nvSpPr>
        <p:spPr>
          <a:xfrm>
            <a:off x="327986" y="58256"/>
            <a:ext cx="1186401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>
                <a:solidFill>
                  <a:schemeClr val="accent5"/>
                </a:solidFill>
              </a:rPr>
              <a:t>Табло</a:t>
            </a:r>
          </a:p>
          <a:p>
            <a:r>
              <a:rPr lang="bg-BG" dirty="0"/>
              <a:t>За достъп по </a:t>
            </a:r>
            <a:r>
              <a:rPr lang="en-US" dirty="0"/>
              <a:t>Microsoft </a:t>
            </a:r>
            <a:r>
              <a:rPr lang="bg-BG" dirty="0"/>
              <a:t>365 използвайте адрес </a:t>
            </a:r>
            <a:r>
              <a:rPr lang="en-US" dirty="0">
                <a:hlinkClick r:id="rId3"/>
              </a:rPr>
              <a:t>https://portal.office.com</a:t>
            </a:r>
            <a:r>
              <a:rPr lang="bg-BG" dirty="0"/>
              <a:t> и се впишете с потребителско име и парола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887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7986" y="58256"/>
            <a:ext cx="1186401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>
                <a:solidFill>
                  <a:schemeClr val="accent5"/>
                </a:solidFill>
              </a:rPr>
              <a:t>Бутон за приложения</a:t>
            </a:r>
          </a:p>
          <a:p>
            <a:r>
              <a:rPr lang="bg-BG" dirty="0"/>
              <a:t>Чрез този бутон достъпвате всички услуги, които се предоставят към Вашия акаунт.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93" y="1065507"/>
            <a:ext cx="11108631" cy="54733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Rectangle 14"/>
          <p:cNvSpPr/>
          <p:nvPr/>
        </p:nvSpPr>
        <p:spPr>
          <a:xfrm>
            <a:off x="411355" y="1048255"/>
            <a:ext cx="387277" cy="35701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32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ОНЛАЙН КОМУНИКАЦИЯ В УЧИЛИЩЕ</a:t>
            </a:r>
            <a:endParaRPr lang="bg-BG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hu-HU" sz="4000" dirty="0"/>
              <a:t>училищна поща</a:t>
            </a:r>
            <a:endParaRPr lang="bg-BG" sz="4000" dirty="0"/>
          </a:p>
          <a:p>
            <a:pPr lvl="0"/>
            <a:r>
              <a:rPr lang="hu-HU" sz="4000" dirty="0"/>
              <a:t>календар – записване на ангажименти, събития, срещи; споделяне на календар</a:t>
            </a:r>
            <a:endParaRPr lang="bg-BG" sz="4000" dirty="0"/>
          </a:p>
          <a:p>
            <a:pPr lvl="0"/>
            <a:r>
              <a:rPr lang="hu-HU" sz="4000" dirty="0"/>
              <a:t>поставяне на задачи и проследяване на изпълнението им</a:t>
            </a:r>
            <a:endParaRPr lang="bg-BG" sz="4000" dirty="0"/>
          </a:p>
          <a:p>
            <a:pPr lvl="0"/>
            <a:r>
              <a:rPr lang="hu-HU" sz="4000" dirty="0"/>
              <a:t>създаване на списък с контакти и групи от контакти</a:t>
            </a:r>
            <a:endParaRPr lang="bg-BG" sz="4000" dirty="0"/>
          </a:p>
        </p:txBody>
      </p:sp>
    </p:spTree>
    <p:extLst>
      <p:ext uri="{BB962C8B-B14F-4D97-AF65-F5344CB8AC3E}">
        <p14:creationId xmlns:p14="http://schemas.microsoft.com/office/powerpoint/2010/main" val="221566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80549"/>
            <a:ext cx="9144000" cy="2387600"/>
          </a:xfrm>
        </p:spPr>
        <p:txBody>
          <a:bodyPr>
            <a:normAutofit/>
          </a:bodyPr>
          <a:lstStyle/>
          <a:p>
            <a:r>
              <a:rPr lang="bg-BG" sz="80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Електронна поща</a:t>
            </a:r>
            <a:endParaRPr lang="en-US" sz="8000" b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8089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37" y="510917"/>
            <a:ext cx="11341310" cy="55879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0962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ОНЛАЙН ГРУПИ ПО КЛАСОВЕ И ПО ИНТЕРЕСИ</a:t>
            </a:r>
            <a:endParaRPr lang="bg-BG" sz="3600" b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hu-HU" sz="4000" dirty="0"/>
              <a:t>създаване и редактиране на различни групи</a:t>
            </a:r>
            <a:endParaRPr lang="bg-BG" sz="4000" dirty="0"/>
          </a:p>
          <a:p>
            <a:pPr lvl="0"/>
            <a:r>
              <a:rPr lang="hu-HU" sz="4000" dirty="0"/>
              <a:t>присъединяване на членове към група</a:t>
            </a:r>
            <a:endParaRPr lang="bg-BG" sz="4000" dirty="0"/>
          </a:p>
          <a:p>
            <a:pPr lvl="0"/>
            <a:r>
              <a:rPr lang="hu-HU" sz="4000" dirty="0"/>
              <a:t>групов разговор</a:t>
            </a:r>
            <a:endParaRPr lang="bg-BG" sz="4000" dirty="0"/>
          </a:p>
          <a:p>
            <a:pPr lvl="0"/>
            <a:r>
              <a:rPr lang="hu-HU" sz="4000" dirty="0"/>
              <a:t>споделяне на файлове с група</a:t>
            </a:r>
            <a:endParaRPr lang="bg-BG" sz="4000" dirty="0"/>
          </a:p>
          <a:p>
            <a:pPr lvl="0"/>
            <a:r>
              <a:rPr lang="hu-HU" sz="4000" dirty="0"/>
              <a:t>общ календар</a:t>
            </a:r>
            <a:endParaRPr lang="bg-BG" sz="4000" dirty="0"/>
          </a:p>
          <a:p>
            <a:pPr lvl="0"/>
            <a:r>
              <a:rPr lang="hu-HU" sz="4000" dirty="0"/>
              <a:t>бележник на група</a:t>
            </a:r>
            <a:endParaRPr lang="bg-BG" sz="4000" dirty="0"/>
          </a:p>
        </p:txBody>
      </p:sp>
    </p:spTree>
    <p:extLst>
      <p:ext uri="{BB962C8B-B14F-4D97-AF65-F5344CB8AC3E}">
        <p14:creationId xmlns:p14="http://schemas.microsoft.com/office/powerpoint/2010/main" val="642464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ONEDRIVE – ОНЛАЙН ДИСК ЗА СЪХРАНЕНИЕ И СПОДЕЛЯНЕ НА ДОКУМЕНТИ</a:t>
            </a:r>
            <a:endParaRPr lang="bg-BG" sz="3600" b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hu-HU" sz="4000" dirty="0"/>
              <a:t>хранилище за документи – папки и файлове</a:t>
            </a:r>
            <a:endParaRPr lang="bg-BG" sz="4000" dirty="0"/>
          </a:p>
          <a:p>
            <a:pPr lvl="0"/>
            <a:r>
              <a:rPr lang="hu-HU" sz="4000" dirty="0"/>
              <a:t>организиране на документи, създаване и изтриване на папки</a:t>
            </a:r>
            <a:endParaRPr lang="bg-BG" sz="4000" dirty="0"/>
          </a:p>
          <a:p>
            <a:pPr lvl="0"/>
            <a:r>
              <a:rPr lang="hu-HU" sz="4000" dirty="0"/>
              <a:t>качване, преименуване и изтриване на документи</a:t>
            </a:r>
            <a:endParaRPr lang="bg-BG" sz="4000" dirty="0"/>
          </a:p>
          <a:p>
            <a:pPr lvl="0"/>
            <a:r>
              <a:rPr lang="hu-HU" sz="4000" dirty="0"/>
              <a:t>копиране и преместване на документи</a:t>
            </a:r>
            <a:endParaRPr lang="bg-BG" sz="4000" dirty="0"/>
          </a:p>
          <a:p>
            <a:pPr lvl="0"/>
            <a:r>
              <a:rPr lang="hu-HU" sz="4000" dirty="0"/>
              <a:t>споделяне на документи с учители и ученици</a:t>
            </a:r>
            <a:endParaRPr lang="bg-BG" sz="4000" dirty="0"/>
          </a:p>
        </p:txBody>
      </p:sp>
    </p:spTree>
    <p:extLst>
      <p:ext uri="{BB962C8B-B14F-4D97-AF65-F5344CB8AC3E}">
        <p14:creationId xmlns:p14="http://schemas.microsoft.com/office/powerpoint/2010/main" val="284825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MS OFFICE – Word Online, Excel Online, PowerPoint Online, OneNote Online</a:t>
            </a:r>
            <a:endParaRPr lang="bg-BG" sz="3600" b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hu-HU" sz="4000" dirty="0"/>
              <a:t>офис пакет – възможност за инсталиране на най-новите версии.</a:t>
            </a:r>
            <a:endParaRPr lang="bg-BG" sz="4000" dirty="0"/>
          </a:p>
          <a:p>
            <a:pPr lvl="0"/>
            <a:r>
              <a:rPr lang="hu-HU" sz="4000" dirty="0"/>
              <a:t>онлайн създаване и редактиране на документи. </a:t>
            </a:r>
            <a:endParaRPr lang="bg-BG" sz="4000" dirty="0"/>
          </a:p>
          <a:p>
            <a:pPr lvl="0"/>
            <a:r>
              <a:rPr lang="hu-HU" sz="4000" dirty="0"/>
              <a:t>споделяне на MS Office документи онлайн с колеги и ученици.</a:t>
            </a:r>
            <a:endParaRPr lang="bg-BG" sz="4000" dirty="0"/>
          </a:p>
          <a:p>
            <a:pPr lvl="0"/>
            <a:r>
              <a:rPr lang="hu-HU" sz="4000" dirty="0"/>
              <a:t>съвместна работа с MS Office документи едновременно, в реално време, онлайн.</a:t>
            </a:r>
            <a:endParaRPr lang="bg-BG" sz="4000" dirty="0"/>
          </a:p>
        </p:txBody>
      </p:sp>
    </p:spTree>
    <p:extLst>
      <p:ext uri="{BB962C8B-B14F-4D97-AF65-F5344CB8AC3E}">
        <p14:creationId xmlns:p14="http://schemas.microsoft.com/office/powerpoint/2010/main" val="161648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3050" y="1875849"/>
            <a:ext cx="9144000" cy="2387600"/>
          </a:xfrm>
        </p:spPr>
        <p:txBody>
          <a:bodyPr>
            <a:normAutofit/>
          </a:bodyPr>
          <a:lstStyle/>
          <a:p>
            <a:r>
              <a:rPr lang="en-US" sz="80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OneDrive</a:t>
            </a:r>
            <a:r>
              <a:rPr lang="bg-BG" sz="80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</a:t>
            </a:r>
            <a:br>
              <a:rPr lang="bg-BG" sz="80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80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Office </a:t>
            </a:r>
            <a:r>
              <a:rPr lang="bg-BG" sz="80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онлайн</a:t>
            </a:r>
            <a:endParaRPr lang="en-US" sz="8000" b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264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832" y="0"/>
            <a:ext cx="94263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91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8000" cy="5277917"/>
          </a:xfrm>
          <a:prstGeom prst="rect">
            <a:avLst/>
          </a:prstGeom>
        </p:spPr>
      </p:pic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16BF162A-4112-4810-810A-EBF7E87D0A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312" y="4992596"/>
            <a:ext cx="5667375" cy="178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808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802" y="0"/>
            <a:ext cx="92943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408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7986" y="58256"/>
            <a:ext cx="1186401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>
                <a:solidFill>
                  <a:schemeClr val="accent5"/>
                </a:solidFill>
              </a:rPr>
              <a:t>Файлове</a:t>
            </a:r>
            <a:endParaRPr lang="bg-BG" sz="2400" b="1" dirty="0">
              <a:solidFill>
                <a:schemeClr val="accent5"/>
              </a:solidFill>
            </a:endParaRPr>
          </a:p>
          <a:p>
            <a:r>
              <a:rPr lang="bg-BG" dirty="0"/>
              <a:t>Всички файлове, които се съхраняват във Вашия </a:t>
            </a:r>
            <a:r>
              <a:rPr lang="en-US" dirty="0"/>
              <a:t>OneDrive</a:t>
            </a:r>
            <a:r>
              <a:rPr lang="bg-BG" dirty="0"/>
              <a:t>.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009290"/>
            <a:ext cx="11205223" cy="55209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431323" y="1866902"/>
            <a:ext cx="1285811" cy="27432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904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7986" y="58256"/>
            <a:ext cx="1186401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>
                <a:solidFill>
                  <a:schemeClr val="accent5"/>
                </a:solidFill>
              </a:rPr>
              <a:t>Последни</a:t>
            </a:r>
            <a:endParaRPr lang="bg-BG" sz="2400" b="1" dirty="0">
              <a:solidFill>
                <a:schemeClr val="accent5"/>
              </a:solidFill>
            </a:endParaRPr>
          </a:p>
          <a:p>
            <a:r>
              <a:rPr lang="bg-BG" dirty="0"/>
              <a:t>Последните файлове, които сте разглеждали.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2" y="1009290"/>
            <a:ext cx="11205221" cy="55209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457202" y="2056683"/>
            <a:ext cx="1285811" cy="27432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93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7986" y="58256"/>
            <a:ext cx="1186401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>
                <a:solidFill>
                  <a:schemeClr val="accent5"/>
                </a:solidFill>
              </a:rPr>
              <a:t>Споделено с мен</a:t>
            </a:r>
            <a:endParaRPr lang="bg-BG" sz="2400" b="1" dirty="0">
              <a:solidFill>
                <a:schemeClr val="accent5"/>
              </a:solidFill>
            </a:endParaRPr>
          </a:p>
          <a:p>
            <a:r>
              <a:rPr lang="bg-BG" dirty="0"/>
              <a:t>Файлове, споделени с Вас.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2" y="1009290"/>
            <a:ext cx="11205221" cy="55209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457202" y="2251990"/>
            <a:ext cx="1285811" cy="27432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774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7986" y="58256"/>
            <a:ext cx="1186401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>
                <a:solidFill>
                  <a:schemeClr val="accent5"/>
                </a:solidFill>
              </a:rPr>
              <a:t>Качване на файлове в </a:t>
            </a:r>
            <a:r>
              <a:rPr lang="en-US" sz="2800" b="1" dirty="0">
                <a:solidFill>
                  <a:schemeClr val="accent5"/>
                </a:solidFill>
              </a:rPr>
              <a:t>OneDrive</a:t>
            </a:r>
            <a:endParaRPr lang="bg-BG" sz="2800" b="1" dirty="0">
              <a:solidFill>
                <a:schemeClr val="accent5"/>
              </a:solidFill>
            </a:endParaRPr>
          </a:p>
          <a:p>
            <a:r>
              <a:rPr lang="bg-BG" dirty="0"/>
              <a:t>Щракнете „Качване“ и изберете файловете от Вашия компютър.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324" y="1156260"/>
            <a:ext cx="8620006" cy="49925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3733800" y="1472018"/>
            <a:ext cx="736600" cy="27432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902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7986" y="58256"/>
            <a:ext cx="1186401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>
                <a:solidFill>
                  <a:schemeClr val="accent5"/>
                </a:solidFill>
              </a:rPr>
              <a:t>Създаване на папка</a:t>
            </a:r>
          </a:p>
          <a:p>
            <a:r>
              <a:rPr lang="bg-BG" dirty="0"/>
              <a:t>Щракнете „Създавай“, после „Папка“ и въведете име на новата папка.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324" y="1156260"/>
            <a:ext cx="8620005" cy="49925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2905659" y="1468343"/>
            <a:ext cx="903643" cy="27432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084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7986" y="58256"/>
            <a:ext cx="1186401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>
                <a:solidFill>
                  <a:schemeClr val="accent5"/>
                </a:solidFill>
              </a:rPr>
              <a:t>Създаване на документ на </a:t>
            </a:r>
            <a:r>
              <a:rPr lang="en-US" sz="2800" b="1" dirty="0">
                <a:solidFill>
                  <a:schemeClr val="accent5"/>
                </a:solidFill>
              </a:rPr>
              <a:t>Word</a:t>
            </a:r>
            <a:endParaRPr lang="bg-BG" sz="2800" b="1" dirty="0">
              <a:solidFill>
                <a:schemeClr val="accent5"/>
              </a:solidFill>
            </a:endParaRPr>
          </a:p>
          <a:p>
            <a:r>
              <a:rPr lang="bg-BG" dirty="0"/>
              <a:t>Щракнете „Създавай“, после „Документ на </a:t>
            </a:r>
            <a:r>
              <a:rPr lang="en-US" dirty="0"/>
              <a:t>Word</a:t>
            </a:r>
            <a:r>
              <a:rPr lang="bg-BG" dirty="0"/>
              <a:t>“</a:t>
            </a:r>
            <a:r>
              <a:rPr lang="en-US" dirty="0"/>
              <a:t>. </a:t>
            </a:r>
            <a:r>
              <a:rPr lang="bg-BG" dirty="0"/>
              <a:t>Отваря се </a:t>
            </a:r>
            <a:r>
              <a:rPr lang="en-US" dirty="0"/>
              <a:t>Word Online</a:t>
            </a:r>
            <a:r>
              <a:rPr lang="bg-BG" dirty="0"/>
              <a:t>.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24" y="1037727"/>
            <a:ext cx="8620005" cy="49925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1881193" y="1942478"/>
            <a:ext cx="1463140" cy="27432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686" y="2785533"/>
            <a:ext cx="6056607" cy="39339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94738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7986" y="58256"/>
            <a:ext cx="1186401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>
                <a:solidFill>
                  <a:schemeClr val="accent5"/>
                </a:solidFill>
              </a:rPr>
              <a:t>Създаване на документ на </a:t>
            </a:r>
            <a:r>
              <a:rPr lang="en-US" sz="2800" b="1" dirty="0">
                <a:solidFill>
                  <a:schemeClr val="accent5"/>
                </a:solidFill>
              </a:rPr>
              <a:t>Excel</a:t>
            </a:r>
            <a:endParaRPr lang="bg-BG" sz="2800" b="1" dirty="0">
              <a:solidFill>
                <a:schemeClr val="accent5"/>
              </a:solidFill>
            </a:endParaRPr>
          </a:p>
          <a:p>
            <a:r>
              <a:rPr lang="bg-BG" dirty="0"/>
              <a:t>Щракнете „Създавай“, после „Работна книга на </a:t>
            </a:r>
            <a:r>
              <a:rPr lang="en-US" dirty="0"/>
              <a:t>Excel</a:t>
            </a:r>
            <a:r>
              <a:rPr lang="bg-BG" dirty="0"/>
              <a:t>“</a:t>
            </a:r>
            <a:r>
              <a:rPr lang="en-US" dirty="0"/>
              <a:t>. </a:t>
            </a:r>
            <a:r>
              <a:rPr lang="bg-BG" dirty="0"/>
              <a:t>Отваря се </a:t>
            </a:r>
            <a:r>
              <a:rPr lang="en-US" dirty="0"/>
              <a:t>Excel Online</a:t>
            </a:r>
            <a:r>
              <a:rPr lang="bg-BG" dirty="0"/>
              <a:t>.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24" y="1037727"/>
            <a:ext cx="8620005" cy="49925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1881193" y="2204945"/>
            <a:ext cx="1463140" cy="27432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686" y="2785533"/>
            <a:ext cx="6056606" cy="39339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26341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7986" y="58256"/>
            <a:ext cx="1186401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>
                <a:solidFill>
                  <a:schemeClr val="accent5"/>
                </a:solidFill>
              </a:rPr>
              <a:t>Създаване на документ на </a:t>
            </a:r>
            <a:r>
              <a:rPr lang="en-US" sz="2800" b="1" dirty="0">
                <a:solidFill>
                  <a:schemeClr val="accent5"/>
                </a:solidFill>
              </a:rPr>
              <a:t>PowerPoint</a:t>
            </a:r>
            <a:endParaRPr lang="bg-BG" sz="2800" b="1" dirty="0">
              <a:solidFill>
                <a:schemeClr val="accent5"/>
              </a:solidFill>
            </a:endParaRPr>
          </a:p>
          <a:p>
            <a:r>
              <a:rPr lang="bg-BG" dirty="0"/>
              <a:t>Щракнете „Създавай“, после „Презентация на </a:t>
            </a:r>
            <a:r>
              <a:rPr lang="en-US" dirty="0"/>
              <a:t>PowerPoint</a:t>
            </a:r>
            <a:r>
              <a:rPr lang="bg-BG" dirty="0"/>
              <a:t>“</a:t>
            </a:r>
            <a:r>
              <a:rPr lang="en-US" dirty="0"/>
              <a:t>. </a:t>
            </a:r>
            <a:r>
              <a:rPr lang="bg-BG" dirty="0"/>
              <a:t>Отваря се </a:t>
            </a:r>
            <a:r>
              <a:rPr lang="en-US" dirty="0"/>
              <a:t>PowerPoint Online</a:t>
            </a:r>
            <a:r>
              <a:rPr lang="bg-BG" dirty="0"/>
              <a:t>.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24" y="1037727"/>
            <a:ext cx="8620005" cy="49925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1881193" y="2467411"/>
            <a:ext cx="1463140" cy="27432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686" y="2785533"/>
            <a:ext cx="6056606" cy="39339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3039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7986" y="58256"/>
            <a:ext cx="1186401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>
                <a:solidFill>
                  <a:schemeClr val="accent5"/>
                </a:solidFill>
              </a:rPr>
              <a:t>Създаване на Бележник</a:t>
            </a:r>
          </a:p>
          <a:p>
            <a:r>
              <a:rPr lang="bg-BG" dirty="0"/>
              <a:t>Щракнете „Създаване“, после „Бележник на </a:t>
            </a:r>
            <a:r>
              <a:rPr lang="en-US" dirty="0"/>
              <a:t>OneNote</a:t>
            </a:r>
            <a:r>
              <a:rPr lang="bg-BG" dirty="0"/>
              <a:t>“</a:t>
            </a:r>
            <a:r>
              <a:rPr lang="en-US" dirty="0"/>
              <a:t>. </a:t>
            </a:r>
            <a:r>
              <a:rPr lang="bg-BG" dirty="0"/>
              <a:t>Отваря се </a:t>
            </a:r>
            <a:r>
              <a:rPr lang="en-US" dirty="0"/>
              <a:t>OneNote Online</a:t>
            </a:r>
            <a:r>
              <a:rPr lang="bg-BG" dirty="0"/>
              <a:t>.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24" y="1037727"/>
            <a:ext cx="8620005" cy="49925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1881193" y="2729879"/>
            <a:ext cx="1463140" cy="27432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687" y="2785533"/>
            <a:ext cx="6056604" cy="39339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1907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36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СИСТЕМА ЗА ТЕСТОВЕ - онлайн система за бързо изпитване и получаване на обратна връзка чрез тестове и анкети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bg-BG" sz="3600" dirty="0"/>
              <a:t>възможност за създаване на онлайн тестове и анкети за минути</a:t>
            </a:r>
          </a:p>
          <a:p>
            <a:r>
              <a:rPr lang="bg-BG" sz="3600" dirty="0"/>
              <a:t>изпращане на тестовете и анкетите до всички или до определени хора</a:t>
            </a:r>
          </a:p>
          <a:p>
            <a:r>
              <a:rPr lang="bg-BG" sz="3600" dirty="0"/>
              <a:t>възможност за преглед и решаване на тест онлайн през компютър и през мобилно устройство</a:t>
            </a:r>
          </a:p>
          <a:p>
            <a:r>
              <a:rPr lang="bg-BG" sz="3600" dirty="0"/>
              <a:t>получаване на резултатите в реално време</a:t>
            </a:r>
          </a:p>
        </p:txBody>
      </p:sp>
    </p:spTree>
    <p:extLst>
      <p:ext uri="{BB962C8B-B14F-4D97-AF65-F5344CB8AC3E}">
        <p14:creationId xmlns:p14="http://schemas.microsoft.com/office/powerpoint/2010/main" val="173679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7986" y="58256"/>
            <a:ext cx="1186401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>
                <a:solidFill>
                  <a:schemeClr val="accent5"/>
                </a:solidFill>
              </a:rPr>
              <a:t>Тестове и анкети</a:t>
            </a:r>
            <a:endParaRPr lang="bg-BG" sz="2400" b="1" dirty="0">
              <a:solidFill>
                <a:schemeClr val="accent5"/>
              </a:solidFill>
            </a:endParaRPr>
          </a:p>
          <a:p>
            <a:r>
              <a:rPr lang="bg-BG" dirty="0"/>
              <a:t>Създаване на онлайн тест.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2" y="1009290"/>
            <a:ext cx="11205221" cy="55209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3978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7986" y="58256"/>
            <a:ext cx="1186401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>
                <a:solidFill>
                  <a:schemeClr val="accent5"/>
                </a:solidFill>
              </a:rPr>
              <a:t>Тестове и анкети</a:t>
            </a:r>
            <a:endParaRPr lang="bg-BG" sz="2400" b="1" dirty="0">
              <a:solidFill>
                <a:schemeClr val="accent5"/>
              </a:solidFill>
            </a:endParaRPr>
          </a:p>
          <a:p>
            <a:r>
              <a:rPr lang="bg-BG" dirty="0"/>
              <a:t>Визуализиране на онлайн тест.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2" y="1009290"/>
            <a:ext cx="11205221" cy="55209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90424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143" y="136525"/>
            <a:ext cx="10515600" cy="549275"/>
          </a:xfrm>
        </p:spPr>
        <p:txBody>
          <a:bodyPr>
            <a:normAutofit/>
          </a:bodyPr>
          <a:lstStyle/>
          <a:p>
            <a:r>
              <a:rPr lang="bg-BG" sz="28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Примерни тестове</a:t>
            </a:r>
          </a:p>
        </p:txBody>
      </p:sp>
      <p:pic>
        <p:nvPicPr>
          <p:cNvPr id="11" name="Content Placeholder 10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40" y="1337550"/>
            <a:ext cx="2106891" cy="2340097"/>
          </a:xfrm>
        </p:spPr>
      </p:pic>
      <p:pic>
        <p:nvPicPr>
          <p:cNvPr id="12" name="Picture 11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3381" y="1332291"/>
            <a:ext cx="2106891" cy="2357136"/>
          </a:xfrm>
          <a:prstGeom prst="rect">
            <a:avLst/>
          </a:prstGeom>
        </p:spPr>
      </p:pic>
      <p:pic>
        <p:nvPicPr>
          <p:cNvPr id="13" name="Picture 12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5469" y="1332077"/>
            <a:ext cx="2106891" cy="2357136"/>
          </a:xfrm>
          <a:prstGeom prst="rect">
            <a:avLst/>
          </a:prstGeom>
        </p:spPr>
      </p:pic>
      <p:pic>
        <p:nvPicPr>
          <p:cNvPr id="5" name="Picture 4" descr="A picture containing indoor, black, piece, white&#10;&#10;Description automatically generated">
            <a:extLst>
              <a:ext uri="{FF2B5EF4-FFF2-40B4-BE49-F238E27FC236}">
                <a16:creationId xmlns:a16="http://schemas.microsoft.com/office/drawing/2014/main" id="{B5719B5E-CDE5-49B6-8A1A-F14E82A0B65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40" y="3973422"/>
            <a:ext cx="2106891" cy="21068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BAF81DB-AC71-4437-B420-F55D1EABFFC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13381" y="3973422"/>
            <a:ext cx="2106891" cy="210689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BFD409F-12F8-46F1-A526-754EAF8219A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95469" y="3969337"/>
            <a:ext cx="2106891" cy="2106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748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7986" y="58256"/>
            <a:ext cx="118640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>
                <a:solidFill>
                  <a:schemeClr val="accent5"/>
                </a:solidFill>
              </a:rPr>
              <a:t>Преглед и анализ на резултати от тестове и анкети</a:t>
            </a:r>
            <a:endParaRPr lang="bg-BG" sz="2400" b="1" dirty="0">
              <a:solidFill>
                <a:schemeClr val="accent5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77" y="1009290"/>
            <a:ext cx="11182470" cy="55209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75263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40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SWAY</a:t>
            </a:r>
            <a:r>
              <a:rPr lang="en-US" sz="40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bg-BG" sz="40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интерактивно електронно учебно съдържание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21479"/>
          </a:xfrm>
        </p:spPr>
        <p:txBody>
          <a:bodyPr>
            <a:noAutofit/>
          </a:bodyPr>
          <a:lstStyle/>
          <a:p>
            <a:pPr lvl="0"/>
            <a:r>
              <a:rPr lang="hu-HU" sz="3200" dirty="0"/>
              <a:t>онлайн създаване на интерактивни отчети, доклади, презентации</a:t>
            </a:r>
            <a:endParaRPr lang="bg-BG" sz="3200" dirty="0"/>
          </a:p>
          <a:p>
            <a:pPr lvl="0"/>
            <a:r>
              <a:rPr lang="hu-HU" sz="3200" dirty="0"/>
              <a:t>импортиране на готово, разработено съдържание в Sway и трансформирането му във вид за онлайн представяне</a:t>
            </a:r>
            <a:endParaRPr lang="bg-BG" sz="3200" dirty="0"/>
          </a:p>
          <a:p>
            <a:pPr lvl="0"/>
            <a:r>
              <a:rPr lang="hu-HU" sz="3200" dirty="0"/>
              <a:t>вмъкване на различни елементи в Sway – текстове, изображения, клипове, вграждане</a:t>
            </a:r>
            <a:endParaRPr lang="bg-BG" sz="3200" dirty="0"/>
          </a:p>
          <a:p>
            <a:pPr lvl="0"/>
            <a:r>
              <a:rPr lang="hu-HU" sz="3200" dirty="0"/>
              <a:t>споделяне на интерактивната презентация</a:t>
            </a:r>
            <a:endParaRPr lang="bg-BG" sz="3200" dirty="0"/>
          </a:p>
          <a:p>
            <a:pPr lvl="0"/>
            <a:r>
              <a:rPr lang="hu-HU" sz="3200" dirty="0"/>
              <a:t>представяне на интерактивни отчети, доклади, презентации</a:t>
            </a:r>
            <a:endParaRPr lang="bg-BG" sz="3200" dirty="0"/>
          </a:p>
        </p:txBody>
      </p:sp>
    </p:spTree>
    <p:extLst>
      <p:ext uri="{BB962C8B-B14F-4D97-AF65-F5344CB8AC3E}">
        <p14:creationId xmlns:p14="http://schemas.microsoft.com/office/powerpoint/2010/main" val="18100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7986" y="58256"/>
            <a:ext cx="1186401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accent5"/>
                </a:solidFill>
              </a:rPr>
              <a:t>Sway</a:t>
            </a:r>
            <a:endParaRPr lang="bg-BG" sz="2400" b="1" dirty="0">
              <a:solidFill>
                <a:schemeClr val="accent5"/>
              </a:solidFill>
            </a:endParaRPr>
          </a:p>
          <a:p>
            <a:r>
              <a:rPr lang="bg-BG" dirty="0"/>
              <a:t>Създаване на интерактивно онлайн съдържание.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2" y="1009290"/>
            <a:ext cx="11205221" cy="55209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9854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7986" y="58256"/>
            <a:ext cx="1186401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accent5"/>
                </a:solidFill>
              </a:rPr>
              <a:t>Sway</a:t>
            </a:r>
            <a:endParaRPr lang="bg-BG" sz="2400" b="1" dirty="0">
              <a:solidFill>
                <a:schemeClr val="accent5"/>
              </a:solidFill>
            </a:endParaRPr>
          </a:p>
          <a:p>
            <a:r>
              <a:rPr lang="bg-BG" dirty="0"/>
              <a:t>Визуализиране на  интерактивното онлайн съдържание.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2" y="1009290"/>
            <a:ext cx="11205221" cy="55209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57866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7986" y="58256"/>
            <a:ext cx="118640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>
                <a:solidFill>
                  <a:schemeClr val="accent5"/>
                </a:solidFill>
              </a:rPr>
              <a:t>Примери за интерактивно учебно онлайн съдържание </a:t>
            </a:r>
            <a:endParaRPr lang="bg-BG" sz="2400" b="1" dirty="0">
              <a:solidFill>
                <a:schemeClr val="accent5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337AC1-87C1-4D97-8742-DBB048EBCD20}"/>
              </a:ext>
            </a:extLst>
          </p:cNvPr>
          <p:cNvSpPr txBox="1"/>
          <p:nvPr/>
        </p:nvSpPr>
        <p:spPr>
          <a:xfrm>
            <a:off x="327986" y="1228614"/>
            <a:ext cx="11864014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err="1"/>
              <a:t>Ролята</a:t>
            </a:r>
            <a:r>
              <a:rPr lang="ru-RU" sz="4000" dirty="0"/>
              <a:t> на </a:t>
            </a:r>
            <a:r>
              <a:rPr lang="ru-RU" sz="4000" dirty="0" err="1"/>
              <a:t>човека</a:t>
            </a:r>
            <a:r>
              <a:rPr lang="ru-RU" sz="4000" dirty="0"/>
              <a:t> за </a:t>
            </a:r>
            <a:r>
              <a:rPr lang="ru-RU" sz="4000" dirty="0" err="1"/>
              <a:t>равновесието</a:t>
            </a:r>
            <a:r>
              <a:rPr lang="ru-RU" sz="4000" dirty="0"/>
              <a:t>  в </a:t>
            </a:r>
            <a:r>
              <a:rPr lang="ru-RU" sz="4000" dirty="0" err="1"/>
              <a:t>природата</a:t>
            </a:r>
            <a:r>
              <a:rPr lang="bg-BG" sz="4000" dirty="0"/>
              <a:t>:</a:t>
            </a:r>
          </a:p>
          <a:p>
            <a:r>
              <a:rPr lang="en-US" sz="4000" dirty="0">
                <a:hlinkClick r:id="rId2"/>
              </a:rPr>
              <a:t>https://sway.office.com/kQ8QvJ9EI1QAVfkh</a:t>
            </a:r>
            <a:endParaRPr lang="bg-BG" sz="4000" dirty="0"/>
          </a:p>
          <a:p>
            <a:endParaRPr lang="bg-BG" sz="4000" dirty="0"/>
          </a:p>
          <a:p>
            <a:r>
              <a:rPr lang="bg-BG" sz="4000" dirty="0" err="1"/>
              <a:t>Фотоелектричен</a:t>
            </a:r>
            <a:r>
              <a:rPr lang="bg-BG" sz="4000" dirty="0"/>
              <a:t> ефект:</a:t>
            </a:r>
          </a:p>
          <a:p>
            <a:r>
              <a:rPr lang="en-US" sz="4000" dirty="0">
                <a:hlinkClick r:id="rId3"/>
              </a:rPr>
              <a:t>https://sway.office.com/tGLnAnojGCRRShy1</a:t>
            </a:r>
            <a:endParaRPr lang="bg-BG" sz="4000" dirty="0"/>
          </a:p>
          <a:p>
            <a:endParaRPr lang="bg-BG" sz="4000" dirty="0"/>
          </a:p>
          <a:p>
            <a:r>
              <a:rPr lang="ru-RU" sz="4000" dirty="0" err="1"/>
              <a:t>Микроорганизми</a:t>
            </a:r>
            <a:r>
              <a:rPr lang="ru-RU" sz="4000" dirty="0"/>
              <a:t> и </a:t>
            </a:r>
            <a:r>
              <a:rPr lang="ru-RU" sz="4000" dirty="0" err="1"/>
              <a:t>значението</a:t>
            </a:r>
            <a:r>
              <a:rPr lang="ru-RU" sz="4000" dirty="0"/>
              <a:t> им за </a:t>
            </a:r>
            <a:r>
              <a:rPr lang="ru-RU" sz="4000" dirty="0" err="1"/>
              <a:t>човека</a:t>
            </a:r>
            <a:r>
              <a:rPr lang="ru-RU" sz="4000" dirty="0"/>
              <a:t>:</a:t>
            </a:r>
          </a:p>
          <a:p>
            <a:r>
              <a:rPr lang="en-US" sz="4000" dirty="0">
                <a:hlinkClick r:id="rId4"/>
              </a:rPr>
              <a:t>https://sway.office.com/fHh4lyaG16IQQeYz</a:t>
            </a:r>
            <a:endParaRPr lang="bg-BG" sz="4000" dirty="0"/>
          </a:p>
          <a:p>
            <a:endParaRPr lang="ru-RU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778997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7986" y="58256"/>
            <a:ext cx="118640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>
                <a:solidFill>
                  <a:schemeClr val="accent5"/>
                </a:solidFill>
              </a:rPr>
              <a:t>Пример за елементите в </a:t>
            </a:r>
            <a:r>
              <a:rPr lang="en-US" sz="2800" b="1" dirty="0">
                <a:solidFill>
                  <a:schemeClr val="accent5"/>
                </a:solidFill>
              </a:rPr>
              <a:t>Sway </a:t>
            </a:r>
            <a:endParaRPr lang="bg-BG" sz="2400" b="1" dirty="0">
              <a:solidFill>
                <a:schemeClr val="accent5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337AC1-87C1-4D97-8742-DBB048EBCD20}"/>
              </a:ext>
            </a:extLst>
          </p:cNvPr>
          <p:cNvSpPr txBox="1"/>
          <p:nvPr/>
        </p:nvSpPr>
        <p:spPr>
          <a:xfrm>
            <a:off x="163993" y="971301"/>
            <a:ext cx="118640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hlinkClick r:id="rId2"/>
              </a:rPr>
              <a:t>https://sway.office.com/P84GF9U8LVoAFkhu</a:t>
            </a:r>
            <a:endParaRPr lang="bg-BG" sz="3600" dirty="0"/>
          </a:p>
          <a:p>
            <a:pPr algn="ctr"/>
            <a:endParaRPr lang="ru-RU" sz="3600" dirty="0"/>
          </a:p>
          <a:p>
            <a:pPr algn="ctr"/>
            <a:endParaRPr lang="bg-BG" sz="3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6997EC-F862-48F2-9697-A95CE7CEAA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0610" y="2074887"/>
            <a:ext cx="6770779" cy="44523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03425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TEAMS – </a:t>
            </a:r>
            <a:r>
              <a:rPr lang="bg-BG" sz="40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модерна дигитална класна стая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66950"/>
            <a:ext cx="10515600" cy="5390604"/>
          </a:xfrm>
        </p:spPr>
        <p:txBody>
          <a:bodyPr>
            <a:noAutofit/>
          </a:bodyPr>
          <a:lstStyle/>
          <a:p>
            <a:pPr lvl="0"/>
            <a:r>
              <a:rPr lang="bg-BG" sz="3200" dirty="0"/>
              <a:t>Създаване на множество класни стаи за различни цели и потребители</a:t>
            </a:r>
          </a:p>
          <a:p>
            <a:pPr lvl="0"/>
            <a:r>
              <a:rPr lang="bg-BG" sz="3200" dirty="0"/>
              <a:t>Онлайн чат в реално време</a:t>
            </a:r>
          </a:p>
          <a:p>
            <a:pPr lvl="0"/>
            <a:r>
              <a:rPr lang="bg-BG" sz="3200" dirty="0"/>
              <a:t>Споделяне на файлове</a:t>
            </a:r>
          </a:p>
          <a:p>
            <a:pPr lvl="0"/>
            <a:r>
              <a:rPr lang="bg-BG" sz="3200" dirty="0"/>
              <a:t>Създаване на нови</a:t>
            </a:r>
            <a:r>
              <a:rPr lang="en-US" sz="3200" dirty="0"/>
              <a:t> Word, Excel </a:t>
            </a:r>
            <a:r>
              <a:rPr lang="bg-BG" sz="3200" dirty="0"/>
              <a:t>и </a:t>
            </a:r>
            <a:r>
              <a:rPr lang="en-US" sz="3200" dirty="0"/>
              <a:t>PowerPoint</a:t>
            </a:r>
            <a:r>
              <a:rPr lang="bg-BG" sz="3200" dirty="0"/>
              <a:t> файлове</a:t>
            </a:r>
          </a:p>
          <a:p>
            <a:pPr lvl="0"/>
            <a:r>
              <a:rPr lang="bg-BG" sz="3200" dirty="0"/>
              <a:t>Едновременна работа по файлове от много потребители – членове на екипа</a:t>
            </a:r>
          </a:p>
          <a:p>
            <a:pPr lvl="0"/>
            <a:r>
              <a:rPr lang="bg-BG" sz="3200" dirty="0"/>
              <a:t>Онлайн събрание с лектор, който говори и показва в реално време</a:t>
            </a:r>
          </a:p>
          <a:p>
            <a:pPr lvl="0"/>
            <a:r>
              <a:rPr lang="bg-BG" sz="3200" dirty="0"/>
              <a:t>Участие на обучаемите в събранието в реално време</a:t>
            </a:r>
          </a:p>
          <a:p>
            <a:pPr lvl="0"/>
            <a:endParaRPr lang="bg-BG" sz="3200" dirty="0"/>
          </a:p>
          <a:p>
            <a:pPr lvl="0"/>
            <a:endParaRPr lang="bg-BG" sz="3200" dirty="0"/>
          </a:p>
        </p:txBody>
      </p:sp>
    </p:spTree>
    <p:extLst>
      <p:ext uri="{BB962C8B-B14F-4D97-AF65-F5344CB8AC3E}">
        <p14:creationId xmlns:p14="http://schemas.microsoft.com/office/powerpoint/2010/main" val="305988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TEAMS – </a:t>
            </a:r>
            <a:r>
              <a:rPr lang="bg-BG" sz="40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модерна дигитална класна стая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66950"/>
            <a:ext cx="10515600" cy="5390604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endParaRPr lang="bg-BG" sz="3200" dirty="0"/>
          </a:p>
          <a:p>
            <a:pPr lvl="0"/>
            <a:endParaRPr lang="bg-BG" sz="3200" dirty="0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F0A7588A-4E5C-41FB-927B-69497DD030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19" y="1166950"/>
            <a:ext cx="11045197" cy="55398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5679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MS OFFICE 2019</a:t>
            </a:r>
            <a:endParaRPr lang="bg-BG" sz="4000" b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66950"/>
            <a:ext cx="10515600" cy="5390604"/>
          </a:xfrm>
        </p:spPr>
        <p:txBody>
          <a:bodyPr>
            <a:noAutofit/>
          </a:bodyPr>
          <a:lstStyle/>
          <a:p>
            <a:pPr lvl="0"/>
            <a:r>
              <a:rPr lang="bg-BG" dirty="0"/>
              <a:t>Инсталиране на настолната версия на офис пакет 2019 на до 5 </a:t>
            </a:r>
            <a:r>
              <a:rPr lang="bg-BG" dirty="0" smtClean="0"/>
              <a:t>устройства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bg-BG" dirty="0" smtClean="0"/>
              <a:t>компютър</a:t>
            </a:r>
            <a:r>
              <a:rPr lang="bg-BG" dirty="0"/>
              <a:t>, таблет, </a:t>
            </a:r>
            <a:r>
              <a:rPr lang="bg-BG" dirty="0" smtClean="0"/>
              <a:t>телефон</a:t>
            </a:r>
            <a:r>
              <a:rPr lang="en-US" dirty="0" smtClean="0"/>
              <a:t>).</a:t>
            </a:r>
            <a:endParaRPr lang="bg-BG" dirty="0"/>
          </a:p>
          <a:p>
            <a:r>
              <a:rPr lang="bg-BG" dirty="0"/>
              <a:t>Синхронизиране на онлайн и офлайн версиите</a:t>
            </a:r>
            <a:r>
              <a:rPr lang="en-US" dirty="0"/>
              <a:t>.</a:t>
            </a:r>
            <a:endParaRPr lang="bg-BG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A7588A-4E5C-41FB-927B-69497DD030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0626" y="2639818"/>
            <a:ext cx="6819610" cy="39910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754" y="3008476"/>
            <a:ext cx="4015740" cy="32537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19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WINDOWS 10</a:t>
            </a:r>
            <a:endParaRPr lang="bg-BG" sz="4000" b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66950"/>
            <a:ext cx="10515600" cy="5390604"/>
          </a:xfrm>
        </p:spPr>
        <p:txBody>
          <a:bodyPr>
            <a:noAutofit/>
          </a:bodyPr>
          <a:lstStyle/>
          <a:p>
            <a:pPr lvl="0"/>
            <a:r>
              <a:rPr lang="bg-BG" dirty="0"/>
              <a:t>И</a:t>
            </a:r>
            <a:r>
              <a:rPr lang="bg-BG" dirty="0" smtClean="0"/>
              <a:t>нсталиране </a:t>
            </a:r>
            <a:r>
              <a:rPr lang="bg-BG" dirty="0"/>
              <a:t>на операционна система Windows 10 </a:t>
            </a:r>
            <a:r>
              <a:rPr lang="bg-BG" dirty="0" smtClean="0"/>
              <a:t>Education на до 2 устройства</a:t>
            </a:r>
            <a:r>
              <a:rPr lang="en-US" dirty="0" smtClean="0"/>
              <a:t>.</a:t>
            </a:r>
            <a:endParaRPr lang="bg-BG" dirty="0"/>
          </a:p>
          <a:p>
            <a:r>
              <a:rPr lang="bg-BG" dirty="0" smtClean="0"/>
              <a:t>Надграждане </a:t>
            </a:r>
            <a:r>
              <a:rPr lang="bg-BG" dirty="0"/>
              <a:t>на съществуващ Windows</a:t>
            </a:r>
            <a:r>
              <a:rPr lang="en-US" dirty="0"/>
              <a:t>.</a:t>
            </a:r>
            <a:endParaRPr lang="bg-BG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29" y="3024484"/>
            <a:ext cx="4942332" cy="32948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261" y="2492513"/>
            <a:ext cx="7103279" cy="435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702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MINECRAFT</a:t>
            </a:r>
            <a:endParaRPr lang="bg-BG" sz="4000" b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66950"/>
            <a:ext cx="10515600" cy="2024306"/>
          </a:xfrm>
        </p:spPr>
        <p:txBody>
          <a:bodyPr>
            <a:noAutofit/>
          </a:bodyPr>
          <a:lstStyle/>
          <a:p>
            <a:pPr lvl="0"/>
            <a:r>
              <a:rPr lang="ru-RU" dirty="0" smtClean="0"/>
              <a:t>Платформа </a:t>
            </a:r>
            <a:r>
              <a:rPr lang="ru-RU" dirty="0"/>
              <a:t>за </a:t>
            </a:r>
            <a:r>
              <a:rPr lang="ru-RU" dirty="0" smtClean="0"/>
              <a:t>обучение</a:t>
            </a:r>
            <a:r>
              <a:rPr lang="en-US" dirty="0" smtClean="0"/>
              <a:t> </a:t>
            </a:r>
            <a:r>
              <a:rPr lang="bg-BG" dirty="0" smtClean="0"/>
              <a:t>и програмиране</a:t>
            </a:r>
            <a:r>
              <a:rPr lang="ru-RU" dirty="0" smtClean="0"/>
              <a:t>, </a:t>
            </a:r>
            <a:r>
              <a:rPr lang="ru-RU" dirty="0"/>
              <a:t>базирана на игри.</a:t>
            </a:r>
          </a:p>
          <a:p>
            <a:pPr lvl="0"/>
            <a:r>
              <a:rPr lang="ru-RU" dirty="0" smtClean="0"/>
              <a:t>Насърчава </a:t>
            </a:r>
            <a:r>
              <a:rPr lang="ru-RU" dirty="0"/>
              <a:t>творчеството, сътрудничеството и решаването на проблеми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038" y="2609524"/>
            <a:ext cx="8476156" cy="4138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702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8b25d4f278e831563f74f2e0a1c1293c6073fca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F70F743C5D4AD469EE68412EC93B7F3" ma:contentTypeVersion="2" ma:contentTypeDescription="Създаване на нов документ" ma:contentTypeScope="" ma:versionID="d4c7b53da3db2857f2498becb931c4c6">
  <xsd:schema xmlns:xsd="http://www.w3.org/2001/XMLSchema" xmlns:xs="http://www.w3.org/2001/XMLSchema" xmlns:p="http://schemas.microsoft.com/office/2006/metadata/properties" xmlns:ns2="0923ebe8-e4cf-4ce6-a93d-3728a77b043f" targetNamespace="http://schemas.microsoft.com/office/2006/metadata/properties" ma:root="true" ma:fieldsID="91d574a705e046d5c13f8555eafb5e52" ns2:_="">
    <xsd:import namespace="0923ebe8-e4cf-4ce6-a93d-3728a77b043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23ebe8-e4cf-4ce6-a93d-3728a77b043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ъдържание"/>
        <xsd:element ref="dc:title" minOccurs="0" maxOccurs="1" ma:index="4" ma:displayName="Заглав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57241DC-C118-4D0B-A6AD-524E7722393C}"/>
</file>

<file path=customXml/itemProps2.xml><?xml version="1.0" encoding="utf-8"?>
<ds:datastoreItem xmlns:ds="http://schemas.openxmlformats.org/officeDocument/2006/customXml" ds:itemID="{4745BA49-F48B-4CC1-AC3D-990943E1BC36}"/>
</file>

<file path=customXml/itemProps3.xml><?xml version="1.0" encoding="utf-8"?>
<ds:datastoreItem xmlns:ds="http://schemas.openxmlformats.org/officeDocument/2006/customXml" ds:itemID="{40F2847D-BDC3-4218-8351-3BBFAA17AA8B}"/>
</file>

<file path=docProps/app.xml><?xml version="1.0" encoding="utf-8"?>
<Properties xmlns="http://schemas.openxmlformats.org/officeDocument/2006/extended-properties" xmlns:vt="http://schemas.openxmlformats.org/officeDocument/2006/docPropsVTypes">
  <TotalTime>520</TotalTime>
  <Words>713</Words>
  <Application>Microsoft Office PowerPoint</Application>
  <PresentationFormat>Widescreen</PresentationFormat>
  <Paragraphs>105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6" baseType="lpstr">
      <vt:lpstr>맑은 고딕</vt:lpstr>
      <vt:lpstr>Arial</vt:lpstr>
      <vt:lpstr>Calibri</vt:lpstr>
      <vt:lpstr>Calibri Light</vt:lpstr>
      <vt:lpstr>FZShuTi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ОНЛАЙН КОМУНИКАЦИЯ В УЧИЛИЩЕ</vt:lpstr>
      <vt:lpstr>Електронна поща</vt:lpstr>
      <vt:lpstr>PowerPoint Presentation</vt:lpstr>
      <vt:lpstr>ОНЛАЙН ГРУПИ ПО КЛАСОВЕ И ПО ИНТЕРЕСИ</vt:lpstr>
      <vt:lpstr>ONEDRIVE – ОНЛАЙН ДИСК ЗА СЪХРАНЕНИЕ И СПОДЕЛЯНЕ НА ДОКУМЕНТИ</vt:lpstr>
      <vt:lpstr>MS OFFICE – Word Online, Excel Online, PowerPoint Online, OneNote Online</vt:lpstr>
      <vt:lpstr>OneDrive и Office онлайн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СИСТЕМА ЗА ТЕСТОВЕ - онлайн система за бързо изпитване и получаване на обратна връзка чрез тестове и анкети</vt:lpstr>
      <vt:lpstr>PowerPoint Presentation</vt:lpstr>
      <vt:lpstr>PowerPoint Presentation</vt:lpstr>
      <vt:lpstr>Примерни тестове</vt:lpstr>
      <vt:lpstr>PowerPoint Presentation</vt:lpstr>
      <vt:lpstr>SWAY – интерактивно електронно учебно съдържание</vt:lpstr>
      <vt:lpstr>PowerPoint Presentation</vt:lpstr>
      <vt:lpstr>PowerPoint Presentation</vt:lpstr>
      <vt:lpstr>PowerPoint Presentation</vt:lpstr>
      <vt:lpstr>PowerPoint Presentation</vt:lpstr>
      <vt:lpstr>TEAMS – модерна дигитална класна стая</vt:lpstr>
      <vt:lpstr>TEAMS – модерна дигитална класна стая</vt:lpstr>
      <vt:lpstr>MS OFFICE 2019</vt:lpstr>
      <vt:lpstr>WINDOWS 10</vt:lpstr>
      <vt:lpstr>MINECRAFT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hrisi2</dc:creator>
  <cp:lastModifiedBy>Hristina Dacheva</cp:lastModifiedBy>
  <cp:revision>61</cp:revision>
  <dcterms:created xsi:type="dcterms:W3CDTF">2016-12-12T12:50:29Z</dcterms:created>
  <dcterms:modified xsi:type="dcterms:W3CDTF">2020-02-04T12:18:08Z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etDate">
    <vt:lpwstr>2020-02-04T08:49:24Z</vt:lpwstr>
  </property>
  <property fmtid="{D5CDD505-2E9C-101B-9397-08002B2CF9AE}" pid="4" name="MSIP_Label_f42aa342-8706-4288-bd11-ebb85995028c_Method">
    <vt:lpwstr>Standard</vt:lpwstr>
  </property>
  <property fmtid="{D5CDD505-2E9C-101B-9397-08002B2CF9AE}" pid="5" name="MSIP_Label_f42aa342-8706-4288-bd11-ebb85995028c_Name">
    <vt:lpwstr>Internal</vt:lpwstr>
  </property>
  <property fmtid="{D5CDD505-2E9C-101B-9397-08002B2CF9AE}" pid="6" name="MSIP_Label_f42aa342-8706-4288-bd11-ebb85995028c_SiteId">
    <vt:lpwstr>72f988bf-86f1-41af-91ab-2d7cd011db47</vt:lpwstr>
  </property>
  <property fmtid="{D5CDD505-2E9C-101B-9397-08002B2CF9AE}" pid="7" name="MSIP_Label_f42aa342-8706-4288-bd11-ebb85995028c_ActionId">
    <vt:lpwstr>3551babe-6b53-447a-a0eb-0000eea32061</vt:lpwstr>
  </property>
  <property fmtid="{D5CDD505-2E9C-101B-9397-08002B2CF9AE}" pid="8" name="MSIP_Label_f42aa342-8706-4288-bd11-ebb85995028c_ContentBits">
    <vt:lpwstr>0</vt:lpwstr>
  </property>
  <property fmtid="{D5CDD505-2E9C-101B-9397-08002B2CF9AE}" pid="9" name="ContentTypeId">
    <vt:lpwstr>0x0101002F70F743C5D4AD469EE68412EC93B7F3</vt:lpwstr>
  </property>
</Properties>
</file>