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80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1644D3-DB3E-42D9-9D31-17366505881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0FDF84-7921-420D-A2DE-48E30050B2CD}">
      <dgm:prSet phldrT="[Текст]"/>
      <dgm:spPr/>
      <dgm:t>
        <a:bodyPr/>
        <a:lstStyle/>
        <a:p>
          <a:r>
            <a:rPr lang="bg-BG" dirty="0" smtClean="0"/>
            <a:t>Главни части в изречението</a:t>
          </a:r>
          <a:endParaRPr lang="en-US" dirty="0"/>
        </a:p>
      </dgm:t>
    </dgm:pt>
    <dgm:pt modelId="{EACA5EA6-4F60-416E-9F11-06980530F9A5}" type="parTrans" cxnId="{94FF1EF7-7C6E-4084-8216-2A612EE32B98}">
      <dgm:prSet/>
      <dgm:spPr/>
      <dgm:t>
        <a:bodyPr/>
        <a:lstStyle/>
        <a:p>
          <a:endParaRPr lang="en-US"/>
        </a:p>
      </dgm:t>
    </dgm:pt>
    <dgm:pt modelId="{877731BB-6D4C-4756-BE87-C9F3AE798CBC}" type="sibTrans" cxnId="{94FF1EF7-7C6E-4084-8216-2A612EE32B98}">
      <dgm:prSet/>
      <dgm:spPr/>
      <dgm:t>
        <a:bodyPr/>
        <a:lstStyle/>
        <a:p>
          <a:endParaRPr lang="en-US" dirty="0"/>
        </a:p>
      </dgm:t>
    </dgm:pt>
    <dgm:pt modelId="{B3EF52E7-924B-460C-B451-334FE5F729DC}">
      <dgm:prSet phldrT="[Текст]"/>
      <dgm:spPr/>
      <dgm:t>
        <a:bodyPr/>
        <a:lstStyle/>
        <a:p>
          <a:r>
            <a:rPr lang="bg-BG" dirty="0" smtClean="0"/>
            <a:t>СКАЗУЕМО</a:t>
          </a:r>
          <a:endParaRPr lang="en-US" dirty="0"/>
        </a:p>
      </dgm:t>
    </dgm:pt>
    <dgm:pt modelId="{D858B8EE-01D3-433A-86BB-AC1949FABAF2}" type="parTrans" cxnId="{645C1309-D49D-48AF-970F-7B1BF49AA519}">
      <dgm:prSet/>
      <dgm:spPr/>
      <dgm:t>
        <a:bodyPr/>
        <a:lstStyle/>
        <a:p>
          <a:endParaRPr lang="en-US"/>
        </a:p>
      </dgm:t>
    </dgm:pt>
    <dgm:pt modelId="{22876222-A7BD-45E4-B7DE-9C66DF541DD3}" type="sibTrans" cxnId="{645C1309-D49D-48AF-970F-7B1BF49AA519}">
      <dgm:prSet/>
      <dgm:spPr/>
      <dgm:t>
        <a:bodyPr/>
        <a:lstStyle/>
        <a:p>
          <a:endParaRPr lang="en-US" dirty="0"/>
        </a:p>
      </dgm:t>
    </dgm:pt>
    <dgm:pt modelId="{203031D3-F821-4976-B28E-156A6B0CE5F7}">
      <dgm:prSet phldrT="[Текст]"/>
      <dgm:spPr/>
      <dgm:t>
        <a:bodyPr/>
        <a:lstStyle/>
        <a:p>
          <a:r>
            <a:rPr lang="bg-BG" dirty="0" smtClean="0"/>
            <a:t>ПОДЛОГ</a:t>
          </a:r>
          <a:endParaRPr lang="en-US" dirty="0"/>
        </a:p>
      </dgm:t>
    </dgm:pt>
    <dgm:pt modelId="{A622CA1C-2813-4FA1-B7B5-76E5B4ECCE62}" type="parTrans" cxnId="{3A4DEAFB-C451-40D8-88CD-EC89A6DBBBB9}">
      <dgm:prSet/>
      <dgm:spPr/>
      <dgm:t>
        <a:bodyPr/>
        <a:lstStyle/>
        <a:p>
          <a:endParaRPr lang="en-US"/>
        </a:p>
      </dgm:t>
    </dgm:pt>
    <dgm:pt modelId="{47273A5A-07A7-4E8D-B203-1EBA54E20411}" type="sibTrans" cxnId="{3A4DEAFB-C451-40D8-88CD-EC89A6DBBBB9}">
      <dgm:prSet/>
      <dgm:spPr/>
      <dgm:t>
        <a:bodyPr/>
        <a:lstStyle/>
        <a:p>
          <a:endParaRPr lang="en-US" dirty="0"/>
        </a:p>
      </dgm:t>
    </dgm:pt>
    <dgm:pt modelId="{EC14697F-FE26-4EDE-87DC-3F6C658B4B7B}" type="pres">
      <dgm:prSet presAssocID="{151644D3-DB3E-42D9-9D31-1736650588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304777-1610-430F-A50C-70D3C8FDCF05}" type="pres">
      <dgm:prSet presAssocID="{2A0FDF84-7921-420D-A2DE-48E30050B2C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6869F-D199-4DCF-8320-B1F580A158C8}" type="pres">
      <dgm:prSet presAssocID="{877731BB-6D4C-4756-BE87-C9F3AE798CB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C8044CD-1D5A-4BAC-90DC-0DDFC4E11767}" type="pres">
      <dgm:prSet presAssocID="{877731BB-6D4C-4756-BE87-C9F3AE798CB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D8C35CB-BC10-42FF-B660-37B70E123067}" type="pres">
      <dgm:prSet presAssocID="{B3EF52E7-924B-460C-B451-334FE5F729D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C6214-9DA8-4AF1-81B7-2E76566A557D}" type="pres">
      <dgm:prSet presAssocID="{22876222-A7BD-45E4-B7DE-9C66DF541DD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32FA1CE-720D-4DC9-9FCF-7D6064060367}" type="pres">
      <dgm:prSet presAssocID="{22876222-A7BD-45E4-B7DE-9C66DF541DD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BC2F67F-FFB8-4893-9DC6-8436F3C0E211}" type="pres">
      <dgm:prSet presAssocID="{203031D3-F821-4976-B28E-156A6B0CE5F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F1FDB-B937-443D-A2F2-50A93CE251EE}" type="pres">
      <dgm:prSet presAssocID="{47273A5A-07A7-4E8D-B203-1EBA54E2041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2D79F79-01C4-4331-8FA0-22A3D1B7D068}" type="pres">
      <dgm:prSet presAssocID="{47273A5A-07A7-4E8D-B203-1EBA54E20411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4D77000-1689-4E99-ABDB-78B082DEC8C2}" type="presOf" srcId="{2A0FDF84-7921-420D-A2DE-48E30050B2CD}" destId="{0A304777-1610-430F-A50C-70D3C8FDCF05}" srcOrd="0" destOrd="0" presId="urn:microsoft.com/office/officeart/2005/8/layout/cycle7"/>
    <dgm:cxn modelId="{05B61130-32E7-4E09-B97D-CAFE1CF458DE}" type="presOf" srcId="{22876222-A7BD-45E4-B7DE-9C66DF541DD3}" destId="{74AC6214-9DA8-4AF1-81B7-2E76566A557D}" srcOrd="0" destOrd="0" presId="urn:microsoft.com/office/officeart/2005/8/layout/cycle7"/>
    <dgm:cxn modelId="{031B6817-7245-4EDF-9321-16E0EB64A4FF}" type="presOf" srcId="{877731BB-6D4C-4756-BE87-C9F3AE798CBC}" destId="{AC8044CD-1D5A-4BAC-90DC-0DDFC4E11767}" srcOrd="1" destOrd="0" presId="urn:microsoft.com/office/officeart/2005/8/layout/cycle7"/>
    <dgm:cxn modelId="{FE969B48-2AD6-44B5-A97B-AE080367BCDD}" type="presOf" srcId="{47273A5A-07A7-4E8D-B203-1EBA54E20411}" destId="{C2D79F79-01C4-4331-8FA0-22A3D1B7D068}" srcOrd="1" destOrd="0" presId="urn:microsoft.com/office/officeart/2005/8/layout/cycle7"/>
    <dgm:cxn modelId="{94FF1EF7-7C6E-4084-8216-2A612EE32B98}" srcId="{151644D3-DB3E-42D9-9D31-17366505881D}" destId="{2A0FDF84-7921-420D-A2DE-48E30050B2CD}" srcOrd="0" destOrd="0" parTransId="{EACA5EA6-4F60-416E-9F11-06980530F9A5}" sibTransId="{877731BB-6D4C-4756-BE87-C9F3AE798CBC}"/>
    <dgm:cxn modelId="{FD3C6C15-F2AF-414D-B50E-32BD1E68E205}" type="presOf" srcId="{47273A5A-07A7-4E8D-B203-1EBA54E20411}" destId="{9B6F1FDB-B937-443D-A2F2-50A93CE251EE}" srcOrd="0" destOrd="0" presId="urn:microsoft.com/office/officeart/2005/8/layout/cycle7"/>
    <dgm:cxn modelId="{90AFB2E3-37C6-430F-9A3B-4586A49357AB}" type="presOf" srcId="{B3EF52E7-924B-460C-B451-334FE5F729DC}" destId="{AD8C35CB-BC10-42FF-B660-37B70E123067}" srcOrd="0" destOrd="0" presId="urn:microsoft.com/office/officeart/2005/8/layout/cycle7"/>
    <dgm:cxn modelId="{645C1309-D49D-48AF-970F-7B1BF49AA519}" srcId="{151644D3-DB3E-42D9-9D31-17366505881D}" destId="{B3EF52E7-924B-460C-B451-334FE5F729DC}" srcOrd="1" destOrd="0" parTransId="{D858B8EE-01D3-433A-86BB-AC1949FABAF2}" sibTransId="{22876222-A7BD-45E4-B7DE-9C66DF541DD3}"/>
    <dgm:cxn modelId="{A2F73249-AB1F-4544-89B9-2A01043845BC}" type="presOf" srcId="{151644D3-DB3E-42D9-9D31-17366505881D}" destId="{EC14697F-FE26-4EDE-87DC-3F6C658B4B7B}" srcOrd="0" destOrd="0" presId="urn:microsoft.com/office/officeart/2005/8/layout/cycle7"/>
    <dgm:cxn modelId="{5DB4BB2B-4D92-498B-B01A-8CEC3EAD316F}" type="presOf" srcId="{22876222-A7BD-45E4-B7DE-9C66DF541DD3}" destId="{332FA1CE-720D-4DC9-9FCF-7D6064060367}" srcOrd="1" destOrd="0" presId="urn:microsoft.com/office/officeart/2005/8/layout/cycle7"/>
    <dgm:cxn modelId="{6EE9F98B-61A8-4B8C-90DA-D7DDDE02005F}" type="presOf" srcId="{203031D3-F821-4976-B28E-156A6B0CE5F7}" destId="{7BC2F67F-FFB8-4893-9DC6-8436F3C0E211}" srcOrd="0" destOrd="0" presId="urn:microsoft.com/office/officeart/2005/8/layout/cycle7"/>
    <dgm:cxn modelId="{3A4DEAFB-C451-40D8-88CD-EC89A6DBBBB9}" srcId="{151644D3-DB3E-42D9-9D31-17366505881D}" destId="{203031D3-F821-4976-B28E-156A6B0CE5F7}" srcOrd="2" destOrd="0" parTransId="{A622CA1C-2813-4FA1-B7B5-76E5B4ECCE62}" sibTransId="{47273A5A-07A7-4E8D-B203-1EBA54E20411}"/>
    <dgm:cxn modelId="{BA524D3D-0890-4EFE-A8D9-F6235090D8EE}" type="presOf" srcId="{877731BB-6D4C-4756-BE87-C9F3AE798CBC}" destId="{2086869F-D199-4DCF-8320-B1F580A158C8}" srcOrd="0" destOrd="0" presId="urn:microsoft.com/office/officeart/2005/8/layout/cycle7"/>
    <dgm:cxn modelId="{2842D919-8666-4D38-84A3-C59116FC7A16}" type="presParOf" srcId="{EC14697F-FE26-4EDE-87DC-3F6C658B4B7B}" destId="{0A304777-1610-430F-A50C-70D3C8FDCF05}" srcOrd="0" destOrd="0" presId="urn:microsoft.com/office/officeart/2005/8/layout/cycle7"/>
    <dgm:cxn modelId="{BA9BA157-9D91-4144-AE75-0A514B6B492D}" type="presParOf" srcId="{EC14697F-FE26-4EDE-87DC-3F6C658B4B7B}" destId="{2086869F-D199-4DCF-8320-B1F580A158C8}" srcOrd="1" destOrd="0" presId="urn:microsoft.com/office/officeart/2005/8/layout/cycle7"/>
    <dgm:cxn modelId="{457F8272-7B8C-4967-AD78-18276D8BA230}" type="presParOf" srcId="{2086869F-D199-4DCF-8320-B1F580A158C8}" destId="{AC8044CD-1D5A-4BAC-90DC-0DDFC4E11767}" srcOrd="0" destOrd="0" presId="urn:microsoft.com/office/officeart/2005/8/layout/cycle7"/>
    <dgm:cxn modelId="{B0B0BAC2-2B19-4D43-979A-3517C5652A78}" type="presParOf" srcId="{EC14697F-FE26-4EDE-87DC-3F6C658B4B7B}" destId="{AD8C35CB-BC10-42FF-B660-37B70E123067}" srcOrd="2" destOrd="0" presId="urn:microsoft.com/office/officeart/2005/8/layout/cycle7"/>
    <dgm:cxn modelId="{288B9A0C-A942-40BB-8207-3A89CD0BCE92}" type="presParOf" srcId="{EC14697F-FE26-4EDE-87DC-3F6C658B4B7B}" destId="{74AC6214-9DA8-4AF1-81B7-2E76566A557D}" srcOrd="3" destOrd="0" presId="urn:microsoft.com/office/officeart/2005/8/layout/cycle7"/>
    <dgm:cxn modelId="{BACE0F5E-8F72-4F7E-9AB3-D73ADC4F8439}" type="presParOf" srcId="{74AC6214-9DA8-4AF1-81B7-2E76566A557D}" destId="{332FA1CE-720D-4DC9-9FCF-7D6064060367}" srcOrd="0" destOrd="0" presId="urn:microsoft.com/office/officeart/2005/8/layout/cycle7"/>
    <dgm:cxn modelId="{471A8E5C-1069-411A-A91B-6DF95A6F27C7}" type="presParOf" srcId="{EC14697F-FE26-4EDE-87DC-3F6C658B4B7B}" destId="{7BC2F67F-FFB8-4893-9DC6-8436F3C0E211}" srcOrd="4" destOrd="0" presId="urn:microsoft.com/office/officeart/2005/8/layout/cycle7"/>
    <dgm:cxn modelId="{C1F63A73-A52A-427D-BB0F-CDFE23A02E28}" type="presParOf" srcId="{EC14697F-FE26-4EDE-87DC-3F6C658B4B7B}" destId="{9B6F1FDB-B937-443D-A2F2-50A93CE251EE}" srcOrd="5" destOrd="0" presId="urn:microsoft.com/office/officeart/2005/8/layout/cycle7"/>
    <dgm:cxn modelId="{9C3855A9-38AF-453F-8404-79C91EB5D14A}" type="presParOf" srcId="{9B6F1FDB-B937-443D-A2F2-50A93CE251EE}" destId="{C2D79F79-01C4-4331-8FA0-22A3D1B7D06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04777-1610-430F-A50C-70D3C8FDCF05}">
      <dsp:nvSpPr>
        <dsp:cNvPr id="0" name=""/>
        <dsp:cNvSpPr/>
      </dsp:nvSpPr>
      <dsp:spPr>
        <a:xfrm>
          <a:off x="2472183" y="1511"/>
          <a:ext cx="2523232" cy="1261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Главни части в изречението</a:t>
          </a:r>
          <a:endParaRPr lang="en-US" sz="2600" kern="1200" dirty="0"/>
        </a:p>
      </dsp:txBody>
      <dsp:txXfrm>
        <a:off x="2509134" y="38462"/>
        <a:ext cx="2449330" cy="1187714"/>
      </dsp:txXfrm>
    </dsp:sp>
    <dsp:sp modelId="{2086869F-D199-4DCF-8320-B1F580A158C8}">
      <dsp:nvSpPr>
        <dsp:cNvPr id="0" name=""/>
        <dsp:cNvSpPr/>
      </dsp:nvSpPr>
      <dsp:spPr>
        <a:xfrm rot="3600000">
          <a:off x="4117998" y="2216029"/>
          <a:ext cx="1315252" cy="4415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4250468" y="2304342"/>
        <a:ext cx="1050313" cy="264939"/>
      </dsp:txXfrm>
    </dsp:sp>
    <dsp:sp modelId="{AD8C35CB-BC10-42FF-B660-37B70E123067}">
      <dsp:nvSpPr>
        <dsp:cNvPr id="0" name=""/>
        <dsp:cNvSpPr/>
      </dsp:nvSpPr>
      <dsp:spPr>
        <a:xfrm>
          <a:off x="4555832" y="3610497"/>
          <a:ext cx="2523232" cy="1261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СКАЗУЕМО</a:t>
          </a:r>
          <a:endParaRPr lang="en-US" sz="2600" kern="1200" dirty="0"/>
        </a:p>
      </dsp:txBody>
      <dsp:txXfrm>
        <a:off x="4592783" y="3647448"/>
        <a:ext cx="2449330" cy="1187714"/>
      </dsp:txXfrm>
    </dsp:sp>
    <dsp:sp modelId="{74AC6214-9DA8-4AF1-81B7-2E76566A557D}">
      <dsp:nvSpPr>
        <dsp:cNvPr id="0" name=""/>
        <dsp:cNvSpPr/>
      </dsp:nvSpPr>
      <dsp:spPr>
        <a:xfrm rot="10800000">
          <a:off x="3076173" y="4020522"/>
          <a:ext cx="1315252" cy="4415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10800000">
        <a:off x="3208642" y="4108835"/>
        <a:ext cx="1050313" cy="264939"/>
      </dsp:txXfrm>
    </dsp:sp>
    <dsp:sp modelId="{7BC2F67F-FFB8-4893-9DC6-8436F3C0E211}">
      <dsp:nvSpPr>
        <dsp:cNvPr id="0" name=""/>
        <dsp:cNvSpPr/>
      </dsp:nvSpPr>
      <dsp:spPr>
        <a:xfrm>
          <a:off x="388535" y="3610497"/>
          <a:ext cx="2523232" cy="1261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ПОДЛОГ</a:t>
          </a:r>
          <a:endParaRPr lang="en-US" sz="2600" kern="1200" dirty="0"/>
        </a:p>
      </dsp:txBody>
      <dsp:txXfrm>
        <a:off x="425486" y="3647448"/>
        <a:ext cx="2449330" cy="1187714"/>
      </dsp:txXfrm>
    </dsp:sp>
    <dsp:sp modelId="{9B6F1FDB-B937-443D-A2F2-50A93CE251EE}">
      <dsp:nvSpPr>
        <dsp:cNvPr id="0" name=""/>
        <dsp:cNvSpPr/>
      </dsp:nvSpPr>
      <dsp:spPr>
        <a:xfrm rot="18000000">
          <a:off x="2034349" y="2216029"/>
          <a:ext cx="1315252" cy="4415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2166819" y="2304342"/>
        <a:ext cx="1050313" cy="264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dirty="0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9.3.2017 г.</a:t>
            </a:fld>
            <a:endParaRPr lang="bg-BG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sz="4800" dirty="0" smtClean="0"/>
              <a:t>Главни части в простото изречение.</a:t>
            </a:r>
            <a:r>
              <a:rPr lang="bg-BG" dirty="0" smtClean="0"/>
              <a:t/>
            </a:r>
            <a:br>
              <a:rPr lang="bg-BG" dirty="0" smtClean="0"/>
            </a:br>
            <a:endParaRPr lang="en-US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2800" dirty="0">
                <a:cs typeface="AngsanaUPC" panose="02020603050405020304" pitchFamily="18" charset="-34"/>
              </a:rPr>
              <a:t>ПОДЛОГ</a:t>
            </a:r>
            <a:r>
              <a:rPr lang="bg-BG" sz="2800" dirty="0"/>
              <a:t>-откриване на подлога в изречението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33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Главни части в изречението </a:t>
            </a:r>
            <a:br>
              <a:rPr lang="bg-BG" dirty="0" smtClean="0"/>
            </a:br>
            <a:r>
              <a:rPr lang="bg-BG" sz="1600" dirty="0" smtClean="0"/>
              <a:t>Дават основната информация в изречението-за какво действие или състояние се говори и с кои лица или предмети е свързано то.Взети по отделно,двете главни части на изречението не представят завършен смисъл.</a:t>
            </a:r>
            <a:endParaRPr lang="en-US" dirty="0"/>
          </a:p>
        </p:txBody>
      </p:sp>
      <p:graphicFrame>
        <p:nvGraphicFramePr>
          <p:cNvPr id="10" name="Контейнер за съдържание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693900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61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g-BG" sz="6600" b="1" i="1" dirty="0" smtClean="0"/>
              <a:t>подлог</a:t>
            </a:r>
            <a:endParaRPr lang="en-US" sz="6600" b="1" i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600" dirty="0" smtClean="0"/>
              <a:t>Назовава лице или предмет,за който се съобщава нещо чрез сказуемото.</a:t>
            </a:r>
          </a:p>
          <a:p>
            <a:endParaRPr lang="bg-BG" sz="3600" dirty="0"/>
          </a:p>
          <a:p>
            <a:r>
              <a:rPr lang="bg-BG" sz="3600" dirty="0" smtClean="0"/>
              <a:t>Съгласува се по число,лице,а понякога и по род.В простото изречение само подлогът се съгласува със сказуемото.</a:t>
            </a:r>
          </a:p>
        </p:txBody>
      </p:sp>
    </p:spTree>
    <p:extLst>
      <p:ext uri="{BB962C8B-B14F-4D97-AF65-F5344CB8AC3E}">
        <p14:creationId xmlns:p14="http://schemas.microsoft.com/office/powerpoint/2010/main" val="300502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sz="6600" b="1" i="1" dirty="0" smtClean="0"/>
              <a:t>подлог</a:t>
            </a:r>
            <a:endParaRPr lang="en-US" sz="6600" b="1" i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sz="3200" dirty="0" smtClean="0"/>
              <a:t>Аз (</a:t>
            </a:r>
            <a:r>
              <a:rPr lang="bg-BG" sz="3200" dirty="0" smtClean="0">
                <a:solidFill>
                  <a:srgbClr val="0070C0"/>
                </a:solidFill>
              </a:rPr>
              <a:t>1л. ед.ч</a:t>
            </a:r>
            <a:r>
              <a:rPr lang="bg-BG" sz="3200" dirty="0" smtClean="0"/>
              <a:t>.) уча.(</a:t>
            </a:r>
            <a:r>
              <a:rPr lang="bg-BG" sz="3200" dirty="0" smtClean="0">
                <a:solidFill>
                  <a:srgbClr val="0070C0"/>
                </a:solidFill>
              </a:rPr>
              <a:t>1л. ед.ч.)</a:t>
            </a:r>
          </a:p>
          <a:p>
            <a:r>
              <a:rPr lang="bg-BG" sz="3200" dirty="0" smtClean="0"/>
              <a:t>Ти (</a:t>
            </a:r>
            <a:r>
              <a:rPr lang="bg-BG" sz="3200" dirty="0" smtClean="0">
                <a:solidFill>
                  <a:srgbClr val="0070C0"/>
                </a:solidFill>
              </a:rPr>
              <a:t>2л. ед.ч.) </a:t>
            </a:r>
            <a:r>
              <a:rPr lang="bg-BG" sz="3200" dirty="0" smtClean="0"/>
              <a:t>играеш. (</a:t>
            </a:r>
            <a:r>
              <a:rPr lang="bg-BG" sz="3200" dirty="0" smtClean="0">
                <a:solidFill>
                  <a:srgbClr val="0070C0"/>
                </a:solidFill>
              </a:rPr>
              <a:t>2л</a:t>
            </a:r>
            <a:r>
              <a:rPr lang="bg-BG" sz="3200" dirty="0" smtClean="0"/>
              <a:t>. </a:t>
            </a:r>
            <a:r>
              <a:rPr lang="bg-BG" sz="3200" dirty="0" smtClean="0">
                <a:solidFill>
                  <a:srgbClr val="0070C0"/>
                </a:solidFill>
              </a:rPr>
              <a:t>ед.ч</a:t>
            </a:r>
            <a:r>
              <a:rPr lang="bg-BG" sz="3200" dirty="0" smtClean="0"/>
              <a:t>)</a:t>
            </a:r>
          </a:p>
          <a:p>
            <a:r>
              <a:rPr lang="bg-BG" sz="3200" dirty="0" smtClean="0"/>
              <a:t>Учениците</a:t>
            </a:r>
            <a:r>
              <a:rPr lang="bg-BG" sz="3200" dirty="0" smtClean="0">
                <a:solidFill>
                  <a:srgbClr val="0070C0"/>
                </a:solidFill>
              </a:rPr>
              <a:t>(мн.ч</a:t>
            </a:r>
            <a:r>
              <a:rPr lang="bg-BG" sz="3200" dirty="0" smtClean="0"/>
              <a:t>.) рисуват.(</a:t>
            </a:r>
            <a:r>
              <a:rPr lang="bg-BG" sz="3200" dirty="0" smtClean="0">
                <a:solidFill>
                  <a:srgbClr val="0070C0"/>
                </a:solidFill>
              </a:rPr>
              <a:t>3л. мн.ч</a:t>
            </a:r>
            <a:r>
              <a:rPr lang="bg-BG" sz="3200" dirty="0" smtClean="0"/>
              <a:t>.)</a:t>
            </a:r>
          </a:p>
          <a:p>
            <a:r>
              <a:rPr lang="bg-BG" sz="3200" dirty="0" smtClean="0"/>
              <a:t>Детето</a:t>
            </a:r>
            <a:r>
              <a:rPr lang="bg-BG" sz="3200" dirty="0" smtClean="0">
                <a:solidFill>
                  <a:srgbClr val="0070C0"/>
                </a:solidFill>
              </a:rPr>
              <a:t>(ср.р. ед.ч.) </a:t>
            </a:r>
            <a:r>
              <a:rPr lang="bg-BG" sz="3200" dirty="0" smtClean="0"/>
              <a:t>е заспало.(</a:t>
            </a:r>
            <a:r>
              <a:rPr lang="bg-BG" sz="3200" dirty="0" smtClean="0">
                <a:solidFill>
                  <a:srgbClr val="0070C0"/>
                </a:solidFill>
              </a:rPr>
              <a:t>3л. ед.ч. ср.р</a:t>
            </a:r>
            <a:r>
              <a:rPr lang="bg-BG" sz="3200" dirty="0" smtClean="0"/>
              <a:t>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66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g-BG" sz="3600" b="1" i="1" dirty="0" smtClean="0"/>
              <a:t>Правила за определяне на подлога</a:t>
            </a:r>
            <a:endParaRPr lang="en-US" sz="3600" b="1" i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Пред подлога не може да има предлог,защото той не е подчинен на друга част на изречението.</a:t>
            </a:r>
          </a:p>
          <a:p>
            <a:r>
              <a:rPr lang="bg-BG" dirty="0" smtClean="0"/>
              <a:t>Подлогът се съгласува със сказуемото.При промяна на числото на сказуемото ще се промени и числото на подлога.</a:t>
            </a:r>
          </a:p>
          <a:p>
            <a:pPr marL="0" indent="0">
              <a:buNone/>
            </a:pPr>
            <a:r>
              <a:rPr lang="bg-BG" dirty="0" smtClean="0"/>
              <a:t>      </a:t>
            </a:r>
          </a:p>
          <a:p>
            <a:pPr marL="0" indent="0" algn="ctr">
              <a:buNone/>
            </a:pPr>
            <a:r>
              <a:rPr lang="bg-BG" dirty="0"/>
              <a:t> </a:t>
            </a:r>
            <a:r>
              <a:rPr lang="bg-BG" dirty="0" smtClean="0"/>
              <a:t>        В неделя детето заминава на екскурзия.- В </a:t>
            </a:r>
          </a:p>
          <a:p>
            <a:pPr marL="0" indent="0" algn="ctr">
              <a:buNone/>
            </a:pPr>
            <a:r>
              <a:rPr lang="bg-BG" dirty="0"/>
              <a:t> </a:t>
            </a:r>
            <a:r>
              <a:rPr lang="bg-BG" dirty="0" smtClean="0"/>
              <a:t>      неделя </a:t>
            </a:r>
            <a:r>
              <a:rPr lang="bg-BG" dirty="0" smtClean="0">
                <a:solidFill>
                  <a:srgbClr val="0070C0"/>
                </a:solidFill>
              </a:rPr>
              <a:t>децата заминават </a:t>
            </a:r>
            <a:r>
              <a:rPr lang="bg-BG" dirty="0" smtClean="0"/>
              <a:t>на екскурзия.</a:t>
            </a:r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dirty="0" smtClean="0"/>
              <a:t>Ученикът поздрави директора.- </a:t>
            </a:r>
            <a:r>
              <a:rPr lang="bg-BG" dirty="0" smtClean="0">
                <a:solidFill>
                  <a:srgbClr val="0070C0"/>
                </a:solidFill>
              </a:rPr>
              <a:t>Учениците поздравиха </a:t>
            </a:r>
            <a:r>
              <a:rPr lang="bg-BG" dirty="0" smtClean="0"/>
              <a:t>директора.</a:t>
            </a:r>
          </a:p>
        </p:txBody>
      </p:sp>
    </p:spTree>
    <p:extLst>
      <p:ext uri="{BB962C8B-B14F-4D97-AF65-F5344CB8AC3E}">
        <p14:creationId xmlns:p14="http://schemas.microsoft.com/office/powerpoint/2010/main" val="162599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g-BG" sz="3200" b="1" i="1" dirty="0"/>
              <a:t>Правила за определяне на подлога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Личните местоимения </a:t>
            </a:r>
            <a:r>
              <a:rPr lang="bg-BG" dirty="0" smtClean="0">
                <a:solidFill>
                  <a:srgbClr val="0070C0"/>
                </a:solidFill>
              </a:rPr>
              <a:t>аз,ти,той,ние,вие,те </a:t>
            </a:r>
            <a:r>
              <a:rPr lang="bg-BG" dirty="0" smtClean="0"/>
              <a:t>винаги да се употребяват като подлози.Думата от изречението,която може да бъде заменена с някоя от посочените форми на личните местоимения,е подлогът на изречението.</a:t>
            </a:r>
          </a:p>
          <a:p>
            <a:endParaRPr lang="bg-BG" dirty="0"/>
          </a:p>
          <a:p>
            <a:endParaRPr lang="bg-BG" dirty="0" smtClean="0"/>
          </a:p>
          <a:p>
            <a:pPr marL="0" indent="0" algn="ctr">
              <a:buNone/>
            </a:pPr>
            <a:r>
              <a:rPr lang="bg-BG" dirty="0" smtClean="0"/>
              <a:t>    В неделя детето заминава на екскурзия.-В неделя ___ заминава на екскурзия.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4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g-BG" sz="4400" b="1" i="1" dirty="0" smtClean="0"/>
              <a:t>Изразяване на подлога</a:t>
            </a:r>
            <a:r>
              <a:rPr lang="bg-BG" b="1" i="1" dirty="0" smtClean="0"/>
              <a:t/>
            </a:r>
            <a:br>
              <a:rPr lang="bg-BG" b="1" i="1" dirty="0" smtClean="0"/>
            </a:br>
            <a:endParaRPr lang="en-US" b="1" i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Подлогът може да бъде изразен чрез различни части на речта:</a:t>
            </a:r>
          </a:p>
          <a:p>
            <a:r>
              <a:rPr lang="bg-BG" dirty="0" smtClean="0"/>
              <a:t>-съществителни имена: </a:t>
            </a:r>
            <a:r>
              <a:rPr lang="bg-BG" dirty="0" smtClean="0">
                <a:solidFill>
                  <a:srgbClr val="0070C0"/>
                </a:solidFill>
              </a:rPr>
              <a:t>Телевизорът </a:t>
            </a:r>
            <a:r>
              <a:rPr lang="bg-BG" dirty="0" smtClean="0"/>
              <a:t>ни се развали.</a:t>
            </a:r>
          </a:p>
          <a:p>
            <a:r>
              <a:rPr lang="bg-BG" dirty="0" smtClean="0"/>
              <a:t>-местоимения: </a:t>
            </a:r>
            <a:r>
              <a:rPr lang="bg-BG" dirty="0" smtClean="0">
                <a:solidFill>
                  <a:srgbClr val="0070C0"/>
                </a:solidFill>
              </a:rPr>
              <a:t>Аз </a:t>
            </a:r>
            <a:r>
              <a:rPr lang="bg-BG" dirty="0" smtClean="0"/>
              <a:t>съм виновен. </a:t>
            </a:r>
            <a:br>
              <a:rPr lang="bg-BG" dirty="0" smtClean="0"/>
            </a:br>
            <a:r>
              <a:rPr lang="bg-BG" dirty="0" smtClean="0">
                <a:solidFill>
                  <a:srgbClr val="0070C0"/>
                </a:solidFill>
              </a:rPr>
              <a:t>Те </a:t>
            </a:r>
            <a:r>
              <a:rPr lang="bg-BG" dirty="0" smtClean="0"/>
              <a:t>много се зарадваха.</a:t>
            </a:r>
          </a:p>
          <a:p>
            <a:r>
              <a:rPr lang="bg-BG" dirty="0" smtClean="0"/>
              <a:t>-прилагателни имена: прилагателните имена могат да изпълняват служба на подлог,ако са се превърнали в съществителни имена:</a:t>
            </a:r>
            <a:br>
              <a:rPr lang="bg-BG" dirty="0" smtClean="0"/>
            </a:br>
            <a:r>
              <a:rPr lang="bg-BG" dirty="0" smtClean="0"/>
              <a:t>  </a:t>
            </a:r>
            <a:r>
              <a:rPr lang="bg-BG" dirty="0" smtClean="0">
                <a:solidFill>
                  <a:srgbClr val="0070C0"/>
                </a:solidFill>
              </a:rPr>
              <a:t>Болните </a:t>
            </a:r>
            <a:r>
              <a:rPr lang="bg-BG" dirty="0" smtClean="0"/>
              <a:t>чакаха търпеливо пред кабинета на лекаря.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42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22899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g-BG" sz="4000" b="1" i="1" dirty="0" smtClean="0"/>
              <a:t>Изразяване на подлога</a:t>
            </a:r>
            <a:br>
              <a:rPr lang="bg-BG" sz="4000" b="1" i="1" dirty="0" smtClean="0"/>
            </a:br>
            <a:endParaRPr lang="en-US" sz="40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-числителни имена:както прилагателните,така и числителните имена могат да изпълняват служба на подлог,ако са се превърнали в съществителни имена:</a:t>
            </a:r>
            <a:br>
              <a:rPr lang="bg-BG" dirty="0" smtClean="0"/>
            </a:br>
            <a:r>
              <a:rPr lang="bg-BG" dirty="0" smtClean="0">
                <a:solidFill>
                  <a:srgbClr val="0070C0"/>
                </a:solidFill>
              </a:rPr>
              <a:t>Двама </a:t>
            </a:r>
            <a:r>
              <a:rPr lang="bg-BG" dirty="0" smtClean="0"/>
              <a:t>се карат,</a:t>
            </a:r>
            <a:r>
              <a:rPr lang="bg-BG" dirty="0" smtClean="0">
                <a:solidFill>
                  <a:srgbClr val="0070C0"/>
                </a:solidFill>
              </a:rPr>
              <a:t>третият </a:t>
            </a:r>
            <a:r>
              <a:rPr lang="bg-BG" dirty="0" smtClean="0"/>
              <a:t>печели.</a:t>
            </a:r>
          </a:p>
          <a:p>
            <a:endParaRPr lang="bg-BG" dirty="0"/>
          </a:p>
          <a:p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В по-редки случаи и други части на речта могат да бъдат подлог.Такива са </a:t>
            </a:r>
            <a:r>
              <a:rPr lang="bg-BG" dirty="0" smtClean="0">
                <a:solidFill>
                  <a:srgbClr val="0070C0"/>
                </a:solidFill>
              </a:rPr>
              <a:t>предлозите,съюзите,междуметията</a:t>
            </a:r>
            <a:r>
              <a:rPr lang="bg-BG" dirty="0" smtClean="0"/>
              <a:t>(неизменяеми думи,които дават звуков израз на емоции или наподобяват шумове от природата),например:</a:t>
            </a:r>
            <a:r>
              <a:rPr lang="bg-BG" dirty="0" smtClean="0">
                <a:solidFill>
                  <a:srgbClr val="0070C0"/>
                </a:solidFill>
              </a:rPr>
              <a:t>От </a:t>
            </a:r>
            <a:r>
              <a:rPr lang="bg-BG" dirty="0" smtClean="0"/>
              <a:t>е предлог. </a:t>
            </a:r>
            <a:r>
              <a:rPr lang="bg-BG" dirty="0" smtClean="0">
                <a:solidFill>
                  <a:srgbClr val="00B0F0"/>
                </a:solidFill>
              </a:rPr>
              <a:t>И </a:t>
            </a:r>
            <a:r>
              <a:rPr lang="bg-BG" dirty="0" smtClean="0"/>
              <a:t>е най-често употребяваният съчинителен съюз.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40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g-BG" sz="6600" b="1" i="1" dirty="0" smtClean="0"/>
              <a:t>ВАЖНО!</a:t>
            </a:r>
            <a:endParaRPr lang="en-US" sz="6600" b="1" i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Когато подлогът е изразен с име в м.р. ед.ч.,освен него с пълен член се членува и друго име от м.р. ед.ч.,ако двете имена са свързани с форми на глагола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съм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  </a:t>
            </a:r>
          </a:p>
          <a:p>
            <a:pPr marL="0" indent="0" algn="ctr">
              <a:buNone/>
            </a:pPr>
            <a:r>
              <a:rPr lang="bg-BG" dirty="0"/>
              <a:t> </a:t>
            </a:r>
            <a:r>
              <a:rPr lang="bg-BG" dirty="0" smtClean="0"/>
              <a:t>     Родител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ят</a:t>
            </a:r>
            <a:r>
              <a:rPr lang="bg-BG" dirty="0" smtClean="0"/>
              <a:t> е човек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ът</a:t>
            </a:r>
            <a:r>
              <a:rPr lang="bg-BG" dirty="0" smtClean="0"/>
              <a:t>,който винаги ще помага на децата си.-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Той </a:t>
            </a:r>
            <a:r>
              <a:rPr lang="bg-BG" dirty="0" smtClean="0"/>
              <a:t>е човекът,който ще помага винаги на децата си.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515663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искани">
  <a:themeElements>
    <a:clrScheme name="Изискани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искани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323</Words>
  <Application>Microsoft Office PowerPoint</Application>
  <PresentationFormat>Презентация на цял екран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0" baseType="lpstr">
      <vt:lpstr>Изискани</vt:lpstr>
      <vt:lpstr>Главни части в простото изречение. </vt:lpstr>
      <vt:lpstr>Главни части в изречението  Дават основната информация в изречението-за какво действие или състояние се говори и с кои лица или предмети е свързано то.Взети по отделно,двете главни части на изречението не представят завършен смисъл.</vt:lpstr>
      <vt:lpstr>подлог</vt:lpstr>
      <vt:lpstr>подлог</vt:lpstr>
      <vt:lpstr>Правила за определяне на подлога</vt:lpstr>
      <vt:lpstr>Правила за определяне на подлога</vt:lpstr>
      <vt:lpstr>Изразяване на подлога </vt:lpstr>
      <vt:lpstr>Изразяване на подлога </vt:lpstr>
      <vt:lpstr>ВАЖНО!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Главни части в простото изречение. </dc:title>
  <dc:creator>Gabriella Stoyanova</dc:creator>
  <cp:lastModifiedBy>Gabriela</cp:lastModifiedBy>
  <cp:revision>8</cp:revision>
  <dcterms:created xsi:type="dcterms:W3CDTF">2017-03-09T13:55:32Z</dcterms:created>
  <dcterms:modified xsi:type="dcterms:W3CDTF">2017-03-09T21:05:47Z</dcterms:modified>
</cp:coreProperties>
</file>