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glb" ContentType="model/gltf.binary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969" r:id="rId5"/>
    <p:sldId id="933" r:id="rId6"/>
    <p:sldId id="935" r:id="rId7"/>
    <p:sldId id="960" r:id="rId8"/>
    <p:sldId id="966" r:id="rId9"/>
    <p:sldId id="965" r:id="rId10"/>
    <p:sldId id="944" r:id="rId11"/>
    <p:sldId id="957" r:id="rId12"/>
    <p:sldId id="964" r:id="rId13"/>
    <p:sldId id="962" r:id="rId14"/>
    <p:sldId id="959" r:id="rId15"/>
    <p:sldId id="961" r:id="rId16"/>
    <p:sldId id="967" r:id="rId17"/>
    <p:sldId id="971" r:id="rId18"/>
    <p:sldId id="970" r:id="rId19"/>
    <p:sldId id="28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How sharks move" id="{9EEA2BA4-D518-45BD-BAFD-FF957EACEAAF}">
          <p14:sldIdLst>
            <p14:sldId id="969"/>
            <p14:sldId id="933"/>
            <p14:sldId id="935"/>
            <p14:sldId id="960"/>
            <p14:sldId id="966"/>
            <p14:sldId id="965"/>
            <p14:sldId id="944"/>
            <p14:sldId id="957"/>
            <p14:sldId id="964"/>
            <p14:sldId id="962"/>
            <p14:sldId id="959"/>
            <p14:sldId id="961"/>
            <p14:sldId id="967"/>
            <p14:sldId id="971"/>
            <p14:sldId id="970"/>
            <p14:sldId id="287"/>
          </p14:sldIdLst>
        </p14:section>
      </p14:sectionLst>
    </p:ext>
    <p:ext uri="{EFAFB233-063F-42B5-8137-9DF3F51BA10A}">
      <p15:sldGuideLst xmlns:p15="http://schemas.microsoft.com/office/powerpoint/2012/main" xmlns="">
        <p15:guide id="1" pos="3888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Laura Drumm (TCG)" initials="LD(" lastIdx="8" clrIdx="6">
    <p:extLst/>
  </p:cmAuthor>
  <p:cmAuthor id="1" name="Darren Bennett (BIGPARK)" initials="DB(" lastIdx="14" clrIdx="0">
    <p:extLst/>
  </p:cmAuthor>
  <p:cmAuthor id="2" name="Joey Lee" initials="JL" lastIdx="1" clrIdx="1">
    <p:extLst/>
  </p:cmAuthor>
  <p:cmAuthor id="3" name="Joey Lee" initials="JL [2]" lastIdx="11" clrIdx="2">
    <p:extLst/>
  </p:cmAuthor>
  <p:cmAuthor id="4" name="Heather Alekson" initials="HA" lastIdx="8" clrIdx="3">
    <p:extLst/>
  </p:cmAuthor>
  <p:cmAuthor id="5" name="Gavin Rodrigues" initials="GR" lastIdx="2" clrIdx="4">
    <p:extLst/>
  </p:cmAuthor>
  <p:cmAuthor id="6" name="Anson Ho" initials="AH" lastIdx="3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04652"/>
    <a:srgbClr val="E2E2E2"/>
    <a:srgbClr val="E8E9EC"/>
    <a:srgbClr val="F4F4F4"/>
    <a:srgbClr val="EEEEEE"/>
    <a:srgbClr val="E7EDF1"/>
    <a:srgbClr val="DBE4E9"/>
    <a:srgbClr val="21354E"/>
    <a:srgbClr val="6A8EC0"/>
    <a:srgbClr val="6992C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1350" y="-540"/>
      </p:cViewPr>
      <p:guideLst>
        <p:guide orient="horz" pos="2160"/>
        <p:guide pos="388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providerId="Windows Live" clId="Web-{B8275689-FC81-4506-B4E0-3BCEA1B25EAE}"/>
    <pc:docChg chg="modSld">
      <pc:chgData name="Guest User" userId="" providerId="Windows Live" clId="Web-{B8275689-FC81-4506-B4E0-3BCEA1B25EAE}" dt="2018-07-13T22:01:59.348" v="1" actId="20577"/>
      <pc:docMkLst>
        <pc:docMk/>
      </pc:docMkLst>
      <pc:sldChg chg="modSp">
        <pc:chgData name="Guest User" userId="" providerId="Windows Live" clId="Web-{B8275689-FC81-4506-B4E0-3BCEA1B25EAE}" dt="2018-07-13T22:01:59.348" v="1" actId="20577"/>
        <pc:sldMkLst>
          <pc:docMk/>
          <pc:sldMk cId="129493810" sldId="969"/>
        </pc:sldMkLst>
        <pc:spChg chg="mod">
          <ac:chgData name="Guest User" userId="" providerId="Windows Live" clId="Web-{B8275689-FC81-4506-B4E0-3BCEA1B25EAE}" dt="2018-07-13T22:01:59.348" v="1" actId="20577"/>
          <ac:spMkLst>
            <pc:docMk/>
            <pc:sldMk cId="129493810" sldId="969"/>
            <ac:spMk id="8" creationId="{AB2C203A-9E6C-4543-994E-663C53A3C08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01F2D-ABBF-4A72-8803-CC85ABD187C5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0D49A0-0FE3-4BE4-A497-699F59511F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5343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18CD1-3E53-497D-AD57-D6B4A80A08E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0770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D49A0-0FE3-4BE4-A497-699F59511F4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1262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D49A0-0FE3-4BE4-A497-699F59511F4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3667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D49A0-0FE3-4BE4-A497-699F59511F4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84193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D49A0-0FE3-4BE4-A497-699F59511F4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4498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D49A0-0FE3-4BE4-A497-699F59511F4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4175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2D3714-B553-A044-BA72-366907BA36B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683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2D3714-B553-A044-BA72-366907BA36B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6735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D49A0-0FE3-4BE4-A497-699F59511F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6529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D49A0-0FE3-4BE4-A497-699F59511F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5126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D49A0-0FE3-4BE4-A497-699F59511F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38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D49A0-0FE3-4BE4-A497-699F59511F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5726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D49A0-0FE3-4BE4-A497-699F59511F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1133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D49A0-0FE3-4BE4-A497-699F59511F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909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D49A0-0FE3-4BE4-A497-699F59511F4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6946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D49A0-0FE3-4BE4-A497-699F59511F4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0914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817DBF-1DD1-44F9-9BCF-CFB88D2A2E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6A09866-3BC1-4A1E-881D-B0405D2D54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FFA58D-2353-4086-AF3B-C6EF5B769A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339CED-9A6B-47DD-B160-16045C27067A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07A317-5136-4B44-A0CD-CB4EFCCB8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838591-E574-4143-A87D-45A84BBA6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69249-BFA8-45E6-84BB-81B1F0E22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7834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96D48A-559A-4268-A003-865C2801C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FFBD7A-F4A7-4AB4-9B4E-DAE7DE95F3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3F2ED9-4B33-46E7-8312-9B8C28F753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339CED-9A6B-47DD-B160-16045C27067A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389F43-B7D3-45E3-8975-25DD26F1F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82A332-DEA1-4318-94BA-02CE3C7F8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69249-BFA8-45E6-84BB-81B1F0E22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8144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AA61315-A877-4494-A377-DFD8B7CC31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2E4D976-5FB9-4136-9D0D-663A3490C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1571FC-79AA-403B-AECF-1D93FDE049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339CED-9A6B-47DD-B160-16045C27067A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72173B-E2B2-4AC4-B5AD-B157A5EED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B2025A-66CA-4921-A5A2-B9A8594C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69249-BFA8-45E6-84BB-81B1F0E22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3027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body slide (with 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0A83EF54-F800-4521-AA68-2B27B0B561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319" y="2141394"/>
            <a:ext cx="11339774" cy="1223171"/>
          </a:xfrm>
        </p:spPr>
        <p:txBody>
          <a:bodyPr wrap="square" lIns="0" tIns="0" rIns="0" bIns="0">
            <a:spAutoFit/>
          </a:bodyPr>
          <a:lstStyle>
            <a:lvl1pPr marL="268916" indent="-268916">
              <a:lnSpc>
                <a:spcPct val="90000"/>
              </a:lnSpc>
              <a:spcBef>
                <a:spcPts val="0"/>
              </a:spcBef>
              <a:spcAft>
                <a:spcPts val="1274"/>
              </a:spcAft>
              <a:buClr>
                <a:srgbClr val="000000"/>
              </a:buClr>
              <a:buSzPct val="77000"/>
              <a:buFont typeface="Arial" panose="020B0604020202020204" pitchFamily="34" charset="0"/>
              <a:buChar char="•"/>
              <a:defRPr sz="2549" b="0" i="0">
                <a:solidFill>
                  <a:srgbClr val="000000"/>
                </a:solidFill>
                <a:latin typeface="+mn-lt"/>
              </a:defRPr>
            </a:lvl1pPr>
            <a:lvl2pPr marL="537832" indent="-224097">
              <a:lnSpc>
                <a:spcPct val="90000"/>
              </a:lnSpc>
              <a:spcBef>
                <a:spcPts val="0"/>
              </a:spcBef>
              <a:spcAft>
                <a:spcPts val="1274"/>
              </a:spcAft>
              <a:buClr>
                <a:srgbClr val="000000"/>
              </a:buClr>
              <a:buSzPct val="77000"/>
              <a:buFont typeface="Arial" panose="020B0604020202020204" pitchFamily="34" charset="0"/>
              <a:buChar char="•"/>
              <a:defRPr sz="1961">
                <a:solidFill>
                  <a:srgbClr val="000000"/>
                </a:solidFill>
              </a:defRPr>
            </a:lvl2pPr>
            <a:lvl3pPr marL="806748" indent="-224097">
              <a:spcBef>
                <a:spcPts val="0"/>
              </a:spcBef>
              <a:spcAft>
                <a:spcPts val="1274"/>
              </a:spcAft>
              <a:buClr>
                <a:srgbClr val="000000"/>
              </a:buClr>
              <a:buSzPct val="77000"/>
              <a:buFont typeface="Arial" panose="020B0604020202020204" pitchFamily="34" charset="0"/>
              <a:buChar char="•"/>
              <a:defRPr sz="1961">
                <a:solidFill>
                  <a:srgbClr val="000000"/>
                </a:solidFill>
              </a:defRPr>
            </a:lvl3pPr>
            <a:lvl4pPr marL="672290" indent="0">
              <a:spcBef>
                <a:spcPts val="0"/>
              </a:spcBef>
              <a:spcAft>
                <a:spcPts val="1274"/>
              </a:spcAft>
              <a:buNone/>
              <a:defRPr sz="1961"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First level Segoe UI 26pt</a:t>
            </a:r>
          </a:p>
          <a:p>
            <a:pPr lvl="1"/>
            <a:r>
              <a:rPr lang="en-US"/>
              <a:t>Second level Segoe UI 20pt</a:t>
            </a:r>
          </a:p>
          <a:p>
            <a:pPr lvl="2"/>
            <a:r>
              <a:rPr lang="en-US"/>
              <a:t>Third level Segoe UI 20pt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xmlns="" id="{AE6F3ED0-7F59-40C0-BDE3-5E0443999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32pt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BF94EA65-2CBF-4A04-9D22-169D8572F3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6423" y="1083831"/>
            <a:ext cx="11339774" cy="353070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74"/>
              </a:spcAft>
              <a:buNone/>
              <a:defRPr sz="2549" b="0" i="0">
                <a:solidFill>
                  <a:srgbClr val="000000"/>
                </a:solidFill>
                <a:latin typeface="+mn-lt"/>
              </a:defRPr>
            </a:lvl1pPr>
            <a:lvl2pPr marL="224097" indent="0">
              <a:lnSpc>
                <a:spcPct val="90000"/>
              </a:lnSpc>
              <a:spcBef>
                <a:spcPts val="0"/>
              </a:spcBef>
              <a:spcAft>
                <a:spcPts val="1274"/>
              </a:spcAft>
              <a:buNone/>
              <a:defRPr sz="1961">
                <a:solidFill>
                  <a:schemeClr val="tx2"/>
                </a:solidFill>
              </a:defRPr>
            </a:lvl2pPr>
            <a:lvl3pPr marL="448193" indent="0">
              <a:spcBef>
                <a:spcPts val="0"/>
              </a:spcBef>
              <a:spcAft>
                <a:spcPts val="1274"/>
              </a:spcAft>
              <a:buNone/>
              <a:defRPr sz="1961"/>
            </a:lvl3pPr>
            <a:lvl4pPr marL="672290" indent="0">
              <a:spcBef>
                <a:spcPts val="0"/>
              </a:spcBef>
              <a:spcAft>
                <a:spcPts val="1274"/>
              </a:spcAft>
              <a:buNone/>
              <a:defRPr sz="1961"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Subtitle Segoe UI 26pt</a:t>
            </a:r>
          </a:p>
        </p:txBody>
      </p:sp>
    </p:spTree>
    <p:extLst>
      <p:ext uri="{BB962C8B-B14F-4D97-AF65-F5344CB8AC3E}">
        <p14:creationId xmlns:p14="http://schemas.microsoft.com/office/powerpoint/2010/main" xmlns="" val="91297633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CF07DE85-B70F-4309-8506-6C011BC208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1829711"/>
            <a:ext cx="7477989" cy="1473396"/>
          </a:xfr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274"/>
              </a:spcAft>
              <a:defRPr sz="2549" spc="-147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xmlns="" val="48240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5EBB50-3A8F-4761-902A-931F20ADB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6A0431-CAB9-4FD4-8742-A102539E1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A82535-7FB9-4F9C-9B8B-1E7D120BBB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339CED-9A6B-47DD-B160-16045C27067A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680223-8185-4422-8E74-EC3AEE80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FE6FD1-7E49-4387-8E6B-9ECA29560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69249-BFA8-45E6-84BB-81B1F0E22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803792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2" pos="73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9D3459-979D-41B8-A779-57F629F73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98195C-B9FB-4B5A-99A1-B7C21D7CB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928012-7887-4AF5-B082-8292939EC1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339CED-9A6B-47DD-B160-16045C27067A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9BE0D7-E6A4-470C-882C-31E50841B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9CC0FC-74EA-4E7A-AE1B-A3D82D5D2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69249-BFA8-45E6-84BB-81B1F0E22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7916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95F82C-801B-4B64-8CD5-307980979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8AF7C4-500D-4EC9-8970-1F0F6AE8C5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63C6817-A67C-4624-AA9B-0FD73F8BB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4E206F2-665A-4703-84E7-3CB3909751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339CED-9A6B-47DD-B160-16045C27067A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4B82FD-28C9-4F6A-936A-1192AEEF3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0F9155-D430-4009-98DC-C582B3CE6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69249-BFA8-45E6-84BB-81B1F0E22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7272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A43B86-D8A3-4687-A0EF-51CF0AB0B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1345D2D-7A09-471F-87F4-1647D7D6C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BFE055C-9B58-4727-B816-1870B2345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39B0987-DF09-41FC-BC67-279D87B022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7B5A5C5-12CB-41E7-BF39-8969AE2599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999CDDC-6832-4C5D-8CE5-3C03627F0A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339CED-9A6B-47DD-B160-16045C27067A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409744-9D2C-4607-9F33-0C08AD933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999F9EB-45FB-4699-858F-BAE7C44B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69249-BFA8-45E6-84BB-81B1F0E22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569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38F21C-0089-43EA-9722-EA8CB42D7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A826122-5D84-4586-B8B2-FE2F9D82D6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339CED-9A6B-47DD-B160-16045C27067A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C3ACF79-8985-4922-9E0B-0B396CE7E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EF4B477-D0AC-4B73-A7D6-E8EFDC310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69249-BFA8-45E6-84BB-81B1F0E22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4071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AB77EBC-C299-4DC6-8E5A-B5961D72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339CED-9A6B-47DD-B160-16045C27067A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303EE99-FB19-4E38-A926-ACF8ACB00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48B5BC5-DCC6-4A5F-9A4A-FA8CED306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69249-BFA8-45E6-84BB-81B1F0E22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5268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6FFA30-942D-49CE-AD78-B3EE3B479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66C859-7D0F-472A-A887-C0E4EBA05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AD59EFF-85C2-47B9-B3A3-C548D2913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CD7D1D-11CB-47B0-977C-362AFA9BBA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339CED-9A6B-47DD-B160-16045C27067A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8541E15-E04B-4FD7-9312-91EE2E10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900DB63-1CA6-4297-97C5-96B8C901A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69249-BFA8-45E6-84BB-81B1F0E22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2099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B193F6-9490-4618-8B73-3105599A2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19B3BFE-09D2-4A5A-94BA-07D8D3958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2015D19-4CA8-44C1-B5AA-753B37E3F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B5DB8CB-11A1-4008-8C72-182F513771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339CED-9A6B-47DD-B160-16045C27067A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5D0D159-F3EB-46B1-9152-D8A851DC5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EB77F6-FC90-4164-A523-46432DF19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69249-BFA8-45E6-84BB-81B1F0E22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0589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D7C9027-726A-4F0F-B0EC-2D093BD8A6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alpha val="0"/>
                </a:schemeClr>
              </a:gs>
              <a:gs pos="100000">
                <a:srgbClr val="404652">
                  <a:alpha val="14902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821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">
          <p15:clr>
            <a:srgbClr val="F26B43"/>
          </p15:clr>
        </p15:guide>
        <p15:guide id="2" pos="7320">
          <p15:clr>
            <a:srgbClr val="F26B43"/>
          </p15:clr>
        </p15:guide>
        <p15:guide id="3" pos="5544">
          <p15:clr>
            <a:srgbClr val="F26B43"/>
          </p15:clr>
        </p15:guide>
        <p15:guide id="4" pos="3888">
          <p15:clr>
            <a:srgbClr val="F26B43"/>
          </p15:clr>
        </p15:guide>
        <p15:guide id="5" pos="3792">
          <p15:clr>
            <a:srgbClr val="F26B43"/>
          </p15:clr>
        </p15:guide>
        <p15:guide id="7" orient="horz" pos="2112">
          <p15:clr>
            <a:srgbClr val="F26B43"/>
          </p15:clr>
        </p15:guide>
        <p15:guide id="8" orient="horz" pos="240">
          <p15:clr>
            <a:srgbClr val="F26B43"/>
          </p15:clr>
        </p15:guide>
        <p15:guide id="9" orient="horz" pos="2208">
          <p15:clr>
            <a:srgbClr val="F26B43"/>
          </p15:clr>
        </p15:guide>
        <p15:guide id="10" orient="horz" pos="4080">
          <p15:clr>
            <a:srgbClr val="F26B43"/>
          </p15:clr>
        </p15:guide>
        <p15:guide id="11" orient="horz" pos="2832">
          <p15:clr>
            <a:srgbClr val="F26B43"/>
          </p15:clr>
        </p15:guide>
        <p15:guide id="12" orient="horz" pos="2928">
          <p15:clr>
            <a:srgbClr val="F26B43"/>
          </p15:clr>
        </p15:guide>
        <p15:guide id="13" orient="horz" pos="3552">
          <p15:clr>
            <a:srgbClr val="F26B43"/>
          </p15:clr>
        </p15:guide>
        <p15:guide id="14" orient="horz" pos="3648">
          <p15:clr>
            <a:srgbClr val="F26B43"/>
          </p15:clr>
        </p15:guide>
        <p15:guide id="15" orient="horz" pos="1488">
          <p15:clr>
            <a:srgbClr val="F26B43"/>
          </p15:clr>
        </p15:guide>
        <p15:guide id="16" orient="horz" pos="1392">
          <p15:clr>
            <a:srgbClr val="F26B43"/>
          </p15:clr>
        </p15:guide>
        <p15:guide id="17" orient="horz" pos="768">
          <p15:clr>
            <a:srgbClr val="F26B43"/>
          </p15:clr>
        </p15:guide>
        <p15:guide id="18" orient="horz" pos="672">
          <p15:clr>
            <a:srgbClr val="F26B43"/>
          </p15:clr>
        </p15:guide>
        <p15:guide id="19" pos="5664">
          <p15:clr>
            <a:srgbClr val="F26B43"/>
          </p15:clr>
        </p15:guide>
        <p15:guide id="20" pos="2136">
          <p15:clr>
            <a:srgbClr val="F26B43"/>
          </p15:clr>
        </p15:guide>
        <p15:guide id="21" pos="2040">
          <p15:clr>
            <a:srgbClr val="F26B43"/>
          </p15:clr>
        </p15:guide>
        <p15:guide id="22" orient="horz" pos="4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microsoft.com/office/2017/06/relationships/model3d" Target="../media/model3d1.glb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8" Type="http://schemas.microsoft.com/office/2017/06/relationships/model3d" Target="../media/model3d1.glb"/><Relationship Id="rId3" Type="http://schemas.microsoft.com/office/2017/06/relationships/model3d" Target="../media/model3d4.glb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4.png"/><Relationship Id="rId5" Type="http://schemas.openxmlformats.org/officeDocument/2006/relationships/image" Target="../media/image151.png"/><Relationship Id="rId10" Type="http://schemas.openxmlformats.org/officeDocument/2006/relationships/image" Target="../media/image161.png"/><Relationship Id="rId19" Type="http://schemas.openxmlformats.org/officeDocument/2006/relationships/image" Target="../media/image121.png"/><Relationship Id="rId4" Type="http://schemas.openxmlformats.org/officeDocument/2006/relationships/hyperlink" Target="https://www.remix3d.com/details/G009SXQ942LM" TargetMode="External"/><Relationship Id="rId9" Type="http://schemas.microsoft.com/office/2017/06/relationships/model3d" Target="../media/model3d5.glb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microsoft.com/office/2017/06/relationships/model3d" Target="../media/model3d1.glb"/><Relationship Id="rId7" Type="http://schemas.openxmlformats.org/officeDocument/2006/relationships/hyperlink" Target="https://www.remix3d.com/details/G009SXQ942L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17/06/relationships/model3d" Target="../media/model3d4.glb"/><Relationship Id="rId5" Type="http://schemas.openxmlformats.org/officeDocument/2006/relationships/image" Target="../media/image15.png"/><Relationship Id="rId4" Type="http://schemas.openxmlformats.org/officeDocument/2006/relationships/image" Target="../media/image171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17/06/relationships/model3d" Target="../media/model3d4.glb"/><Relationship Id="rId13" Type="http://schemas.openxmlformats.org/officeDocument/2006/relationships/image" Target="../media/image211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12" Type="http://schemas.microsoft.com/office/2017/06/relationships/model3d" Target="../media/model3d2.glb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1" Type="http://schemas.openxmlformats.org/officeDocument/2006/relationships/image" Target="../media/image19.png"/><Relationship Id="rId5" Type="http://schemas.microsoft.com/office/2017/06/relationships/model3d" Target="../media/model3d1.glb"/><Relationship Id="rId10" Type="http://schemas.openxmlformats.org/officeDocument/2006/relationships/image" Target="../media/image201.png"/><Relationship Id="rId4" Type="http://schemas.openxmlformats.org/officeDocument/2006/relationships/image" Target="../media/image11.svg"/><Relationship Id="rId9" Type="http://schemas.openxmlformats.org/officeDocument/2006/relationships/hyperlink" Target="https://www.remix3d.com/details/G009SXQ942LM" TargetMode="External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17/06/relationships/model3d" Target="../media/model3d4.glb"/><Relationship Id="rId3" Type="http://schemas.openxmlformats.org/officeDocument/2006/relationships/image" Target="../media/image17.png"/><Relationship Id="rId21" Type="http://schemas.openxmlformats.org/officeDocument/2006/relationships/image" Target="../media/image19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20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png"/><Relationship Id="rId11" Type="http://schemas.openxmlformats.org/officeDocument/2006/relationships/image" Target="../media/image19.png"/><Relationship Id="rId5" Type="http://schemas.microsoft.com/office/2017/06/relationships/model3d" Target="../media/model3d3.glb"/><Relationship Id="rId10" Type="http://schemas.openxmlformats.org/officeDocument/2006/relationships/image" Target="../media/image201.png"/><Relationship Id="rId4" Type="http://schemas.openxmlformats.org/officeDocument/2006/relationships/image" Target="../media/image22.svg"/><Relationship Id="rId9" Type="http://schemas.openxmlformats.org/officeDocument/2006/relationships/hyperlink" Target="https://www.remix3d.com/details/G009SXQ942LM" TargetMode="External"/><Relationship Id="rId2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17/06/relationships/model3d" Target="../media/model3d4.glb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19.png"/><Relationship Id="rId5" Type="http://schemas.microsoft.com/office/2017/06/relationships/model3d" Target="../media/model3d5.glb"/><Relationship Id="rId10" Type="http://schemas.openxmlformats.org/officeDocument/2006/relationships/image" Target="../media/image201.png"/><Relationship Id="rId4" Type="http://schemas.openxmlformats.org/officeDocument/2006/relationships/image" Target="../media/image22.svg"/><Relationship Id="rId9" Type="http://schemas.openxmlformats.org/officeDocument/2006/relationships/hyperlink" Target="https://www.remix3d.com/details/G009SXQ942LM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microsoft.com/education/STEM-ocean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microsoft.com/office/2017/06/relationships/model3d" Target="../media/model3d1.glb"/><Relationship Id="rId10" Type="http://schemas.openxmlformats.org/officeDocument/2006/relationships/image" Target="../media/image11.png"/><Relationship Id="rId4" Type="http://schemas.openxmlformats.org/officeDocument/2006/relationships/image" Target="../media/image11.svg"/><Relationship Id="rId9" Type="http://schemas.openxmlformats.org/officeDocument/2006/relationships/image" Target="../media/image13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17/06/relationships/model3d" Target="../media/model3d3.glb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microsoft.com/office/2017/06/relationships/model3d" Target="../media/model3d1.glb"/><Relationship Id="rId10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lock of seagulls flying in the sky&#10;&#10;Description generated with high confidence">
            <a:extLst>
              <a:ext uri="{FF2B5EF4-FFF2-40B4-BE49-F238E27FC236}">
                <a16:creationId xmlns:a16="http://schemas.microsoft.com/office/drawing/2014/main" xmlns="" id="{1A37714F-9E3F-41A2-B932-2865E550AA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4812" y="-4100"/>
            <a:ext cx="12402288" cy="700356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2" name="3D Model 11">
                <a:extLst>
                  <a:ext uri="{FF2B5EF4-FFF2-40B4-BE49-F238E27FC236}">
                    <a16:creationId xmlns:a16="http://schemas.microsoft.com/office/drawing/2014/main" id="{ABAEDBDF-A55A-4710-9F93-4634345491F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38154198"/>
                  </p:ext>
                </p:extLst>
              </p:nvPr>
            </p:nvGraphicFramePr>
            <p:xfrm rot="21237659">
              <a:off x="5916751" y="970975"/>
              <a:ext cx="1628737" cy="1609688"/>
            </p:xfrm>
            <a:graphic>
              <a:graphicData uri="http://schemas.microsoft.com/office/drawing/2017/model3d">
                <am3d:model3d r:embed="rId4">
                  <am3d:spPr>
                    <a:xfrm rot="21237659">
                      <a:off x="0" y="0"/>
                      <a:ext cx="1628737" cy="1609688"/>
                    </a:xfrm>
                    <a:prstGeom prst="rect">
                      <a:avLst/>
                    </a:prstGeom>
                  </am3d:spPr>
                  <am3d:camera>
                    <am3d:pos x="0" y="0" z="549081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69301" d="1000000"/>
                    <am3d:preTrans dx="0" dy="-6469916" dz="1729235"/>
                    <am3d:scale>
                      <am3d:sx n="1000000" d="1000000"/>
                      <am3d:sy n="1000000" d="1000000"/>
                      <am3d:sz n="1000000" d="1000000"/>
                    </am3d:scale>
                    <am3d:rot ax="-1315295" ay="-229078" az="9205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6289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>
                <a:extLst>
                  <a:ext uri="{FF2B5EF4-FFF2-40B4-BE49-F238E27FC236}">
                    <a16:creationId xmlns:a16="http://schemas.microsoft.com/office/drawing/2014/main" xmlns="" xmlns:am3d="http://schemas.microsoft.com/office/drawing/2017/model3d" id="{ABAEDBDF-A55A-4710-9F93-4634345491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21237659">
                <a:off x="5916751" y="970975"/>
                <a:ext cx="1628737" cy="1609688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728F236-0BAB-4723-A778-70FD6FAC1C52}"/>
              </a:ext>
            </a:extLst>
          </p:cNvPr>
          <p:cNvSpPr/>
          <p:nvPr/>
        </p:nvSpPr>
        <p:spPr>
          <a:xfrm>
            <a:off x="-114812" y="0"/>
            <a:ext cx="12870057" cy="7095157"/>
          </a:xfrm>
          <a:prstGeom prst="rect">
            <a:avLst/>
          </a:prstGeom>
          <a:gradFill flip="none" rotWithShape="1">
            <a:gsLst>
              <a:gs pos="45000">
                <a:srgbClr val="21354E">
                  <a:alpha val="82000"/>
                </a:srgbClr>
              </a:gs>
              <a:gs pos="0">
                <a:srgbClr val="21354E"/>
              </a:gs>
              <a:gs pos="100000">
                <a:srgbClr val="21354E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AB2C203A-9E6C-4543-994E-663C53A3C086}"/>
              </a:ext>
            </a:extLst>
          </p:cNvPr>
          <p:cNvSpPr txBox="1">
            <a:spLocks/>
          </p:cNvSpPr>
          <p:nvPr/>
        </p:nvSpPr>
        <p:spPr>
          <a:xfrm>
            <a:off x="403762" y="0"/>
            <a:ext cx="5248894" cy="6857999"/>
          </a:xfrm>
          <a:prstGeom prst="rect">
            <a:avLst/>
          </a:prstGeom>
        </p:spPr>
        <p:txBody>
          <a:bodyPr vert="horz" wrap="square" lIns="0" tIns="164592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4000" dirty="0" smtClean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Как се движат акулите</a:t>
            </a:r>
            <a:endParaRPr lang="en-US" sz="4000" dirty="0">
              <a:solidFill>
                <a:schemeClr val="bg1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3FA7440-7E7F-494A-A644-5D447364FD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72550" y="437137"/>
            <a:ext cx="896425" cy="19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493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9" name="3D Model 8" descr="Airplane">
                <a:extLst>
                  <a:ext uri="{FF2B5EF4-FFF2-40B4-BE49-F238E27FC236}">
                    <a16:creationId xmlns:a16="http://schemas.microsoft.com/office/drawing/2014/main" id="{3FBC148D-9ABF-41C2-934A-323C1641ACB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3632829"/>
                  </p:ext>
                </p:extLst>
              </p:nvPr>
            </p:nvGraphicFramePr>
            <p:xfrm>
              <a:off x="12421745" y="2078271"/>
              <a:ext cx="5519868" cy="464430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519868" cy="4644303"/>
                    </a:xfrm>
                    <a:prstGeom prst="rect">
                      <a:avLst/>
                    </a:prstGeom>
                  </am3d:spPr>
                  <am3d:camera>
                    <am3d:pos x="0" y="0" z="637718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74022" d="1000000"/>
                    <am3d:preTrans dx="0" dy="-5522222" dz="-54636"/>
                    <am3d:scale>
                      <am3d:sx n="1000000" d="1000000"/>
                      <am3d:sy n="1000000" d="1000000"/>
                      <am3d:sz n="1000000" d="1000000"/>
                    </am3d:scale>
                    <am3d:rot ax="1556162" ay="-612837" az="-295764"/>
                    <am3d:postTrans dx="0" dy="0" dz="0"/>
                  </am3d:trans>
                  <am3d:attrSrcUrl r:id="rId4"/>
                  <am3d:raster rName="Office3DRenderer" rVer="16.0.8326">
                    <am3d:blip r:embed="rId5"/>
                  </am3d:raster>
                  <am3d:objViewport viewportSz="91172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Airplane">
                <a:extLst>
                  <a:ext uri="{FF2B5EF4-FFF2-40B4-BE49-F238E27FC236}">
                    <a16:creationId xmlns:a16="http://schemas.microsoft.com/office/drawing/2014/main" xmlns="" xmlns:am3d="http://schemas.microsoft.com/office/drawing/2017/model3d" id="{3FBC148D-9ABF-41C2-934A-323C1641ACB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2421745" y="2078271"/>
                <a:ext cx="5519868" cy="4644303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DDE620A-286C-4671-8420-9F98609C5C68}"/>
              </a:ext>
            </a:extLst>
          </p:cNvPr>
          <p:cNvSpPr txBox="1"/>
          <p:nvPr/>
        </p:nvSpPr>
        <p:spPr>
          <a:xfrm>
            <a:off x="460567" y="4813237"/>
            <a:ext cx="410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X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302A5745-9A51-43EF-8034-3B394EC262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74700" y="2380034"/>
            <a:ext cx="2477771" cy="2477771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4" name="3D Model 3">
                <a:extLst>
                  <a:ext uri="{FF2B5EF4-FFF2-40B4-BE49-F238E27FC236}">
                    <a16:creationId xmlns:a16="http://schemas.microsoft.com/office/drawing/2014/main" id="{4565E5F6-C8E1-4C93-A994-A744A915F20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1831534"/>
                  </p:ext>
                </p:extLst>
              </p:nvPr>
            </p:nvGraphicFramePr>
            <p:xfrm>
              <a:off x="774700" y="3428999"/>
              <a:ext cx="1333345" cy="1223756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1333345" cy="1223756"/>
                    </a:xfrm>
                    <a:prstGeom prst="rect">
                      <a:avLst/>
                    </a:prstGeom>
                  </am3d:spPr>
                  <am3d:camera>
                    <am3d:pos x="0" y="0" z="615733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77241" d="1000000"/>
                    <am3d:preTrans dx="-2416658" dy="-1615825" dz="-9006257"/>
                    <am3d:scale>
                      <am3d:sx n="1000000" d="1000000"/>
                      <am3d:sy n="1000000" d="1000000"/>
                      <am3d:sz n="1000000" d="1000000"/>
                    </am3d:scale>
                    <am3d:rot ax="1175571" ay="-1661181" az="-544592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25485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>
                <a:extLst>
                  <a:ext uri="{FF2B5EF4-FFF2-40B4-BE49-F238E27FC236}">
                    <a16:creationId xmlns:a16="http://schemas.microsoft.com/office/drawing/2014/main" xmlns="" xmlns:am3d="http://schemas.microsoft.com/office/drawing/2017/model3d" id="{4565E5F6-C8E1-4C93-A994-A744A915F2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774700" y="3428999"/>
                <a:ext cx="1333345" cy="1223756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4DFE3BF-1F7B-4F2E-8459-6AE52733145F}"/>
              </a:ext>
            </a:extLst>
          </p:cNvPr>
          <p:cNvSpPr txBox="1">
            <a:spLocks/>
          </p:cNvSpPr>
          <p:nvPr/>
        </p:nvSpPr>
        <p:spPr>
          <a:xfrm>
            <a:off x="575369" y="580359"/>
            <a:ext cx="4552508" cy="1423877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4000" dirty="0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Въртене </a:t>
            </a:r>
            <a:endParaRPr lang="en-US" sz="4000" dirty="0">
              <a:solidFill>
                <a:schemeClr val="tx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F5459DFF-FE5D-49C8-B003-50230F590654}"/>
              </a:ext>
            </a:extLst>
          </p:cNvPr>
          <p:cNvSpPr txBox="1">
            <a:spLocks/>
          </p:cNvSpPr>
          <p:nvPr/>
        </p:nvSpPr>
        <p:spPr>
          <a:xfrm>
            <a:off x="3289300" y="863600"/>
            <a:ext cx="2802828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2400" dirty="0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Гръбна перка </a:t>
            </a:r>
            <a:endParaRPr lang="en-US" sz="2400" dirty="0">
              <a:solidFill>
                <a:schemeClr val="tx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0A48975B-8E0B-48C3-84B0-96548064F4D6}"/>
              </a:ext>
            </a:extLst>
          </p:cNvPr>
          <p:cNvSpPr txBox="1">
            <a:spLocks/>
          </p:cNvSpPr>
          <p:nvPr/>
        </p:nvSpPr>
        <p:spPr>
          <a:xfrm>
            <a:off x="3314582" y="1269328"/>
            <a:ext cx="3200518" cy="1854885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18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Възпрепятства </a:t>
            </a:r>
            <a:r>
              <a:rPr lang="bg-BG" sz="18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превъртане </a:t>
            </a:r>
            <a:r>
              <a:rPr lang="bg-BG" sz="18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във водата.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18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Помага при рязко завиване и спиране.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8" name="3D Model 17">
                <a:extLst>
                  <a:ext uri="{FF2B5EF4-FFF2-40B4-BE49-F238E27FC236}">
                    <a16:creationId xmlns:a16="http://schemas.microsoft.com/office/drawing/2014/main" id="{958B2988-87B7-4623-B966-1084B2B8D8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42958009"/>
                  </p:ext>
                </p:extLst>
              </p:nvPr>
            </p:nvGraphicFramePr>
            <p:xfrm>
              <a:off x="4825726" y="843508"/>
              <a:ext cx="6248259" cy="4344357"/>
            </p:xfrm>
            <a:graphic>
              <a:graphicData uri="http://schemas.microsoft.com/office/drawing/2017/model3d">
                <am3d:model3d r:embed="rId18">
                  <am3d:spPr>
                    <a:xfrm>
                      <a:off x="0" y="0"/>
                      <a:ext cx="6248259" cy="4344357"/>
                    </a:xfrm>
                    <a:prstGeom prst="rect">
                      <a:avLst/>
                    </a:prstGeom>
                  </am3d:spPr>
                  <am3d:camera>
                    <am3d:pos x="0" y="0" z="549081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69301" d="1000000"/>
                    <am3d:preTrans dx="0" dy="-6469916" dz="1729235"/>
                    <am3d:scale>
                      <am3d:sx n="1000000" d="1000000"/>
                      <am3d:sy n="1000000" d="1000000"/>
                      <am3d:sz n="1000000" d="1000000"/>
                    </am3d:scale>
                    <am3d:rot ax="-337499" ay="-3" az="2"/>
                    <am3d:postTrans dx="0" dy="0" dz="0"/>
                  </am3d:trans>
                  <am3d:raster rName="Office3DRenderer" rVer="16.0.8326">
                    <am3d:blip r:embed="rId19"/>
                  </am3d:raster>
                  <am3d:objViewport viewportSz="1487902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>
                <a:extLst>
                  <a:ext uri="{FF2B5EF4-FFF2-40B4-BE49-F238E27FC236}">
                    <a16:creationId xmlns:a16="http://schemas.microsoft.com/office/drawing/2014/main" xmlns="" xmlns:am3d="http://schemas.microsoft.com/office/drawing/2017/model3d" id="{958B2988-87B7-4623-B966-1084B2B8D8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4825726" y="843508"/>
                <a:ext cx="6248259" cy="4344357"/>
              </a:xfrm>
              <a:prstGeom prst="rect">
                <a:avLst/>
              </a:prstGeom>
            </p:spPr>
          </p:pic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BBFC008E-4406-44A5-8B30-D6BDA8F66A29}"/>
              </a:ext>
            </a:extLst>
          </p:cNvPr>
          <p:cNvCxnSpPr>
            <a:cxnSpLocks/>
          </p:cNvCxnSpPr>
          <p:nvPr/>
        </p:nvCxnSpPr>
        <p:spPr>
          <a:xfrm>
            <a:off x="5067300" y="1225550"/>
            <a:ext cx="2863850" cy="698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718565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8" presetClass="emph" presetSubtype="6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3d.object.rotation.z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mph" presetSubtype="409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1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3d.view.rotation.z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3.4873"/>
                                          </p:val>
                                        </p:tav>
                                        <p:tav tm="6660">
                                          <p:val>
                                            <p:fltVal val="6.0519"/>
                                          </p:val>
                                        </p:tav>
                                        <p:tav tm="9990">
                                          <p:val>
                                            <p:fltVal val="7.8356"/>
                                          </p:val>
                                        </p:tav>
                                        <p:tav tm="13320">
                                          <p:val>
                                            <p:fltVal val="8.9802"/>
                                          </p:val>
                                        </p:tav>
                                        <p:tav tm="16650">
                                          <p:val>
                                            <p:fltVal val="9.6274"/>
                                          </p:val>
                                        </p:tav>
                                        <p:tav tm="19970">
                                          <p:val>
                                            <p:fltVal val="9.9185"/>
                                          </p:val>
                                        </p:tav>
                                        <p:tav tm="23290">
                                          <p:val>
                                            <p:fltVal val="9.9968"/>
                                          </p:val>
                                        </p:tav>
                                        <p:tav tm="26620">
                                          <p:val>
                                            <p:fltVal val="9.9972"/>
                                          </p:val>
                                        </p:tav>
                                        <p:tav tm="29950">
                                          <p:val>
                                            <p:fltVal val="9.9223"/>
                                          </p:val>
                                        </p:tav>
                                        <p:tav tm="33280">
                                          <p:val>
                                            <p:fltVal val="9.6366"/>
                                          </p:val>
                                        </p:tav>
                                        <p:tav tm="36610">
                                          <p:val>
                                            <p:fltVal val="8.9984"/>
                                          </p:val>
                                        </p:tav>
                                        <p:tav tm="39940">
                                          <p:val>
                                            <p:fltVal val="7.8658"/>
                                          </p:val>
                                        </p:tav>
                                        <p:tav tm="43270">
                                          <p:val>
                                            <p:fltVal val="6.097"/>
                                          </p:val>
                                        </p:tav>
                                        <p:tav tm="46600">
                                          <p:val>
                                            <p:fltVal val="3.5502"/>
                                          </p:val>
                                        </p:tav>
                                        <p:tav tm="49930">
                                          <p:val>
                                            <p:fltVal val="0.0837"/>
                                          </p:val>
                                        </p:tav>
                                        <p:tav tm="53250">
                                          <p:val>
                                            <p:fltVal val="-3.4149"/>
                                          </p:val>
                                        </p:tav>
                                        <p:tav tm="56580">
                                          <p:val>
                                            <p:fltVal val="-6.0001"/>
                                          </p:val>
                                        </p:tav>
                                        <p:tav tm="59900">
                                          <p:val>
                                            <p:fltVal val="-7.7965"/>
                                          </p:val>
                                        </p:tav>
                                        <p:tav tm="63220">
                                          <p:val>
                                            <p:fltVal val="-8.9537"/>
                                          </p:val>
                                        </p:tav>
                                        <p:tav tm="66540">
                                          <p:val>
                                            <p:fltVal val="-9.6124"/>
                                          </p:val>
                                        </p:tav>
                                        <p:tav tm="69870">
                                          <p:val>
                                            <p:fltVal val="-9.9135"/>
                                          </p:val>
                                        </p:tav>
                                        <p:tav tm="73190">
                                          <p:val>
                                            <p:fltVal val="-9.9962"/>
                                          </p:val>
                                        </p:tav>
                                        <p:tav tm="76510">
                                          <p:val>
                                            <p:fltVal val="-9.9977"/>
                                          </p:val>
                                        </p:tav>
                                        <p:tav tm="79830">
                                          <p:val>
                                            <p:fltVal val="-9.9278"/>
                                          </p:val>
                                        </p:tav>
                                        <p:tav tm="83160">
                                          <p:val>
                                            <p:fltVal val="-9.6522"/>
                                          </p:val>
                                        </p:tav>
                                        <p:tav tm="86480">
                                          <p:val>
                                            <p:fltVal val="-9.0317"/>
                                          </p:val>
                                        </p:tav>
                                        <p:tav tm="89800">
                                          <p:val>
                                            <p:fltVal val="-7.9252"/>
                                          </p:val>
                                        </p:tav>
                                        <p:tav tm="93120">
                                          <p:val>
                                            <p:fltVal val="-6.1923"/>
                                          </p:val>
                                        </p:tav>
                                        <p:tav tm="96450">
                                          <p:val>
                                            <p:fltVal val="-3.683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5" name="3D Model 4">
                <a:extLst>
                  <a:ext uri="{FF2B5EF4-FFF2-40B4-BE49-F238E27FC236}">
                    <a16:creationId xmlns:a16="http://schemas.microsoft.com/office/drawing/2014/main" id="{F3F66C48-1AA6-4743-AFC0-875989B09B1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15105636"/>
                  </p:ext>
                </p:extLst>
              </p:nvPr>
            </p:nvGraphicFramePr>
            <p:xfrm>
              <a:off x="1039600" y="1804061"/>
              <a:ext cx="6523473" cy="351410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6523473" cy="3514104"/>
                    </a:xfrm>
                    <a:prstGeom prst="rect">
                      <a:avLst/>
                    </a:prstGeom>
                  </am3d:spPr>
                  <am3d:camera>
                    <am3d:pos x="0" y="0" z="549081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69301" d="1000000"/>
                    <am3d:preTrans dx="0" dy="-6469916" dz="1729235"/>
                    <am3d:scale>
                      <am3d:sx n="1000000" d="1000000"/>
                      <am3d:sy n="1000000" d="1000000"/>
                      <am3d:sz n="1000000" d="1000000"/>
                    </am3d:scale>
                    <am3d:rot ax="1387304" ay="-2206349" az="-860289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957093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>
                <a:extLst>
                  <a:ext uri="{FF2B5EF4-FFF2-40B4-BE49-F238E27FC236}">
                    <a16:creationId xmlns:a16="http://schemas.microsoft.com/office/drawing/2014/main" xmlns="" xmlns:am3d="http://schemas.microsoft.com/office/drawing/2017/model3d" id="{F3F66C48-1AA6-4743-AFC0-875989B09B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39600" y="1804061"/>
                <a:ext cx="6523473" cy="3514104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xmlns="" id="{33891D49-7956-4054-890D-D96A83B3A7AB}"/>
              </a:ext>
            </a:extLst>
          </p:cNvPr>
          <p:cNvSpPr txBox="1">
            <a:spLocks/>
          </p:cNvSpPr>
          <p:nvPr/>
        </p:nvSpPr>
        <p:spPr>
          <a:xfrm>
            <a:off x="575369" y="580359"/>
            <a:ext cx="8092382" cy="1423877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4000" dirty="0" smtClean="0">
                <a:solidFill>
                  <a:schemeClr val="tx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Акулите и самолетите имат подобни части и движения.</a:t>
            </a:r>
            <a:endParaRPr lang="en-US" sz="4000" dirty="0">
              <a:solidFill>
                <a:schemeClr val="tx1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7" name="3D Model 6" descr="Airplane">
                <a:extLst>
                  <a:ext uri="{FF2B5EF4-FFF2-40B4-BE49-F238E27FC236}">
                    <a16:creationId xmlns:a16="http://schemas.microsoft.com/office/drawing/2014/main" id="{56C64AE5-9505-482C-8D48-3B1C27BD9B7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82813519"/>
                  </p:ext>
                </p:extLst>
              </p:nvPr>
            </p:nvGraphicFramePr>
            <p:xfrm>
              <a:off x="5835104" y="1964862"/>
              <a:ext cx="5442045" cy="379818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5442045" cy="3798185"/>
                    </a:xfrm>
                    <a:prstGeom prst="rect">
                      <a:avLst/>
                    </a:prstGeom>
                  </am3d:spPr>
                  <am3d:camera>
                    <am3d:pos x="0" y="0" z="637718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74022" d="1000000"/>
                    <am3d:preTrans dx="0" dy="-5522222" dz="-54636"/>
                    <am3d:scale>
                      <am3d:sx n="1000000" d="1000000"/>
                      <am3d:sy n="1000000" d="1000000"/>
                      <am3d:sz n="1000000" d="1000000"/>
                    </am3d:scale>
                    <am3d:rot ax="1565163" ay="-2006003" az="-905766"/>
                    <am3d:postTrans dx="0" dy="0" dz="0"/>
                  </am3d:trans>
                  <am3d:attrSrcUrl r:id="rId7"/>
                  <am3d:raster rName="Office3DRenderer" rVer="16.0.8326">
                    <am3d:blip r:embed="rId8"/>
                  </am3d:raster>
                  <am3d:objViewport viewportSz="93180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Airplane">
                <a:extLst>
                  <a:ext uri="{FF2B5EF4-FFF2-40B4-BE49-F238E27FC236}">
                    <a16:creationId xmlns:a16="http://schemas.microsoft.com/office/drawing/2014/main" xmlns="" xmlns:am3d="http://schemas.microsoft.com/office/drawing/2017/model3d" id="{56C64AE5-9505-482C-8D48-3B1C27BD9B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5835104" y="1964862"/>
                <a:ext cx="5442045" cy="379818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xmlns="" val="4853714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F074259E-A23D-4322-B418-F5A56F7496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6824" y="4941142"/>
            <a:ext cx="1425829" cy="142582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2" name="3D Model 11">
                <a:extLst>
                  <a:ext uri="{FF2B5EF4-FFF2-40B4-BE49-F238E27FC236}">
                    <a16:creationId xmlns:a16="http://schemas.microsoft.com/office/drawing/2014/main" id="{9578A038-F7E0-42A2-B843-41D05BA2DD5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93354112"/>
                  </p:ext>
                </p:extLst>
              </p:nvPr>
            </p:nvGraphicFramePr>
            <p:xfrm>
              <a:off x="1586556" y="2327216"/>
              <a:ext cx="3955221" cy="2750029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955221" cy="2750029"/>
                    </a:xfrm>
                    <a:prstGeom prst="rect">
                      <a:avLst/>
                    </a:prstGeom>
                  </am3d:spPr>
                  <am3d:camera>
                    <am3d:pos x="0" y="0" z="549081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69301" d="1000000"/>
                    <am3d:preTrans dx="0" dy="-6469916" dz="1729235"/>
                    <am3d:scale>
                      <am3d:sx n="1000000" d="1000000"/>
                      <am3d:sy n="1000000" d="1000000"/>
                      <am3d:sz n="1000000" d="1000000"/>
                    </am3d:scale>
                    <am3d:rot ax="-337499" ay="-3" az="2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94004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>
                <a:extLst>
                  <a:ext uri="{FF2B5EF4-FFF2-40B4-BE49-F238E27FC236}">
                    <a16:creationId xmlns:a16="http://schemas.microsoft.com/office/drawing/2014/main" xmlns="" xmlns:am3d="http://schemas.microsoft.com/office/drawing/2017/model3d" id="{9578A038-F7E0-42A2-B843-41D05BA2DD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586556" y="2327216"/>
                <a:ext cx="3955221" cy="2750029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FF85649-D145-4E3D-B488-A11473A19DCA}"/>
              </a:ext>
            </a:extLst>
          </p:cNvPr>
          <p:cNvSpPr txBox="1"/>
          <p:nvPr/>
        </p:nvSpPr>
        <p:spPr>
          <a:xfrm>
            <a:off x="1978838" y="5571196"/>
            <a:ext cx="339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Y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9DF364EF-3AA0-4088-93DF-3A8453FCD18E}"/>
              </a:ext>
            </a:extLst>
          </p:cNvPr>
          <p:cNvCxnSpPr>
            <a:cxnSpLocks/>
          </p:cNvCxnSpPr>
          <p:nvPr/>
        </p:nvCxnSpPr>
        <p:spPr>
          <a:xfrm>
            <a:off x="7854282" y="1746250"/>
            <a:ext cx="0" cy="17589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9" name="3D Model 18" descr="Airplane">
                <a:extLst>
                  <a:ext uri="{FF2B5EF4-FFF2-40B4-BE49-F238E27FC236}">
                    <a16:creationId xmlns:a16="http://schemas.microsoft.com/office/drawing/2014/main" id="{E54CFB66-8764-4D2D-8357-EB26AD58C50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32273669"/>
                  </p:ext>
                </p:extLst>
              </p:nvPr>
            </p:nvGraphicFramePr>
            <p:xfrm>
              <a:off x="5523909" y="1962110"/>
              <a:ext cx="6013635" cy="2686090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6013635" cy="2686090"/>
                    </a:xfrm>
                    <a:prstGeom prst="rect">
                      <a:avLst/>
                    </a:prstGeom>
                  </am3d:spPr>
                  <am3d:camera>
                    <am3d:pos x="0" y="0" z="637718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74022" d="1000000"/>
                    <am3d:preTrans dx="0" dy="-5522222" dz="-54636"/>
                    <am3d:scale>
                      <am3d:sx n="1000000" d="1000000"/>
                      <am3d:sy n="1000000" d="1000000"/>
                      <am3d:sz n="1000000" d="1000000"/>
                    </am3d:scale>
                    <am3d:rot ax="-74983" ay="12521" az="-272"/>
                    <am3d:postTrans dx="0" dy="0" dz="0"/>
                  </am3d:trans>
                  <am3d:attrSrcUrl r:id="rId9"/>
                  <am3d:raster rName="Office3DRenderer" rVer="16.0.8326">
                    <am3d:blip r:embed="rId10"/>
                  </am3d:raster>
                  <am3d:objViewport viewportSz="1024990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3D Model 18" descr="Airplane">
                <a:extLst>
                  <a:ext uri="{FF2B5EF4-FFF2-40B4-BE49-F238E27FC236}">
                    <a16:creationId xmlns:a16="http://schemas.microsoft.com/office/drawing/2014/main" xmlns="" xmlns:am3d="http://schemas.microsoft.com/office/drawing/2017/model3d" id="{E54CFB66-8764-4D2D-8357-EB26AD58C5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5523909" y="1962110"/>
                <a:ext cx="6013635" cy="26860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1" name="3D Model 10">
                <a:extLst>
                  <a:ext uri="{FF2B5EF4-FFF2-40B4-BE49-F238E27FC236}">
                    <a16:creationId xmlns:a16="http://schemas.microsoft.com/office/drawing/2014/main" id="{BEF294FC-F7C5-47B2-9500-94BAB6C8614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3259761"/>
                  </p:ext>
                </p:extLst>
              </p:nvPr>
            </p:nvGraphicFramePr>
            <p:xfrm>
              <a:off x="1408756" y="5213349"/>
              <a:ext cx="394540" cy="958169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394540" cy="958169"/>
                    </a:xfrm>
                    <a:prstGeom prst="rect">
                      <a:avLst/>
                    </a:prstGeom>
                  </am3d:spPr>
                  <am3d:camera>
                    <am3d:pos x="0" y="0" z="615733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77241" d="1000000"/>
                    <am3d:preTrans dx="-2416656" dy="-1615826" dz="-9006255"/>
                    <am3d:scale>
                      <am3d:sx n="1000000" d="1000000"/>
                      <am3d:sy n="1000000" d="1000000"/>
                      <am3d:sz n="1000000" d="1000000"/>
                    </am3d:scale>
                    <am3d:rot ax="5058555" ay="-4733131" az="-5053568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17221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>
                <a:extLst>
                  <a:ext uri="{FF2B5EF4-FFF2-40B4-BE49-F238E27FC236}">
                    <a16:creationId xmlns:a16="http://schemas.microsoft.com/office/drawing/2014/main" xmlns="" xmlns:am3d="http://schemas.microsoft.com/office/drawing/2017/model3d" id="{BEF294FC-F7C5-47B2-9500-94BAB6C861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408756" y="5213349"/>
                <a:ext cx="394540" cy="958169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itle 1">
            <a:extLst>
              <a:ext uri="{FF2B5EF4-FFF2-40B4-BE49-F238E27FC236}">
                <a16:creationId xmlns:a16="http://schemas.microsoft.com/office/drawing/2014/main" xmlns="" id="{1C91EFB6-A58E-4AAD-8AE3-8B29CAC92939}"/>
              </a:ext>
            </a:extLst>
          </p:cNvPr>
          <p:cNvSpPr txBox="1">
            <a:spLocks/>
          </p:cNvSpPr>
          <p:nvPr/>
        </p:nvSpPr>
        <p:spPr>
          <a:xfrm>
            <a:off x="575369" y="580359"/>
            <a:ext cx="4552508" cy="1423877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4000" dirty="0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Наклон </a:t>
            </a:r>
            <a:endParaRPr lang="en-US" sz="4000" dirty="0">
              <a:solidFill>
                <a:schemeClr val="tx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61D41FD7-53C1-4A03-A430-B4F548F45EDC}"/>
              </a:ext>
            </a:extLst>
          </p:cNvPr>
          <p:cNvSpPr txBox="1">
            <a:spLocks/>
          </p:cNvSpPr>
          <p:nvPr/>
        </p:nvSpPr>
        <p:spPr>
          <a:xfrm>
            <a:off x="5778499" y="468183"/>
            <a:ext cx="4340865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2400" dirty="0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Хоризонтален стабилизатор</a:t>
            </a:r>
            <a:endParaRPr lang="en-US" sz="2400" dirty="0">
              <a:solidFill>
                <a:schemeClr val="tx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45643FEF-24D8-4B76-946C-6F4015ACD5B5}"/>
              </a:ext>
            </a:extLst>
          </p:cNvPr>
          <p:cNvSpPr txBox="1">
            <a:spLocks/>
          </p:cNvSpPr>
          <p:nvPr/>
        </p:nvSpPr>
        <p:spPr>
          <a:xfrm>
            <a:off x="5793149" y="756948"/>
            <a:ext cx="4895968" cy="1854885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bg-BG" sz="18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Подобно на коремните перки на акулата, хоризонталният стабилизатор контролира наклона на самолета.</a:t>
            </a:r>
          </a:p>
        </p:txBody>
      </p:sp>
    </p:spTree>
    <p:extLst>
      <p:ext uri="{BB962C8B-B14F-4D97-AF65-F5344CB8AC3E}">
        <p14:creationId xmlns:p14="http://schemas.microsoft.com/office/powerpoint/2010/main" xmlns="" val="35420246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8" presetClass="emph" presetSubtype="6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3d.object.rotation.z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13.9494"/>
                                          </p:val>
                                        </p:tav>
                                        <p:tav tm="6660">
                                          <p:val>
                                            <p:fltVal val="24.2079"/>
                                          </p:val>
                                        </p:tav>
                                        <p:tav tm="9990">
                                          <p:val>
                                            <p:fltVal val="31.3427"/>
                                          </p:val>
                                        </p:tav>
                                        <p:tav tm="13320">
                                          <p:val>
                                            <p:fltVal val="35.9208"/>
                                          </p:val>
                                        </p:tav>
                                        <p:tav tm="16650">
                                          <p:val>
                                            <p:fltVal val="38.5096"/>
                                          </p:val>
                                        </p:tav>
                                        <p:tav tm="19970">
                                          <p:val>
                                            <p:fltVal val="39.6742"/>
                                          </p:val>
                                        </p:tav>
                                        <p:tav tm="23290">
                                          <p:val>
                                            <p:fltVal val="39.9872"/>
                                          </p:val>
                                        </p:tav>
                                        <p:tav tm="26620">
                                          <p:val>
                                            <p:fltVal val="39.9891"/>
                                          </p:val>
                                        </p:tav>
                                        <p:tav tm="29950">
                                          <p:val>
                                            <p:fltVal val="39.6895"/>
                                          </p:val>
                                        </p:tav>
                                        <p:tav tm="33280">
                                          <p:val>
                                            <p:fltVal val="38.5467"/>
                                          </p:val>
                                        </p:tav>
                                        <p:tav tm="36610">
                                          <p:val>
                                            <p:fltVal val="35.9937"/>
                                          </p:val>
                                        </p:tav>
                                        <p:tav tm="39940">
                                          <p:val>
                                            <p:fltVal val="31.4632"/>
                                          </p:val>
                                        </p:tav>
                                        <p:tav tm="43270">
                                          <p:val>
                                            <p:fltVal val="24.3881"/>
                                          </p:val>
                                        </p:tav>
                                        <p:tav tm="46600">
                                          <p:val>
                                            <p:fltVal val="14.2011"/>
                                          </p:val>
                                        </p:tav>
                                        <p:tav tm="49930">
                                          <p:val>
                                            <p:fltVal val="0.335"/>
                                          </p:val>
                                        </p:tav>
                                        <p:tav tm="53250">
                                          <p:val>
                                            <p:fltVal val="-13.6598"/>
                                          </p:val>
                                        </p:tav>
                                        <p:tav tm="56580">
                                          <p:val>
                                            <p:fltVal val="-24.0004"/>
                                          </p:val>
                                        </p:tav>
                                        <p:tav tm="59900">
                                          <p:val>
                                            <p:fltVal val="-31.186"/>
                                          </p:val>
                                        </p:tav>
                                        <p:tav tm="63220">
                                          <p:val>
                                            <p:fltVal val="-35.8151"/>
                                          </p:val>
                                        </p:tav>
                                        <p:tav tm="66540">
                                          <p:val>
                                            <p:fltVal val="-38.4499"/>
                                          </p:val>
                                        </p:tav>
                                        <p:tav tm="69870">
                                          <p:val>
                                            <p:fltVal val="-39.6543"/>
                                          </p:val>
                                        </p:tav>
                                        <p:tav tm="73190">
                                          <p:val>
                                            <p:fltVal val="-39.9848"/>
                                          </p:val>
                                        </p:tav>
                                        <p:tav tm="76510">
                                          <p:val>
                                            <p:fltVal val="-39.9911"/>
                                          </p:val>
                                        </p:tav>
                                        <p:tav tm="79830">
                                          <p:val>
                                            <p:fltVal val="-39.7115"/>
                                          </p:val>
                                        </p:tav>
                                        <p:tav tm="83160">
                                          <p:val>
                                            <p:fltVal val="-38.609"/>
                                          </p:val>
                                        </p:tav>
                                        <p:tav tm="86480">
                                          <p:val>
                                            <p:fltVal val="-36.1268"/>
                                          </p:val>
                                        </p:tav>
                                        <p:tav tm="89800">
                                          <p:val>
                                            <p:fltVal val="-31.701"/>
                                          </p:val>
                                        </p:tav>
                                        <p:tav tm="93120">
                                          <p:val>
                                            <p:fltVal val="-24.7694"/>
                                          </p:val>
                                        </p:tav>
                                        <p:tav tm="96450">
                                          <p:val>
                                            <p:fltVal val="-14.734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8" presetClass="emph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3d.object.rotation.x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-3.4873"/>
                                          </p:val>
                                        </p:tav>
                                        <p:tav tm="6660">
                                          <p:val>
                                            <p:fltVal val="-6.0519"/>
                                          </p:val>
                                        </p:tav>
                                        <p:tav tm="9990">
                                          <p:val>
                                            <p:fltVal val="-7.8356"/>
                                          </p:val>
                                        </p:tav>
                                        <p:tav tm="13320">
                                          <p:val>
                                            <p:fltVal val="-8.9802"/>
                                          </p:val>
                                        </p:tav>
                                        <p:tav tm="16650">
                                          <p:val>
                                            <p:fltVal val="-9.6274"/>
                                          </p:val>
                                        </p:tav>
                                        <p:tav tm="19970">
                                          <p:val>
                                            <p:fltVal val="-9.9185"/>
                                          </p:val>
                                        </p:tav>
                                        <p:tav tm="23290">
                                          <p:val>
                                            <p:fltVal val="-9.9968"/>
                                          </p:val>
                                        </p:tav>
                                        <p:tav tm="26620">
                                          <p:val>
                                            <p:fltVal val="-9.9972"/>
                                          </p:val>
                                        </p:tav>
                                        <p:tav tm="29950">
                                          <p:val>
                                            <p:fltVal val="-9.9223"/>
                                          </p:val>
                                        </p:tav>
                                        <p:tav tm="33280">
                                          <p:val>
                                            <p:fltVal val="-9.6366"/>
                                          </p:val>
                                        </p:tav>
                                        <p:tav tm="36610">
                                          <p:val>
                                            <p:fltVal val="-8.9984"/>
                                          </p:val>
                                        </p:tav>
                                        <p:tav tm="39940">
                                          <p:val>
                                            <p:fltVal val="-7.8658"/>
                                          </p:val>
                                        </p:tav>
                                        <p:tav tm="43270">
                                          <p:val>
                                            <p:fltVal val="-6.097"/>
                                          </p:val>
                                        </p:tav>
                                        <p:tav tm="46600">
                                          <p:val>
                                            <p:fltVal val="-3.5502"/>
                                          </p:val>
                                        </p:tav>
                                        <p:tav tm="49930">
                                          <p:val>
                                            <p:fltVal val="-0.0837"/>
                                          </p:val>
                                        </p:tav>
                                        <p:tav tm="53250">
                                          <p:val>
                                            <p:fltVal val="3.4149"/>
                                          </p:val>
                                        </p:tav>
                                        <p:tav tm="56580">
                                          <p:val>
                                            <p:fltVal val="6.0001"/>
                                          </p:val>
                                        </p:tav>
                                        <p:tav tm="59900">
                                          <p:val>
                                            <p:fltVal val="7.7965"/>
                                          </p:val>
                                        </p:tav>
                                        <p:tav tm="63220">
                                          <p:val>
                                            <p:fltVal val="8.9537"/>
                                          </p:val>
                                        </p:tav>
                                        <p:tav tm="66540">
                                          <p:val>
                                            <p:fltVal val="9.6124"/>
                                          </p:val>
                                        </p:tav>
                                        <p:tav tm="69870">
                                          <p:val>
                                            <p:fltVal val="9.9135"/>
                                          </p:val>
                                        </p:tav>
                                        <p:tav tm="73190">
                                          <p:val>
                                            <p:fltVal val="9.9962"/>
                                          </p:val>
                                        </p:tav>
                                        <p:tav tm="76510">
                                          <p:val>
                                            <p:fltVal val="9.9977"/>
                                          </p:val>
                                        </p:tav>
                                        <p:tav tm="79830">
                                          <p:val>
                                            <p:fltVal val="9.9278"/>
                                          </p:val>
                                        </p:tav>
                                        <p:tav tm="83160">
                                          <p:val>
                                            <p:fltVal val="9.6522"/>
                                          </p:val>
                                        </p:tav>
                                        <p:tav tm="86480">
                                          <p:val>
                                            <p:fltVal val="9.0317"/>
                                          </p:val>
                                        </p:tav>
                                        <p:tav tm="89800">
                                          <p:val>
                                            <p:fltVal val="7.9252"/>
                                          </p:val>
                                        </p:tav>
                                        <p:tav tm="93120">
                                          <p:val>
                                            <p:fltVal val="6.1923"/>
                                          </p:val>
                                        </p:tav>
                                        <p:tav tm="96450">
                                          <p:val>
                                            <p:fltVal val="3.683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8" presetClass="emph" presetSubtype="5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-3.4873"/>
                                          </p:val>
                                        </p:tav>
                                        <p:tav tm="6660">
                                          <p:val>
                                            <p:fltVal val="-6.0519"/>
                                          </p:val>
                                        </p:tav>
                                        <p:tav tm="9990">
                                          <p:val>
                                            <p:fltVal val="-7.8356"/>
                                          </p:val>
                                        </p:tav>
                                        <p:tav tm="13320">
                                          <p:val>
                                            <p:fltVal val="-8.9802"/>
                                          </p:val>
                                        </p:tav>
                                        <p:tav tm="16650">
                                          <p:val>
                                            <p:fltVal val="-9.6274"/>
                                          </p:val>
                                        </p:tav>
                                        <p:tav tm="19970">
                                          <p:val>
                                            <p:fltVal val="-9.9185"/>
                                          </p:val>
                                        </p:tav>
                                        <p:tav tm="23290">
                                          <p:val>
                                            <p:fltVal val="-9.9968"/>
                                          </p:val>
                                        </p:tav>
                                        <p:tav tm="26620">
                                          <p:val>
                                            <p:fltVal val="-9.9972"/>
                                          </p:val>
                                        </p:tav>
                                        <p:tav tm="29950">
                                          <p:val>
                                            <p:fltVal val="-9.9223"/>
                                          </p:val>
                                        </p:tav>
                                        <p:tav tm="33280">
                                          <p:val>
                                            <p:fltVal val="-9.6366"/>
                                          </p:val>
                                        </p:tav>
                                        <p:tav tm="36610">
                                          <p:val>
                                            <p:fltVal val="-8.9984"/>
                                          </p:val>
                                        </p:tav>
                                        <p:tav tm="39940">
                                          <p:val>
                                            <p:fltVal val="-7.8658"/>
                                          </p:val>
                                        </p:tav>
                                        <p:tav tm="43270">
                                          <p:val>
                                            <p:fltVal val="-6.097"/>
                                          </p:val>
                                        </p:tav>
                                        <p:tav tm="46600">
                                          <p:val>
                                            <p:fltVal val="-3.5502"/>
                                          </p:val>
                                        </p:tav>
                                        <p:tav tm="49930">
                                          <p:val>
                                            <p:fltVal val="-0.0837"/>
                                          </p:val>
                                        </p:tav>
                                        <p:tav tm="53250">
                                          <p:val>
                                            <p:fltVal val="3.4149"/>
                                          </p:val>
                                        </p:tav>
                                        <p:tav tm="56580">
                                          <p:val>
                                            <p:fltVal val="6.0001"/>
                                          </p:val>
                                        </p:tav>
                                        <p:tav tm="59900">
                                          <p:val>
                                            <p:fltVal val="7.7965"/>
                                          </p:val>
                                        </p:tav>
                                        <p:tav tm="63220">
                                          <p:val>
                                            <p:fltVal val="8.9537"/>
                                          </p:val>
                                        </p:tav>
                                        <p:tav tm="66540">
                                          <p:val>
                                            <p:fltVal val="9.6124"/>
                                          </p:val>
                                        </p:tav>
                                        <p:tav tm="69870">
                                          <p:val>
                                            <p:fltVal val="9.9135"/>
                                          </p:val>
                                        </p:tav>
                                        <p:tav tm="73190">
                                          <p:val>
                                            <p:fltVal val="9.9962"/>
                                          </p:val>
                                        </p:tav>
                                        <p:tav tm="76510">
                                          <p:val>
                                            <p:fltVal val="9.9977"/>
                                          </p:val>
                                        </p:tav>
                                        <p:tav tm="79830">
                                          <p:val>
                                            <p:fltVal val="9.9278"/>
                                          </p:val>
                                        </p:tav>
                                        <p:tav tm="83160">
                                          <p:val>
                                            <p:fltVal val="9.6522"/>
                                          </p:val>
                                        </p:tav>
                                        <p:tav tm="86480">
                                          <p:val>
                                            <p:fltVal val="9.0317"/>
                                          </p:val>
                                        </p:tav>
                                        <p:tav tm="89800">
                                          <p:val>
                                            <p:fltVal val="7.9252"/>
                                          </p:val>
                                        </p:tav>
                                        <p:tav tm="93120">
                                          <p:val>
                                            <p:fltVal val="6.1923"/>
                                          </p:val>
                                        </p:tav>
                                        <p:tav tm="96450">
                                          <p:val>
                                            <p:fltVal val="3.683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923A8853-F506-4E3B-93C9-369709E299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6824" y="4941142"/>
            <a:ext cx="1425829" cy="14258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72B4DD6-537A-4E1F-87F6-AB9E53F4B6F0}"/>
              </a:ext>
            </a:extLst>
          </p:cNvPr>
          <p:cNvSpPr txBox="1"/>
          <p:nvPr/>
        </p:nvSpPr>
        <p:spPr>
          <a:xfrm>
            <a:off x="1069847" y="4571810"/>
            <a:ext cx="257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Z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88BB972D-2FFF-4304-8971-5F2CB54114A5}"/>
              </a:ext>
            </a:extLst>
          </p:cNvPr>
          <p:cNvCxnSpPr>
            <a:cxnSpLocks/>
          </p:cNvCxnSpPr>
          <p:nvPr/>
        </p:nvCxnSpPr>
        <p:spPr>
          <a:xfrm flipH="1" flipV="1">
            <a:off x="7499350" y="1892301"/>
            <a:ext cx="1003627" cy="6812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5" name="3D Model 14">
                <a:extLst>
                  <a:ext uri="{FF2B5EF4-FFF2-40B4-BE49-F238E27FC236}">
                    <a16:creationId xmlns:a16="http://schemas.microsoft.com/office/drawing/2014/main" id="{7D69D258-BD30-4316-B688-7AE439A577E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43212969"/>
                  </p:ext>
                </p:extLst>
              </p:nvPr>
            </p:nvGraphicFramePr>
            <p:xfrm>
              <a:off x="688546" y="5096953"/>
              <a:ext cx="1015402" cy="427038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015402" cy="427038"/>
                    </a:xfrm>
                    <a:prstGeom prst="rect">
                      <a:avLst/>
                    </a:prstGeom>
                  </am3d:spPr>
                  <am3d:camera>
                    <am3d:pos x="0" y="0" z="615733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77241" d="1000000"/>
                    <am3d:preTrans dx="-2416659" dy="-1615825" dz="-9006257"/>
                    <am3d:scale>
                      <am3d:sx n="1000000" d="1000000"/>
                      <am3d:sy n="1000000" d="1000000"/>
                      <am3d:sz n="1000000" d="1000000"/>
                    </am3d:scale>
                    <am3d:rot ax="6125074" ay="-9" az="2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04029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>
                <a:extLst>
                  <a:ext uri="{FF2B5EF4-FFF2-40B4-BE49-F238E27FC236}">
                    <a16:creationId xmlns:a16="http://schemas.microsoft.com/office/drawing/2014/main" xmlns="" xmlns:am3d="http://schemas.microsoft.com/office/drawing/2017/model3d" id="{7D69D258-BD30-4316-B688-7AE439A577E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688546" y="5096953"/>
                <a:ext cx="1015402" cy="427038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9C72E91-A9DE-47B2-AE0C-3F4BD0BF34C3}"/>
              </a:ext>
            </a:extLst>
          </p:cNvPr>
          <p:cNvSpPr txBox="1">
            <a:spLocks/>
          </p:cNvSpPr>
          <p:nvPr/>
        </p:nvSpPr>
        <p:spPr>
          <a:xfrm>
            <a:off x="575369" y="580359"/>
            <a:ext cx="4552508" cy="1423877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4000" dirty="0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Завиване</a:t>
            </a:r>
            <a:endParaRPr lang="en-US" sz="4000" dirty="0">
              <a:solidFill>
                <a:schemeClr val="tx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3" name="3D Model 12" descr="Airplane">
                <a:extLst>
                  <a:ext uri="{FF2B5EF4-FFF2-40B4-BE49-F238E27FC236}">
                    <a16:creationId xmlns:a16="http://schemas.microsoft.com/office/drawing/2014/main" id="{27E07C01-9097-4B63-B268-96B18FF6CAA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87379568"/>
                  </p:ext>
                </p:extLst>
              </p:nvPr>
            </p:nvGraphicFramePr>
            <p:xfrm>
              <a:off x="5523909" y="1962110"/>
              <a:ext cx="6013635" cy="2686090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6013635" cy="2686090"/>
                    </a:xfrm>
                    <a:prstGeom prst="rect">
                      <a:avLst/>
                    </a:prstGeom>
                  </am3d:spPr>
                  <am3d:camera>
                    <am3d:pos x="0" y="0" z="637718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74022" d="1000000"/>
                    <am3d:preTrans dx="0" dy="-5522222" dz="-54636"/>
                    <am3d:scale>
                      <am3d:sx n="1000000" d="1000000"/>
                      <am3d:sy n="1000000" d="1000000"/>
                      <am3d:sz n="1000000" d="1000000"/>
                    </am3d:scale>
                    <am3d:rot ax="-74983" ay="12521" az="-272"/>
                    <am3d:postTrans dx="0" dy="0" dz="0"/>
                  </am3d:trans>
                  <am3d:attrSrcUrl r:id="rId9"/>
                  <am3d:raster rName="Office3DRenderer" rVer="16.0.8326">
                    <am3d:blip r:embed="rId10"/>
                  </am3d:raster>
                  <am3d:objViewport viewportSz="1024990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 descr="Airplane">
                <a:extLst>
                  <a:ext uri="{FF2B5EF4-FFF2-40B4-BE49-F238E27FC236}">
                    <a16:creationId xmlns:a16="http://schemas.microsoft.com/office/drawing/2014/main" xmlns="" xmlns:am3d="http://schemas.microsoft.com/office/drawing/2017/model3d" id="{27E07C01-9097-4B63-B268-96B18FF6CA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5523909" y="1962110"/>
                <a:ext cx="6013635" cy="268609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itle 1">
            <a:extLst>
              <a:ext uri="{FF2B5EF4-FFF2-40B4-BE49-F238E27FC236}">
                <a16:creationId xmlns:a16="http://schemas.microsoft.com/office/drawing/2014/main" xmlns="" id="{56AC5D8A-A0C2-429C-8974-01B0BE6C93CD}"/>
              </a:ext>
            </a:extLst>
          </p:cNvPr>
          <p:cNvSpPr txBox="1">
            <a:spLocks/>
          </p:cNvSpPr>
          <p:nvPr/>
        </p:nvSpPr>
        <p:spPr>
          <a:xfrm>
            <a:off x="5778499" y="808439"/>
            <a:ext cx="4340865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2400" dirty="0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Вертикален стабилизатор</a:t>
            </a:r>
            <a:endParaRPr lang="en-US" sz="2400" dirty="0">
              <a:solidFill>
                <a:schemeClr val="tx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6FFA1E72-AC92-44BE-A26F-660F09385B48}"/>
              </a:ext>
            </a:extLst>
          </p:cNvPr>
          <p:cNvSpPr txBox="1">
            <a:spLocks/>
          </p:cNvSpPr>
          <p:nvPr/>
        </p:nvSpPr>
        <p:spPr>
          <a:xfrm>
            <a:off x="5803782" y="1214167"/>
            <a:ext cx="4540368" cy="1854885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bg-BG" sz="18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Вертикалният стабилизатор възпрепятства </a:t>
            </a:r>
            <a:r>
              <a:rPr lang="bg-BG" sz="18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люлеенето на предната </a:t>
            </a:r>
            <a:r>
              <a:rPr lang="bg-BG" sz="18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част на </a:t>
            </a:r>
            <a:r>
              <a:rPr lang="bg-BG" sz="18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самолета. </a:t>
            </a:r>
            <a:endParaRPr lang="bg-BG" sz="1800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20" name="3D Model 19">
                <a:extLst>
                  <a:ext uri="{FF2B5EF4-FFF2-40B4-BE49-F238E27FC236}">
                    <a16:creationId xmlns:a16="http://schemas.microsoft.com/office/drawing/2014/main" id="{361A1E79-B20E-4CE4-A8D1-F536A2C07D5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69418742"/>
                  </p:ext>
                </p:extLst>
              </p:nvPr>
            </p:nvGraphicFramePr>
            <p:xfrm>
              <a:off x="1586556" y="2327216"/>
              <a:ext cx="3955221" cy="2750029"/>
            </p:xfrm>
            <a:graphic>
              <a:graphicData uri="http://schemas.microsoft.com/office/drawing/2017/model3d">
                <am3d:model3d r:embed="rId20">
                  <am3d:spPr>
                    <a:xfrm>
                      <a:off x="0" y="0"/>
                      <a:ext cx="3955221" cy="2750029"/>
                    </a:xfrm>
                    <a:prstGeom prst="rect">
                      <a:avLst/>
                    </a:prstGeom>
                  </am3d:spPr>
                  <am3d:camera>
                    <am3d:pos x="0" y="0" z="549081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69301" d="1000000"/>
                    <am3d:preTrans dx="0" dy="-6469916" dz="1729235"/>
                    <am3d:scale>
                      <am3d:sx n="1000000" d="1000000"/>
                      <am3d:sy n="1000000" d="1000000"/>
                      <am3d:sz n="1000000" d="1000000"/>
                    </am3d:scale>
                    <am3d:rot ax="-337499" ay="-3" az="2"/>
                    <am3d:postTrans dx="0" dy="0" dz="0"/>
                  </am3d:trans>
                  <am3d:raster rName="Office3DRenderer" rVer="16.0.8326">
                    <am3d:blip r:embed="rId21"/>
                  </am3d:raster>
                  <am3d:objViewport viewportSz="94004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" name="3D Model 19">
                <a:extLst>
                  <a:ext uri="{FF2B5EF4-FFF2-40B4-BE49-F238E27FC236}">
                    <a16:creationId xmlns:a16="http://schemas.microsoft.com/office/drawing/2014/main" xmlns="" xmlns:am3d="http://schemas.microsoft.com/office/drawing/2017/model3d" id="{361A1E79-B20E-4CE4-A8D1-F536A2C07D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586556" y="2327216"/>
                <a:ext cx="3955221" cy="275002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xmlns="" val="24641580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8" presetClass="emph" presetSubtype="3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sum"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3d.object.rotation.z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-13.9494"/>
                                          </p:val>
                                        </p:tav>
                                        <p:tav tm="6660">
                                          <p:val>
                                            <p:fltVal val="-24.2079"/>
                                          </p:val>
                                        </p:tav>
                                        <p:tav tm="9990">
                                          <p:val>
                                            <p:fltVal val="-31.3427"/>
                                          </p:val>
                                        </p:tav>
                                        <p:tav tm="13320">
                                          <p:val>
                                            <p:fltVal val="-35.9208"/>
                                          </p:val>
                                        </p:tav>
                                        <p:tav tm="16650">
                                          <p:val>
                                            <p:fltVal val="-38.5096"/>
                                          </p:val>
                                        </p:tav>
                                        <p:tav tm="19970">
                                          <p:val>
                                            <p:fltVal val="-39.6742"/>
                                          </p:val>
                                        </p:tav>
                                        <p:tav tm="23290">
                                          <p:val>
                                            <p:fltVal val="-39.9872"/>
                                          </p:val>
                                        </p:tav>
                                        <p:tav tm="26620">
                                          <p:val>
                                            <p:fltVal val="-39.9891"/>
                                          </p:val>
                                        </p:tav>
                                        <p:tav tm="29950">
                                          <p:val>
                                            <p:fltVal val="-39.6895"/>
                                          </p:val>
                                        </p:tav>
                                        <p:tav tm="33280">
                                          <p:val>
                                            <p:fltVal val="-38.5467"/>
                                          </p:val>
                                        </p:tav>
                                        <p:tav tm="36610">
                                          <p:val>
                                            <p:fltVal val="-35.9937"/>
                                          </p:val>
                                        </p:tav>
                                        <p:tav tm="39940">
                                          <p:val>
                                            <p:fltVal val="-31.4632"/>
                                          </p:val>
                                        </p:tav>
                                        <p:tav tm="43270">
                                          <p:val>
                                            <p:fltVal val="-24.3881"/>
                                          </p:val>
                                        </p:tav>
                                        <p:tav tm="46600">
                                          <p:val>
                                            <p:fltVal val="-14.2011"/>
                                          </p:val>
                                        </p:tav>
                                        <p:tav tm="49930">
                                          <p:val>
                                            <p:fltVal val="-0.335"/>
                                          </p:val>
                                        </p:tav>
                                        <p:tav tm="53250">
                                          <p:val>
                                            <p:fltVal val="13.6598"/>
                                          </p:val>
                                        </p:tav>
                                        <p:tav tm="56580">
                                          <p:val>
                                            <p:fltVal val="24.0004"/>
                                          </p:val>
                                        </p:tav>
                                        <p:tav tm="59900">
                                          <p:val>
                                            <p:fltVal val="31.186"/>
                                          </p:val>
                                        </p:tav>
                                        <p:tav tm="63220">
                                          <p:val>
                                            <p:fltVal val="35.8151"/>
                                          </p:val>
                                        </p:tav>
                                        <p:tav tm="66540">
                                          <p:val>
                                            <p:fltVal val="38.4499"/>
                                          </p:val>
                                        </p:tav>
                                        <p:tav tm="69870">
                                          <p:val>
                                            <p:fltVal val="39.6543"/>
                                          </p:val>
                                        </p:tav>
                                        <p:tav tm="73190">
                                          <p:val>
                                            <p:fltVal val="39.9848"/>
                                          </p:val>
                                        </p:tav>
                                        <p:tav tm="76510">
                                          <p:val>
                                            <p:fltVal val="39.9911"/>
                                          </p:val>
                                        </p:tav>
                                        <p:tav tm="79830">
                                          <p:val>
                                            <p:fltVal val="39.7115"/>
                                          </p:val>
                                        </p:tav>
                                        <p:tav tm="83160">
                                          <p:val>
                                            <p:fltVal val="38.609"/>
                                          </p:val>
                                        </p:tav>
                                        <p:tav tm="86480">
                                          <p:val>
                                            <p:fltVal val="36.1268"/>
                                          </p:val>
                                        </p:tav>
                                        <p:tav tm="89800">
                                          <p:val>
                                            <p:fltVal val="31.701"/>
                                          </p:val>
                                        </p:tav>
                                        <p:tav tm="93120">
                                          <p:val>
                                            <p:fltVal val="24.7694"/>
                                          </p:val>
                                        </p:tav>
                                        <p:tav tm="96450">
                                          <p:val>
                                            <p:fltVal val="14.734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3.4873"/>
                                          </p:val>
                                        </p:tav>
                                        <p:tav tm="6660">
                                          <p:val>
                                            <p:fltVal val="6.0519"/>
                                          </p:val>
                                        </p:tav>
                                        <p:tav tm="9990">
                                          <p:val>
                                            <p:fltVal val="7.8356"/>
                                          </p:val>
                                        </p:tav>
                                        <p:tav tm="13320">
                                          <p:val>
                                            <p:fltVal val="8.9802"/>
                                          </p:val>
                                        </p:tav>
                                        <p:tav tm="16650">
                                          <p:val>
                                            <p:fltVal val="9.6274"/>
                                          </p:val>
                                        </p:tav>
                                        <p:tav tm="19970">
                                          <p:val>
                                            <p:fltVal val="9.9185"/>
                                          </p:val>
                                        </p:tav>
                                        <p:tav tm="23290">
                                          <p:val>
                                            <p:fltVal val="9.9968"/>
                                          </p:val>
                                        </p:tav>
                                        <p:tav tm="26620">
                                          <p:val>
                                            <p:fltVal val="9.9972"/>
                                          </p:val>
                                        </p:tav>
                                        <p:tav tm="29950">
                                          <p:val>
                                            <p:fltVal val="9.9223"/>
                                          </p:val>
                                        </p:tav>
                                        <p:tav tm="33280">
                                          <p:val>
                                            <p:fltVal val="9.6366"/>
                                          </p:val>
                                        </p:tav>
                                        <p:tav tm="36610">
                                          <p:val>
                                            <p:fltVal val="8.9984"/>
                                          </p:val>
                                        </p:tav>
                                        <p:tav tm="39940">
                                          <p:val>
                                            <p:fltVal val="7.8658"/>
                                          </p:val>
                                        </p:tav>
                                        <p:tav tm="43270">
                                          <p:val>
                                            <p:fltVal val="6.097"/>
                                          </p:val>
                                        </p:tav>
                                        <p:tav tm="46600">
                                          <p:val>
                                            <p:fltVal val="3.5502"/>
                                          </p:val>
                                        </p:tav>
                                        <p:tav tm="49930">
                                          <p:val>
                                            <p:fltVal val="0.0837"/>
                                          </p:val>
                                        </p:tav>
                                        <p:tav tm="53250">
                                          <p:val>
                                            <p:fltVal val="-3.4149"/>
                                          </p:val>
                                        </p:tav>
                                        <p:tav tm="56580">
                                          <p:val>
                                            <p:fltVal val="-6.0001"/>
                                          </p:val>
                                        </p:tav>
                                        <p:tav tm="59900">
                                          <p:val>
                                            <p:fltVal val="-7.7965"/>
                                          </p:val>
                                        </p:tav>
                                        <p:tav tm="63220">
                                          <p:val>
                                            <p:fltVal val="-8.9537"/>
                                          </p:val>
                                        </p:tav>
                                        <p:tav tm="66540">
                                          <p:val>
                                            <p:fltVal val="-9.6124"/>
                                          </p:val>
                                        </p:tav>
                                        <p:tav tm="69870">
                                          <p:val>
                                            <p:fltVal val="-9.9135"/>
                                          </p:val>
                                        </p:tav>
                                        <p:tav tm="73190">
                                          <p:val>
                                            <p:fltVal val="-9.9962"/>
                                          </p:val>
                                        </p:tav>
                                        <p:tav tm="76510">
                                          <p:val>
                                            <p:fltVal val="-9.9977"/>
                                          </p:val>
                                        </p:tav>
                                        <p:tav tm="79830">
                                          <p:val>
                                            <p:fltVal val="-9.9278"/>
                                          </p:val>
                                        </p:tav>
                                        <p:tav tm="83160">
                                          <p:val>
                                            <p:fltVal val="-9.6522"/>
                                          </p:val>
                                        </p:tav>
                                        <p:tav tm="86480">
                                          <p:val>
                                            <p:fltVal val="-9.0317"/>
                                          </p:val>
                                        </p:tav>
                                        <p:tav tm="89800">
                                          <p:val>
                                            <p:fltVal val="-7.9252"/>
                                          </p:val>
                                        </p:tav>
                                        <p:tav tm="93120">
                                          <p:val>
                                            <p:fltVal val="-6.1923"/>
                                          </p:val>
                                        </p:tav>
                                        <p:tav tm="96450">
                                          <p:val>
                                            <p:fltVal val="-3.683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3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235EB381-94A9-49EE-BCEE-66A8AD85BF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6824" y="4941142"/>
            <a:ext cx="1425829" cy="142582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5E5795E-B467-41C6-9A7E-56A306530112}"/>
              </a:ext>
            </a:extLst>
          </p:cNvPr>
          <p:cNvCxnSpPr>
            <a:cxnSpLocks/>
          </p:cNvCxnSpPr>
          <p:nvPr/>
        </p:nvCxnSpPr>
        <p:spPr>
          <a:xfrm flipV="1">
            <a:off x="6361043" y="2004236"/>
            <a:ext cx="0" cy="17705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D09450E-8E6F-44C2-9320-9E764AC56B09}"/>
              </a:ext>
            </a:extLst>
          </p:cNvPr>
          <p:cNvSpPr txBox="1"/>
          <p:nvPr/>
        </p:nvSpPr>
        <p:spPr>
          <a:xfrm>
            <a:off x="345828" y="6311252"/>
            <a:ext cx="410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X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23" name="3D Model 22">
                <a:extLst>
                  <a:ext uri="{FF2B5EF4-FFF2-40B4-BE49-F238E27FC236}">
                    <a16:creationId xmlns:a16="http://schemas.microsoft.com/office/drawing/2014/main" id="{273B7387-C08A-4AAF-A8A0-7D1CCD08A742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79028" y="5479768"/>
              <a:ext cx="797980" cy="732391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97980" cy="732391"/>
                    </a:xfrm>
                    <a:prstGeom prst="rect">
                      <a:avLst/>
                    </a:prstGeom>
                  </am3d:spPr>
                  <am3d:camera>
                    <am3d:pos x="0" y="0" z="615733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77241" d="1000000"/>
                    <am3d:preTrans dx="-2416658" dy="-1615825" dz="-9006257"/>
                    <am3d:scale>
                      <am3d:sx n="1000000" d="1000000"/>
                      <am3d:sy n="1000000" d="1000000"/>
                      <am3d:sz n="1000000" d="1000000"/>
                    </am3d:scale>
                    <am3d:rot ax="1175571" ay="-1661181" az="-544593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5413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3" name="3D Model 22">
                <a:extLst>
                  <a:ext uri="{FF2B5EF4-FFF2-40B4-BE49-F238E27FC236}">
                    <a16:creationId xmlns:a16="http://schemas.microsoft.com/office/drawing/2014/main" xmlns="" xmlns:am3d="http://schemas.microsoft.com/office/drawing/2017/model3d" id="{273B7387-C08A-4AAF-A8A0-7D1CCD08A7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479028" y="5479768"/>
                <a:ext cx="797980" cy="732391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xmlns="" id="{2C506882-E481-4B32-AC6A-8139931ACBEC}"/>
              </a:ext>
            </a:extLst>
          </p:cNvPr>
          <p:cNvSpPr txBox="1">
            <a:spLocks/>
          </p:cNvSpPr>
          <p:nvPr/>
        </p:nvSpPr>
        <p:spPr>
          <a:xfrm>
            <a:off x="575369" y="580359"/>
            <a:ext cx="4552508" cy="1423877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4000" dirty="0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Въртене</a:t>
            </a:r>
            <a:endParaRPr lang="en-US" sz="4000" dirty="0">
              <a:solidFill>
                <a:schemeClr val="tx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9" name="3D Model 18" descr="Airplane">
                <a:extLst>
                  <a:ext uri="{FF2B5EF4-FFF2-40B4-BE49-F238E27FC236}">
                    <a16:creationId xmlns:a16="http://schemas.microsoft.com/office/drawing/2014/main" id="{428A2313-A5D0-4532-BD6A-09DDF9B66133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523909" y="1962110"/>
              <a:ext cx="6013635" cy="2686090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6013635" cy="2686090"/>
                    </a:xfrm>
                    <a:prstGeom prst="rect">
                      <a:avLst/>
                    </a:prstGeom>
                  </am3d:spPr>
                  <am3d:camera>
                    <am3d:pos x="0" y="0" z="637718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74022" d="1000000"/>
                    <am3d:preTrans dx="0" dy="-5522222" dz="-54636"/>
                    <am3d:scale>
                      <am3d:sx n="1000000" d="1000000"/>
                      <am3d:sy n="1000000" d="1000000"/>
                      <am3d:sz n="1000000" d="1000000"/>
                    </am3d:scale>
                    <am3d:rot ax="-74983" ay="12521" az="-272"/>
                    <am3d:postTrans dx="0" dy="0" dz="0"/>
                  </am3d:trans>
                  <am3d:attrSrcUrl r:id="rId9"/>
                  <am3d:raster rName="Office3DRenderer" rVer="16.0.8326">
                    <am3d:blip r:embed="rId10"/>
                  </am3d:raster>
                  <am3d:objViewport viewportSz="1024990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3D Model 18" descr="Airplane">
                <a:extLst>
                  <a:ext uri="{FF2B5EF4-FFF2-40B4-BE49-F238E27FC236}">
                    <a16:creationId xmlns:a16="http://schemas.microsoft.com/office/drawing/2014/main" xmlns="" xmlns:am3d="http://schemas.microsoft.com/office/drawing/2017/model3d" id="{428A2313-A5D0-4532-BD6A-09DDF9B6613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5523909" y="1962110"/>
                <a:ext cx="6013635" cy="268609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Title 1">
            <a:extLst>
              <a:ext uri="{FF2B5EF4-FFF2-40B4-BE49-F238E27FC236}">
                <a16:creationId xmlns:a16="http://schemas.microsoft.com/office/drawing/2014/main" xmlns="" id="{7FA601CC-1C06-4F5D-84BB-4E1022E00935}"/>
              </a:ext>
            </a:extLst>
          </p:cNvPr>
          <p:cNvSpPr txBox="1">
            <a:spLocks/>
          </p:cNvSpPr>
          <p:nvPr/>
        </p:nvSpPr>
        <p:spPr>
          <a:xfrm>
            <a:off x="6264579" y="808439"/>
            <a:ext cx="4340865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2400" dirty="0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Елерони</a:t>
            </a:r>
            <a:endParaRPr lang="en-US" sz="2400" dirty="0">
              <a:solidFill>
                <a:schemeClr val="tx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A6089075-C086-429C-A0A4-922A93D1522D}"/>
              </a:ext>
            </a:extLst>
          </p:cNvPr>
          <p:cNvSpPr txBox="1">
            <a:spLocks/>
          </p:cNvSpPr>
          <p:nvPr/>
        </p:nvSpPr>
        <p:spPr>
          <a:xfrm>
            <a:off x="6289862" y="1214167"/>
            <a:ext cx="4902077" cy="1854885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bg-BG" sz="1800" dirty="0" smtClean="0">
                <a:latin typeface="Segoe UI"/>
                <a:cs typeface="Segoe UI"/>
              </a:rPr>
              <a:t>Левите и десните елерони помагат на самолета да се върти.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16A7081C-CE8E-4598-9DD8-D2ADADABED4D}"/>
              </a:ext>
            </a:extLst>
          </p:cNvPr>
          <p:cNvCxnSpPr>
            <a:cxnSpLocks/>
          </p:cNvCxnSpPr>
          <p:nvPr/>
        </p:nvCxnSpPr>
        <p:spPr>
          <a:xfrm flipV="1">
            <a:off x="10705859" y="1962110"/>
            <a:ext cx="0" cy="17705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3D Model 19">
            <a:extLst>
              <a:ext uri="{FF2B5EF4-FFF2-40B4-BE49-F238E27FC236}">
                <a16:creationId xmlns:mc="http://schemas.openxmlformats.org/markup-compatibility/2006" xmlns:a16="http://schemas.microsoft.com/office/drawing/2014/main" xmlns="" xmlns:am3d="http://schemas.microsoft.com/office/drawing/2017/model3d" id="{361A1E79-B20E-4CE4-A8D1-F536A2C07D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38956" y="2479616"/>
            <a:ext cx="3955221" cy="27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55868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8" presetClass="emph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2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3d.object.rotation.z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-6.9747"/>
                                          </p:val>
                                        </p:tav>
                                        <p:tav tm="6660">
                                          <p:val>
                                            <p:fltVal val="-12.1039"/>
                                          </p:val>
                                        </p:tav>
                                        <p:tav tm="9990">
                                          <p:val>
                                            <p:fltVal val="-15.6713"/>
                                          </p:val>
                                        </p:tav>
                                        <p:tav tm="13320">
                                          <p:val>
                                            <p:fltVal val="-17.9604"/>
                                          </p:val>
                                        </p:tav>
                                        <p:tav tm="16650">
                                          <p:val>
                                            <p:fltVal val="-19.2548"/>
                                          </p:val>
                                        </p:tav>
                                        <p:tav tm="19970">
                                          <p:val>
                                            <p:fltVal val="-19.8371"/>
                                          </p:val>
                                        </p:tav>
                                        <p:tav tm="23290">
                                          <p:val>
                                            <p:fltVal val="-19.9936"/>
                                          </p:val>
                                        </p:tav>
                                        <p:tav tm="26620">
                                          <p:val>
                                            <p:fltVal val="-19.9945"/>
                                          </p:val>
                                        </p:tav>
                                        <p:tav tm="29950">
                                          <p:val>
                                            <p:fltVal val="-19.8447"/>
                                          </p:val>
                                        </p:tav>
                                        <p:tav tm="33280">
                                          <p:val>
                                            <p:fltVal val="-19.2733"/>
                                          </p:val>
                                        </p:tav>
                                        <p:tav tm="36610">
                                          <p:val>
                                            <p:fltVal val="-17.9968"/>
                                          </p:val>
                                        </p:tav>
                                        <p:tav tm="39940">
                                          <p:val>
                                            <p:fltVal val="-15.7316"/>
                                          </p:val>
                                        </p:tav>
                                        <p:tav tm="43270">
                                          <p:val>
                                            <p:fltVal val="-12.194"/>
                                          </p:val>
                                        </p:tav>
                                        <p:tav tm="46600">
                                          <p:val>
                                            <p:fltVal val="-7.1005"/>
                                          </p:val>
                                        </p:tav>
                                        <p:tav tm="49930">
                                          <p:val>
                                            <p:fltVal val="-0.1675"/>
                                          </p:val>
                                        </p:tav>
                                        <p:tav tm="53250">
                                          <p:val>
                                            <p:fltVal val="6.8299"/>
                                          </p:val>
                                        </p:tav>
                                        <p:tav tm="56580">
                                          <p:val>
                                            <p:fltVal val="12.0002"/>
                                          </p:val>
                                        </p:tav>
                                        <p:tav tm="59900">
                                          <p:val>
                                            <p:fltVal val="15.593"/>
                                          </p:val>
                                        </p:tav>
                                        <p:tav tm="63220">
                                          <p:val>
                                            <p:fltVal val="17.9075"/>
                                          </p:val>
                                        </p:tav>
                                        <p:tav tm="66540">
                                          <p:val>
                                            <p:fltVal val="19.2249"/>
                                          </p:val>
                                        </p:tav>
                                        <p:tav tm="69870">
                                          <p:val>
                                            <p:fltVal val="19.8271"/>
                                          </p:val>
                                        </p:tav>
                                        <p:tav tm="73190">
                                          <p:val>
                                            <p:fltVal val="19.9924"/>
                                          </p:val>
                                        </p:tav>
                                        <p:tav tm="76510">
                                          <p:val>
                                            <p:fltVal val="19.9955"/>
                                          </p:val>
                                        </p:tav>
                                        <p:tav tm="79830">
                                          <p:val>
                                            <p:fltVal val="19.8557"/>
                                          </p:val>
                                        </p:tav>
                                        <p:tav tm="83160">
                                          <p:val>
                                            <p:fltVal val="19.3045"/>
                                          </p:val>
                                        </p:tav>
                                        <p:tav tm="86480">
                                          <p:val>
                                            <p:fltVal val="18.0634"/>
                                          </p:val>
                                        </p:tav>
                                        <p:tav tm="89800">
                                          <p:val>
                                            <p:fltVal val="15.8505"/>
                                          </p:val>
                                        </p:tav>
                                        <p:tav tm="93120">
                                          <p:val>
                                            <p:fltVal val="12.3847"/>
                                          </p:val>
                                        </p:tav>
                                        <p:tav tm="96450">
                                          <p:val>
                                            <p:fltVal val="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8" presetClass="emph" presetSubtype="204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3d.view.rotation.z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-3.4873"/>
                                          </p:val>
                                        </p:tav>
                                        <p:tav tm="6660">
                                          <p:val>
                                            <p:fltVal val="-6.0519"/>
                                          </p:val>
                                        </p:tav>
                                        <p:tav tm="9990">
                                          <p:val>
                                            <p:fltVal val="-7.8356"/>
                                          </p:val>
                                        </p:tav>
                                        <p:tav tm="13320">
                                          <p:val>
                                            <p:fltVal val="-8.9802"/>
                                          </p:val>
                                        </p:tav>
                                        <p:tav tm="16650">
                                          <p:val>
                                            <p:fltVal val="-9.6274"/>
                                          </p:val>
                                        </p:tav>
                                        <p:tav tm="19970">
                                          <p:val>
                                            <p:fltVal val="-9.9185"/>
                                          </p:val>
                                        </p:tav>
                                        <p:tav tm="23290">
                                          <p:val>
                                            <p:fltVal val="-9.9968"/>
                                          </p:val>
                                        </p:tav>
                                        <p:tav tm="26620">
                                          <p:val>
                                            <p:fltVal val="-9.9972"/>
                                          </p:val>
                                        </p:tav>
                                        <p:tav tm="29950">
                                          <p:val>
                                            <p:fltVal val="-9.9223"/>
                                          </p:val>
                                        </p:tav>
                                        <p:tav tm="33280">
                                          <p:val>
                                            <p:fltVal val="-9.6366"/>
                                          </p:val>
                                        </p:tav>
                                        <p:tav tm="36610">
                                          <p:val>
                                            <p:fltVal val="-8.9984"/>
                                          </p:val>
                                        </p:tav>
                                        <p:tav tm="39940">
                                          <p:val>
                                            <p:fltVal val="-7.8658"/>
                                          </p:val>
                                        </p:tav>
                                        <p:tav tm="43270">
                                          <p:val>
                                            <p:fltVal val="-6.097"/>
                                          </p:val>
                                        </p:tav>
                                        <p:tav tm="46600">
                                          <p:val>
                                            <p:fltVal val="-3.5502"/>
                                          </p:val>
                                        </p:tav>
                                        <p:tav tm="49930">
                                          <p:val>
                                            <p:fltVal val="-0.0837"/>
                                          </p:val>
                                        </p:tav>
                                        <p:tav tm="53250">
                                          <p:val>
                                            <p:fltVal val="3.4149"/>
                                          </p:val>
                                        </p:tav>
                                        <p:tav tm="56580">
                                          <p:val>
                                            <p:fltVal val="6.0001"/>
                                          </p:val>
                                        </p:tav>
                                        <p:tav tm="59900">
                                          <p:val>
                                            <p:fltVal val="7.7965"/>
                                          </p:val>
                                        </p:tav>
                                        <p:tav tm="63220">
                                          <p:val>
                                            <p:fltVal val="8.9537"/>
                                          </p:val>
                                        </p:tav>
                                        <p:tav tm="66540">
                                          <p:val>
                                            <p:fltVal val="9.6124"/>
                                          </p:val>
                                        </p:tav>
                                        <p:tav tm="69870">
                                          <p:val>
                                            <p:fltVal val="9.9135"/>
                                          </p:val>
                                        </p:tav>
                                        <p:tav tm="73190">
                                          <p:val>
                                            <p:fltVal val="9.9962"/>
                                          </p:val>
                                        </p:tav>
                                        <p:tav tm="76510">
                                          <p:val>
                                            <p:fltVal val="9.9977"/>
                                          </p:val>
                                        </p:tav>
                                        <p:tav tm="79830">
                                          <p:val>
                                            <p:fltVal val="9.9278"/>
                                          </p:val>
                                        </p:tav>
                                        <p:tav tm="83160">
                                          <p:val>
                                            <p:fltVal val="9.6522"/>
                                          </p:val>
                                        </p:tav>
                                        <p:tav tm="86480">
                                          <p:val>
                                            <p:fltVal val="9.0317"/>
                                          </p:val>
                                        </p:tav>
                                        <p:tav tm="89800">
                                          <p:val>
                                            <p:fltVal val="7.9252"/>
                                          </p:val>
                                        </p:tav>
                                        <p:tav tm="93120">
                                          <p:val>
                                            <p:fltVal val="6.1923"/>
                                          </p:val>
                                        </p:tav>
                                        <p:tav tm="96450">
                                          <p:val>
                                            <p:fltVal val="3.683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8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2F62CD31-C91D-4824-9E28-96511503D582}"/>
              </a:ext>
            </a:extLst>
          </p:cNvPr>
          <p:cNvSpPr txBox="1">
            <a:spLocks/>
          </p:cNvSpPr>
          <p:nvPr/>
        </p:nvSpPr>
        <p:spPr>
          <a:xfrm>
            <a:off x="489098" y="521017"/>
            <a:ext cx="11205221" cy="2073349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400"/>
              </a:lnSpc>
            </a:pPr>
            <a:r>
              <a:rPr lang="bg-BG" sz="1800" dirty="0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Упражнения за ученици</a:t>
            </a:r>
            <a:r>
              <a:rPr lang="en-US" sz="1800" dirty="0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: </a:t>
            </a:r>
            <a:endParaRPr lang="en-US" sz="1800" dirty="0">
              <a:solidFill>
                <a:schemeClr val="tx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ts val="4400"/>
              </a:lnSpc>
            </a:pPr>
            <a:r>
              <a:rPr lang="bg-BG" sz="4000" dirty="0" smtClean="0">
                <a:solidFill>
                  <a:schemeClr val="tx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Нарисувайте и анимирайте собствена акула.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6D022AC2-78AD-4701-BA0F-2113C271CB80}"/>
              </a:ext>
            </a:extLst>
          </p:cNvPr>
          <p:cNvSpPr txBox="1">
            <a:spLocks/>
          </p:cNvSpPr>
          <p:nvPr/>
        </p:nvSpPr>
        <p:spPr>
          <a:xfrm>
            <a:off x="515644" y="1670588"/>
            <a:ext cx="9985041" cy="1673681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defPPr>
              <a:defRPr lang="en-US"/>
            </a:defPPr>
            <a:lvl1pPr>
              <a:lnSpc>
                <a:spcPts val="2400"/>
              </a:lnSpc>
              <a:spcBef>
                <a:spcPct val="0"/>
              </a:spcBef>
              <a:buNone/>
              <a:defRPr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bg-BG" dirty="0" smtClean="0"/>
              <a:t>Нарисувайте частите н</a:t>
            </a:r>
            <a:r>
              <a:rPr lang="en-US" dirty="0" smtClean="0"/>
              <a:t>a</a:t>
            </a:r>
            <a:r>
              <a:rPr lang="bg-BG" dirty="0" smtClean="0"/>
              <a:t> акулата, които управляват нейното движение</a:t>
            </a:r>
            <a:r>
              <a:rPr lang="en-US" dirty="0" smtClean="0"/>
              <a:t>,</a:t>
            </a:r>
            <a:r>
              <a:rPr lang="bg-BG" dirty="0" smtClean="0"/>
              <a:t> в </a:t>
            </a:r>
            <a:r>
              <a:rPr lang="en-US" dirty="0" smtClean="0"/>
              <a:t>Paint 3D</a:t>
            </a:r>
            <a:r>
              <a:rPr lang="bg-BG" dirty="0" smtClean="0"/>
              <a:t>. Импортирайте вашата акула в </a:t>
            </a:r>
            <a:r>
              <a:rPr lang="en-US" dirty="0" smtClean="0"/>
              <a:t>PowerPoint</a:t>
            </a:r>
            <a:r>
              <a:rPr lang="bg-BG" dirty="0" smtClean="0"/>
              <a:t> и анимирайте и обозначете частите, които контролират наклона, въртенето и плъзгането.</a:t>
            </a:r>
          </a:p>
          <a:p>
            <a:endParaRPr lang="en-US" dirty="0"/>
          </a:p>
          <a:p>
            <a:r>
              <a:rPr lang="bg-BG" dirty="0" smtClean="0"/>
              <a:t>Следвайте инструкциите, за да изпълните задачата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64686877-402B-4473-9160-455761CC93C0}"/>
              </a:ext>
            </a:extLst>
          </p:cNvPr>
          <p:cNvSpPr txBox="1">
            <a:spLocks/>
          </p:cNvSpPr>
          <p:nvPr/>
        </p:nvSpPr>
        <p:spPr>
          <a:xfrm>
            <a:off x="515644" y="4143108"/>
            <a:ext cx="9985041" cy="1673681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defPPr>
              <a:defRPr lang="en-US"/>
            </a:defPPr>
            <a:lvl1pPr>
              <a:lnSpc>
                <a:spcPts val="2400"/>
              </a:lnSpc>
              <a:spcBef>
                <a:spcPct val="0"/>
              </a:spcBef>
              <a:buNone/>
              <a:defRPr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bg-BG" dirty="0" smtClean="0"/>
              <a:t>Проучете вашата акула и нейните движения на вашите екрани и в истинския свят, като използвате анимиран </a:t>
            </a:r>
            <a:r>
              <a:rPr lang="en-US" dirty="0" smtClean="0"/>
              <a:t>3D </a:t>
            </a:r>
            <a:r>
              <a:rPr lang="bg-BG" dirty="0" smtClean="0"/>
              <a:t> модел.</a:t>
            </a:r>
          </a:p>
          <a:p>
            <a:endParaRPr lang="en-US" dirty="0"/>
          </a:p>
          <a:p>
            <a:r>
              <a:rPr lang="bg-BG" dirty="0" smtClean="0"/>
              <a:t>Следвайте инструкциите, за да изпълните задачата.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727F33A-2BE2-4BD3-8B55-5DA99275D3A1}"/>
              </a:ext>
            </a:extLst>
          </p:cNvPr>
          <p:cNvSpPr/>
          <p:nvPr/>
        </p:nvSpPr>
        <p:spPr>
          <a:xfrm>
            <a:off x="515644" y="3575013"/>
            <a:ext cx="10518571" cy="567784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/>
          <a:p>
            <a:pPr>
              <a:lnSpc>
                <a:spcPts val="4400"/>
              </a:lnSpc>
              <a:spcBef>
                <a:spcPct val="0"/>
              </a:spcBef>
            </a:pPr>
            <a:r>
              <a:rPr lang="bg-BG" sz="4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Самостоятелно изучаване на истинския свят.</a:t>
            </a:r>
          </a:p>
        </p:txBody>
      </p:sp>
    </p:spTree>
    <p:extLst>
      <p:ext uri="{BB962C8B-B14F-4D97-AF65-F5344CB8AC3E}">
        <p14:creationId xmlns:p14="http://schemas.microsoft.com/office/powerpoint/2010/main" xmlns="" val="745736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30E349-C859-403A-9956-11D1B59BF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7817588" cy="6858000"/>
          </a:xfrm>
        </p:spPr>
        <p:txBody>
          <a:bodyPr anchor="ctr"/>
          <a:lstStyle/>
          <a:p>
            <a:pPr>
              <a:spcAft>
                <a:spcPts val="2000"/>
              </a:spcAft>
            </a:pPr>
            <a:r>
              <a:rPr lang="bg-BG" sz="2400" dirty="0" smtClean="0">
                <a:solidFill>
                  <a:schemeClr val="tx1"/>
                </a:solidFill>
                <a:latin typeface="Segoe UI "/>
              </a:rPr>
              <a:t>Можете да намерите плана на урока и още информация тук</a:t>
            </a:r>
            <a:r>
              <a:rPr lang="en-US" sz="2400" dirty="0" smtClean="0">
                <a:solidFill>
                  <a:schemeClr val="tx1"/>
                </a:solidFill>
                <a:latin typeface="Segoe UI "/>
              </a:rPr>
              <a:t>: </a:t>
            </a:r>
            <a:r>
              <a:rPr lang="en-US" sz="2600" spc="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microsoft.com/education/STEM-oceans</a:t>
            </a:r>
            <a:endParaRPr lang="en-US" sz="2600" spc="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xmlns="" id="{7BE4DB96-432A-461F-B828-5B42C4A6B49E}"/>
              </a:ext>
            </a:extLst>
          </p:cNvPr>
          <p:cNvSpPr txBox="1">
            <a:spLocks noChangeArrowheads="1"/>
          </p:cNvSpPr>
          <p:nvPr/>
        </p:nvSpPr>
        <p:spPr bwMode="blackWhite">
          <a:xfrm>
            <a:off x="571500" y="6318462"/>
            <a:ext cx="4482124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 dirty="0">
                <a:solidFill>
                  <a:srgbClr val="000000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D89E836-4DF6-42E0-96EF-DBCC324D68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72550" y="437137"/>
            <a:ext cx="896425" cy="19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6636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23" name="3D Model 22">
                <a:extLst>
                  <a:ext uri="{FF2B5EF4-FFF2-40B4-BE49-F238E27FC236}">
                    <a16:creationId xmlns:a16="http://schemas.microsoft.com/office/drawing/2014/main" id="{74E469FA-2B2E-4F53-88DB-EE0B65F7925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1386479"/>
                  </p:ext>
                </p:extLst>
              </p:nvPr>
            </p:nvGraphicFramePr>
            <p:xfrm>
              <a:off x="780451" y="1792525"/>
              <a:ext cx="10417256" cy="375173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0417256" cy="3751736"/>
                    </a:xfrm>
                    <a:prstGeom prst="rect">
                      <a:avLst/>
                    </a:prstGeom>
                    <a:effectLst/>
                  </am3d:spPr>
                  <am3d:camera>
                    <am3d:pos x="0" y="0" z="549081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69301" d="1000000"/>
                    <am3d:preTrans dx="0" dy="-6469916" dz="1729235"/>
                    <am3d:scale>
                      <am3d:sx n="1000000" d="1000000"/>
                      <am3d:sy n="1000000" d="1000000"/>
                      <am3d:sz n="1000000" d="1000000"/>
                    </am3d:scale>
                    <am3d:rot ax="-4851313" ay="-4192480" az="4816302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27216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3" name="3D Model 22">
                <a:extLst>
                  <a:ext uri="{FF2B5EF4-FFF2-40B4-BE49-F238E27FC236}">
                    <a16:creationId xmlns:a16="http://schemas.microsoft.com/office/drawing/2014/main" xmlns="" xmlns:am3d="http://schemas.microsoft.com/office/drawing/2017/model3d" id="{74E469FA-2B2E-4F53-88DB-EE0B65F792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80451" y="1792525"/>
                <a:ext cx="10417256" cy="3751736"/>
              </a:xfrm>
              <a:prstGeom prst="rect">
                <a:avLst/>
              </a:prstGeom>
              <a:effectLst/>
            </p:spPr>
          </p:pic>
        </mc:Fallback>
      </mc:AlternateContent>
      <p:sp>
        <p:nvSpPr>
          <p:cNvPr id="20" name="Title 1">
            <a:extLst>
              <a:ext uri="{FF2B5EF4-FFF2-40B4-BE49-F238E27FC236}">
                <a16:creationId xmlns:a16="http://schemas.microsoft.com/office/drawing/2014/main" xmlns="" id="{E2C324CD-AF14-4DB9-A132-D008E7D1D408}"/>
              </a:ext>
            </a:extLst>
          </p:cNvPr>
          <p:cNvSpPr txBox="1">
            <a:spLocks/>
          </p:cNvSpPr>
          <p:nvPr/>
        </p:nvSpPr>
        <p:spPr>
          <a:xfrm>
            <a:off x="2671950" y="1852552"/>
            <a:ext cx="2348933" cy="247060"/>
          </a:xfrm>
          <a:prstGeom prst="rect">
            <a:avLst/>
          </a:prstGeom>
        </p:spPr>
        <p:txBody>
          <a:bodyPr vert="horz" wrap="square" lIns="0" tIns="164592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18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Първа гръбна перка</a:t>
            </a:r>
            <a:endParaRPr lang="en-US" sz="18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xmlns="" id="{6E9988D9-7510-4BED-AE56-EB73F6466805}"/>
              </a:ext>
            </a:extLst>
          </p:cNvPr>
          <p:cNvSpPr txBox="1">
            <a:spLocks/>
          </p:cNvSpPr>
          <p:nvPr/>
        </p:nvSpPr>
        <p:spPr>
          <a:xfrm>
            <a:off x="2563716" y="5307549"/>
            <a:ext cx="1545145" cy="297606"/>
          </a:xfrm>
          <a:prstGeom prst="rect">
            <a:avLst/>
          </a:prstGeom>
        </p:spPr>
        <p:txBody>
          <a:bodyPr vert="horz" wrap="square" lIns="0" tIns="164592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18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Гръдни перки</a:t>
            </a:r>
            <a:endParaRPr lang="en-US" sz="18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xmlns="" id="{CB79381D-1B25-4E79-A165-9CA4D7F98B50}"/>
              </a:ext>
            </a:extLst>
          </p:cNvPr>
          <p:cNvSpPr txBox="1">
            <a:spLocks/>
          </p:cNvSpPr>
          <p:nvPr/>
        </p:nvSpPr>
        <p:spPr>
          <a:xfrm>
            <a:off x="10411148" y="4168239"/>
            <a:ext cx="1780851" cy="241300"/>
          </a:xfrm>
          <a:prstGeom prst="rect">
            <a:avLst/>
          </a:prstGeom>
        </p:spPr>
        <p:txBody>
          <a:bodyPr vert="horz" wrap="square" lIns="0" tIns="164592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18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Опашна перка</a:t>
            </a:r>
            <a:endParaRPr lang="en-US" sz="18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xmlns="" id="{73878848-F46F-4A0D-9D23-89D2FE17F291}"/>
              </a:ext>
            </a:extLst>
          </p:cNvPr>
          <p:cNvSpPr txBox="1">
            <a:spLocks/>
          </p:cNvSpPr>
          <p:nvPr/>
        </p:nvSpPr>
        <p:spPr>
          <a:xfrm>
            <a:off x="6151411" y="5213269"/>
            <a:ext cx="1670744" cy="291128"/>
          </a:xfrm>
          <a:prstGeom prst="rect">
            <a:avLst/>
          </a:prstGeom>
        </p:spPr>
        <p:txBody>
          <a:bodyPr vert="horz" wrap="square" lIns="0" tIns="164592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18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Коремни перки</a:t>
            </a:r>
            <a:endParaRPr lang="en-US" sz="18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xmlns="" id="{1D06D729-BC94-4E8B-A341-EADFE56CBB7D}"/>
              </a:ext>
            </a:extLst>
          </p:cNvPr>
          <p:cNvSpPr txBox="1">
            <a:spLocks/>
          </p:cNvSpPr>
          <p:nvPr/>
        </p:nvSpPr>
        <p:spPr>
          <a:xfrm>
            <a:off x="8215028" y="5130142"/>
            <a:ext cx="1570240" cy="463138"/>
          </a:xfrm>
          <a:prstGeom prst="rect">
            <a:avLst/>
          </a:prstGeom>
        </p:spPr>
        <p:txBody>
          <a:bodyPr vert="horz" wrap="square" lIns="0" tIns="164592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18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Анална перка</a:t>
            </a:r>
            <a:endParaRPr lang="en-US" sz="18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xmlns="" id="{A967A5AC-9130-4F0F-900A-F28396CAD68F}"/>
              </a:ext>
            </a:extLst>
          </p:cNvPr>
          <p:cNvSpPr txBox="1">
            <a:spLocks/>
          </p:cNvSpPr>
          <p:nvPr/>
        </p:nvSpPr>
        <p:spPr>
          <a:xfrm>
            <a:off x="7979584" y="2458191"/>
            <a:ext cx="2363823" cy="272817"/>
          </a:xfrm>
          <a:prstGeom prst="rect">
            <a:avLst/>
          </a:prstGeom>
        </p:spPr>
        <p:txBody>
          <a:bodyPr vert="horz" wrap="square" lIns="0" tIns="164592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18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Втора гръбна перка</a:t>
            </a:r>
            <a:endParaRPr lang="en-US" sz="18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9A5744E-CA64-47C7-B0D5-3082DC69AF72}"/>
              </a:ext>
            </a:extLst>
          </p:cNvPr>
          <p:cNvGrpSpPr/>
          <p:nvPr/>
        </p:nvGrpSpPr>
        <p:grpSpPr>
          <a:xfrm>
            <a:off x="3076092" y="2132195"/>
            <a:ext cx="7534319" cy="3265715"/>
            <a:chOff x="3076092" y="2132195"/>
            <a:chExt cx="7534319" cy="326571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5E566D27-28D3-4167-9629-DC07D1A3B4B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96152" y="2132195"/>
              <a:ext cx="1053455" cy="23597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48743251-BDB4-4609-864B-F0ACDA4B79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85965" y="5119798"/>
              <a:ext cx="1129310" cy="27811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0C04163A-255C-4F46-AE70-DF63256FA83B}"/>
                </a:ext>
              </a:extLst>
            </p:cNvPr>
            <p:cNvCxnSpPr>
              <a:cxnSpLocks/>
            </p:cNvCxnSpPr>
            <p:nvPr/>
          </p:nvCxnSpPr>
          <p:spPr>
            <a:xfrm>
              <a:off x="9708653" y="3771374"/>
              <a:ext cx="901758" cy="40452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0547E6B8-9EB5-468D-A3CF-20E0A0AF20EC}"/>
                </a:ext>
              </a:extLst>
            </p:cNvPr>
            <p:cNvCxnSpPr>
              <a:cxnSpLocks/>
            </p:cNvCxnSpPr>
            <p:nvPr/>
          </p:nvCxnSpPr>
          <p:spPr>
            <a:xfrm>
              <a:off x="6501443" y="4895939"/>
              <a:ext cx="426086" cy="40505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30D14CDC-71EA-4B16-9899-CA14D7756EC6}"/>
                </a:ext>
              </a:extLst>
            </p:cNvPr>
            <p:cNvCxnSpPr>
              <a:cxnSpLocks/>
            </p:cNvCxnSpPr>
            <p:nvPr/>
          </p:nvCxnSpPr>
          <p:spPr>
            <a:xfrm>
              <a:off x="8029348" y="4845997"/>
              <a:ext cx="252355" cy="4420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E11EDA2B-C2B4-4877-8E27-CBDEA1535C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14696" y="2819049"/>
              <a:ext cx="543583" cy="57729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CBFA538C-54F2-4644-96B4-90A2C24723B6}"/>
                </a:ext>
              </a:extLst>
            </p:cNvPr>
            <p:cNvCxnSpPr>
              <a:cxnSpLocks/>
            </p:cNvCxnSpPr>
            <p:nvPr/>
          </p:nvCxnSpPr>
          <p:spPr>
            <a:xfrm>
              <a:off x="6671713" y="4555430"/>
              <a:ext cx="390658" cy="7371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7AE7A676-D743-483A-8762-5C486DE57E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6092" y="4136104"/>
              <a:ext cx="1372654" cy="12449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F237F33E-8073-453D-99C2-35457998CA63}"/>
              </a:ext>
            </a:extLst>
          </p:cNvPr>
          <p:cNvSpPr txBox="1">
            <a:spLocks/>
          </p:cNvSpPr>
          <p:nvPr/>
        </p:nvSpPr>
        <p:spPr>
          <a:xfrm>
            <a:off x="575368" y="580359"/>
            <a:ext cx="6806263" cy="1423877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4000" dirty="0" smtClean="0">
                <a:solidFill>
                  <a:schemeClr val="tx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Дългокрила акула</a:t>
            </a:r>
            <a:endParaRPr lang="en-US" sz="4000" dirty="0">
              <a:solidFill>
                <a:schemeClr val="tx1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5845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7" name="3D Model 6">
                <a:extLst>
                  <a:ext uri="{FF2B5EF4-FFF2-40B4-BE49-F238E27FC236}">
                    <a16:creationId xmlns:a16="http://schemas.microsoft.com/office/drawing/2014/main" id="{60E596EF-39B8-43C0-807B-BBFFCAB0E9D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16616183"/>
                  </p:ext>
                </p:extLst>
              </p:nvPr>
            </p:nvGraphicFramePr>
            <p:xfrm>
              <a:off x="-2439345" y="-154163"/>
              <a:ext cx="21058490" cy="960472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1058490" cy="9604726"/>
                    </a:xfrm>
                    <a:prstGeom prst="rect">
                      <a:avLst/>
                    </a:prstGeom>
                    <a:effectLst/>
                  </am3d:spPr>
                  <am3d:camera>
                    <am3d:pos x="0" y="0" z="549081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69301" d="1000000"/>
                    <am3d:preTrans dx="0" dy="-6469916" dz="1729235"/>
                    <am3d:scale>
                      <am3d:sx n="1000000" d="1000000"/>
                      <am3d:sy n="1000000" d="1000000"/>
                      <am3d:sz n="1000000" d="1000000"/>
                    </am3d:scale>
                    <am3d:rot ax="2170560" ay="3143114" az="178555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629742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>
                <a:extLst>
                  <a:ext uri="{FF2B5EF4-FFF2-40B4-BE49-F238E27FC236}">
                    <a16:creationId xmlns:a16="http://schemas.microsoft.com/office/drawing/2014/main" xmlns="" xmlns:am3d="http://schemas.microsoft.com/office/drawing/2017/model3d" id="{60E596EF-39B8-43C0-807B-BBFFCAB0E9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2439345" y="-154163"/>
                <a:ext cx="21058490" cy="9604726"/>
              </a:xfrm>
              <a:prstGeom prst="rect">
                <a:avLst/>
              </a:prstGeom>
              <a:effectLst/>
            </p:spPr>
          </p:pic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xmlns="" id="{D35D35CF-833A-4225-9B12-1C66A3AF6061}"/>
              </a:ext>
            </a:extLst>
          </p:cNvPr>
          <p:cNvSpPr txBox="1">
            <a:spLocks/>
          </p:cNvSpPr>
          <p:nvPr/>
        </p:nvSpPr>
        <p:spPr>
          <a:xfrm>
            <a:off x="2870200" y="681820"/>
            <a:ext cx="2415777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000" dirty="0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Гръбна перка</a:t>
            </a:r>
            <a:endParaRPr lang="en-US" sz="3000" dirty="0">
              <a:solidFill>
                <a:schemeClr val="tx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F7561BF1-51B1-4C30-BC6B-CEE81EC400EF}"/>
              </a:ext>
            </a:extLst>
          </p:cNvPr>
          <p:cNvSpPr txBox="1">
            <a:spLocks/>
          </p:cNvSpPr>
          <p:nvPr/>
        </p:nvSpPr>
        <p:spPr>
          <a:xfrm>
            <a:off x="2852950" y="1176448"/>
            <a:ext cx="4401152" cy="1854885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ts val="22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8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Поддържа акулата изправена, като не ѝ позволява да се преобърне. </a:t>
            </a:r>
          </a:p>
          <a:p>
            <a:pPr marL="285750" indent="-285750">
              <a:lnSpc>
                <a:spcPts val="22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8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Позволява на акулата да прави резки завои, докато плува бързо</a:t>
            </a:r>
          </a:p>
          <a:p>
            <a:pPr marL="285750" indent="-285750">
              <a:lnSpc>
                <a:spcPts val="22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bg-BG" sz="1800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BA2D0EFC-3F89-4A69-A0CA-5AF0B37D5312}"/>
              </a:ext>
            </a:extLst>
          </p:cNvPr>
          <p:cNvCxnSpPr>
            <a:cxnSpLocks/>
            <a:endCxn id="10" idx="3"/>
          </p:cNvCxnSpPr>
          <p:nvPr/>
        </p:nvCxnSpPr>
        <p:spPr>
          <a:xfrm flipH="1" flipV="1">
            <a:off x="5285977" y="1060831"/>
            <a:ext cx="3113744" cy="2841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734567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3" name="3D Model 12">
                <a:extLst>
                  <a:ext uri="{FF2B5EF4-FFF2-40B4-BE49-F238E27FC236}">
                    <a16:creationId xmlns:a16="http://schemas.microsoft.com/office/drawing/2014/main" id="{E11490AB-3CE9-48D0-B396-9958537FC4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41626411"/>
                  </p:ext>
                </p:extLst>
              </p:nvPr>
            </p:nvGraphicFramePr>
            <p:xfrm>
              <a:off x="889475" y="-431934"/>
              <a:ext cx="21058487" cy="1006698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1058487" cy="10066983"/>
                    </a:xfrm>
                    <a:prstGeom prst="rect">
                      <a:avLst/>
                    </a:prstGeom>
                    <a:effectLst/>
                  </am3d:spPr>
                  <am3d:camera>
                    <am3d:pos x="0" y="0" z="549081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69301" d="1000000"/>
                    <am3d:preTrans dx="0" dy="-6469916" dz="1729235"/>
                    <am3d:scale>
                      <am3d:sx n="1000000" d="1000000"/>
                      <am3d:sy n="1000000" d="1000000"/>
                      <am3d:sz n="1000000" d="1000000"/>
                    </am3d:scale>
                    <am3d:rot ax="-4729719" ay="-1563794" az="3909665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629742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>
                <a:extLst>
                  <a:ext uri="{FF2B5EF4-FFF2-40B4-BE49-F238E27FC236}">
                    <a16:creationId xmlns:a16="http://schemas.microsoft.com/office/drawing/2014/main" xmlns="" xmlns:am3d="http://schemas.microsoft.com/office/drawing/2017/model3d" id="{E11490AB-3CE9-48D0-B396-9958537FC4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89475" y="-431934"/>
                <a:ext cx="21058487" cy="10066983"/>
              </a:xfrm>
              <a:prstGeom prst="rect">
                <a:avLst/>
              </a:prstGeom>
              <a:effectLst/>
            </p:spPr>
          </p:pic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C0E5694-1ECD-4EA8-B9D8-5893823143D9}"/>
              </a:ext>
            </a:extLst>
          </p:cNvPr>
          <p:cNvGrpSpPr/>
          <p:nvPr/>
        </p:nvGrpSpPr>
        <p:grpSpPr>
          <a:xfrm>
            <a:off x="609600" y="2032000"/>
            <a:ext cx="9042400" cy="4207691"/>
            <a:chOff x="609600" y="2032000"/>
            <a:chExt cx="9042400" cy="4207691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58BD414B-DB90-43BE-9FF1-CC823B16D5C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88017" y="5640404"/>
              <a:ext cx="2057333" cy="58894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FB2054D7-A429-4E6F-8423-63FC500CF3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8018" y="2032000"/>
              <a:ext cx="4463982" cy="324211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itle 1">
              <a:extLst>
                <a:ext uri="{FF2B5EF4-FFF2-40B4-BE49-F238E27FC236}">
                  <a16:creationId xmlns:a16="http://schemas.microsoft.com/office/drawing/2014/main" xmlns="" id="{88ADD37D-3F9E-4B1F-A8CC-C4422A2D9F00}"/>
                </a:ext>
              </a:extLst>
            </p:cNvPr>
            <p:cNvSpPr txBox="1">
              <a:spLocks/>
            </p:cNvSpPr>
            <p:nvPr/>
          </p:nvSpPr>
          <p:spPr>
            <a:xfrm>
              <a:off x="609600" y="3890178"/>
              <a:ext cx="2415777" cy="758022"/>
            </a:xfrm>
            <a:prstGeom prst="rect">
              <a:avLst/>
            </a:prstGeom>
          </p:spPr>
          <p:txBody>
            <a:bodyPr vert="horz" wrap="square" lIns="0" tIns="164592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3000" dirty="0" smtClean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Гръдни перки</a:t>
              </a:r>
              <a:endParaRPr lang="en-US" sz="30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xmlns="" id="{0F07D647-B2A8-4ECA-9FDA-6BB97B5B7A1D}"/>
                </a:ext>
              </a:extLst>
            </p:cNvPr>
            <p:cNvSpPr txBox="1">
              <a:spLocks/>
            </p:cNvSpPr>
            <p:nvPr/>
          </p:nvSpPr>
          <p:spPr>
            <a:xfrm>
              <a:off x="634882" y="4384806"/>
              <a:ext cx="4203818" cy="1854885"/>
            </a:xfrm>
            <a:prstGeom prst="rect">
              <a:avLst/>
            </a:prstGeom>
          </p:spPr>
          <p:txBody>
            <a:bodyPr vert="horz" wrap="square" lIns="0" tIns="164592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85750" indent="-285750">
                <a:lnSpc>
                  <a:spcPts val="22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bg-BG" sz="1800" dirty="0" smtClean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Наподобяват криле. </a:t>
              </a:r>
            </a:p>
            <a:p>
              <a:pPr marL="285750" indent="-285750">
                <a:lnSpc>
                  <a:spcPts val="22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bg-BG" sz="1800" dirty="0" smtClean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Позволяват на акулата да плува </a:t>
              </a:r>
              <a:r>
                <a:rPr lang="bg-BG" sz="1800" dirty="0" smtClean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вертикално</a:t>
              </a:r>
              <a:r>
                <a:rPr lang="bg-BG" sz="1800" dirty="0" smtClean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  <a:endParaRPr lang="bg-BG" sz="18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85750" indent="-285750">
                <a:lnSpc>
                  <a:spcPts val="22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bg-BG" sz="1800" dirty="0" smtClean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Помагат в завиването и запазването на стабилност при плуването с висока скорост.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7260314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9" name="3D Model 8">
                <a:extLst>
                  <a:ext uri="{FF2B5EF4-FFF2-40B4-BE49-F238E27FC236}">
                    <a16:creationId xmlns:a16="http://schemas.microsoft.com/office/drawing/2014/main" id="{3291A642-4C87-4ACA-941C-CBF0C346A1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72898773"/>
                  </p:ext>
                </p:extLst>
              </p:nvPr>
            </p:nvGraphicFramePr>
            <p:xfrm>
              <a:off x="-10122831" y="-1529118"/>
              <a:ext cx="25605062" cy="1348616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5605062" cy="13486161"/>
                    </a:xfrm>
                    <a:prstGeom prst="rect">
                      <a:avLst/>
                    </a:prstGeom>
                    <a:effectLst/>
                  </am3d:spPr>
                  <am3d:camera>
                    <am3d:pos x="0" y="0" z="549081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69301" d="1000000"/>
                    <am3d:preTrans dx="0" dy="-6469916" dz="1729235"/>
                    <am3d:scale>
                      <am3d:sx n="1000000" d="1000000"/>
                      <am3d:sy n="1000000" d="1000000"/>
                      <am3d:sz n="1000000" d="1000000"/>
                    </am3d:scale>
                    <am3d:rot ax="3388817" ay="-2914519" az="-293418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181988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>
                <a:extLst>
                  <a:ext uri="{FF2B5EF4-FFF2-40B4-BE49-F238E27FC236}">
                    <a16:creationId xmlns:a16="http://schemas.microsoft.com/office/drawing/2014/main" xmlns="" xmlns:am3d="http://schemas.microsoft.com/office/drawing/2017/model3d" id="{3291A642-4C87-4ACA-941C-CBF0C346A1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10122831" y="-1529118"/>
                <a:ext cx="25605062" cy="13486161"/>
              </a:xfrm>
              <a:prstGeom prst="rect">
                <a:avLst/>
              </a:prstGeom>
              <a:effectLst/>
            </p:spPr>
          </p:pic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FADA871-FC47-46C7-A07B-467910AD1571}"/>
              </a:ext>
            </a:extLst>
          </p:cNvPr>
          <p:cNvGrpSpPr/>
          <p:nvPr/>
        </p:nvGrpSpPr>
        <p:grpSpPr>
          <a:xfrm>
            <a:off x="3254923" y="390233"/>
            <a:ext cx="4571384" cy="2840822"/>
            <a:chOff x="3333750" y="613578"/>
            <a:chExt cx="4571384" cy="2840822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xmlns="" id="{92ABE749-8203-4B4C-AB64-9295875BFAF1}"/>
                </a:ext>
              </a:extLst>
            </p:cNvPr>
            <p:cNvSpPr txBox="1">
              <a:spLocks/>
            </p:cNvSpPr>
            <p:nvPr/>
          </p:nvSpPr>
          <p:spPr>
            <a:xfrm>
              <a:off x="3333750" y="613578"/>
              <a:ext cx="3625850" cy="758022"/>
            </a:xfrm>
            <a:prstGeom prst="rect">
              <a:avLst/>
            </a:prstGeom>
          </p:spPr>
          <p:txBody>
            <a:bodyPr vert="horz" wrap="square" lIns="0" tIns="164592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3000" dirty="0" smtClean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Втора гръбна перка </a:t>
              </a:r>
              <a:endParaRPr lang="en-US" sz="30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xmlns="" id="{590109C0-2822-47B5-AF5A-533BFA2403F4}"/>
                </a:ext>
              </a:extLst>
            </p:cNvPr>
            <p:cNvSpPr txBox="1">
              <a:spLocks/>
            </p:cNvSpPr>
            <p:nvPr/>
          </p:nvSpPr>
          <p:spPr>
            <a:xfrm>
              <a:off x="3359031" y="1108206"/>
              <a:ext cx="4546103" cy="1854885"/>
            </a:xfrm>
            <a:prstGeom prst="rect">
              <a:avLst/>
            </a:prstGeom>
          </p:spPr>
          <p:txBody>
            <a:bodyPr vert="horz" wrap="square" lIns="0" tIns="164592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85750" indent="-285750">
                <a:lnSpc>
                  <a:spcPts val="22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bg-BG" sz="1800" dirty="0" smtClean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Значително по-малка от първата гръбна перка.</a:t>
              </a:r>
            </a:p>
            <a:p>
              <a:pPr marL="285750" indent="-285750">
                <a:lnSpc>
                  <a:spcPts val="22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bg-BG" sz="1800" dirty="0" smtClean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Помага на акулата да запази стабилност във водата.</a:t>
              </a:r>
            </a:p>
            <a:p>
              <a:pPr marL="285750" indent="-285750">
                <a:lnSpc>
                  <a:spcPts val="22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bg-BG" sz="1800" dirty="0" smtClean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Помага на акулата да управлява задната част на тялото си.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18DF0EE4-0CE7-4335-BD6A-B89C8F9C6069}"/>
                </a:ext>
              </a:extLst>
            </p:cNvPr>
            <p:cNvCxnSpPr>
              <a:cxnSpLocks/>
            </p:cNvCxnSpPr>
            <p:nvPr/>
          </p:nvCxnSpPr>
          <p:spPr>
            <a:xfrm>
              <a:off x="5739229" y="3046595"/>
              <a:ext cx="1182271" cy="40780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9965944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9" name="3D Model 8">
                <a:extLst>
                  <a:ext uri="{FF2B5EF4-FFF2-40B4-BE49-F238E27FC236}">
                    <a16:creationId xmlns:a16="http://schemas.microsoft.com/office/drawing/2014/main" id="{A3E8479C-1451-49EA-A2E8-B5B2418E7C5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3803168"/>
                  </p:ext>
                </p:extLst>
              </p:nvPr>
            </p:nvGraphicFramePr>
            <p:xfrm>
              <a:off x="-2412867" y="-1971908"/>
              <a:ext cx="18541734" cy="811521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8541734" cy="8115218"/>
                    </a:xfrm>
                    <a:prstGeom prst="rect">
                      <a:avLst/>
                    </a:prstGeom>
                    <a:effectLst/>
                  </am3d:spPr>
                  <am3d:camera>
                    <am3d:pos x="0" y="0" z="549081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69301" d="1000000"/>
                    <am3d:preTrans dx="0" dy="-6469916" dz="1729235"/>
                    <am3d:scale>
                      <am3d:sx n="1000000" d="1000000"/>
                      <am3d:sy n="1000000" d="1000000"/>
                      <am3d:sz n="1000000" d="1000000"/>
                    </am3d:scale>
                    <am3d:rot ax="-10257247" ay="-2548357" az="1041371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62974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>
                <a:extLst>
                  <a:ext uri="{FF2B5EF4-FFF2-40B4-BE49-F238E27FC236}">
                    <a16:creationId xmlns:a16="http://schemas.microsoft.com/office/drawing/2014/main" xmlns="" xmlns:am3d="http://schemas.microsoft.com/office/drawing/2017/model3d" id="{A3E8479C-1451-49EA-A2E8-B5B2418E7C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2412867" y="-1971908"/>
                <a:ext cx="18541734" cy="8115218"/>
              </a:xfrm>
              <a:prstGeom prst="rect">
                <a:avLst/>
              </a:prstGeom>
              <a:effectLst/>
            </p:spPr>
          </p:pic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7FC922C-4FEF-4278-9CA3-6B43B0DA7096}"/>
              </a:ext>
            </a:extLst>
          </p:cNvPr>
          <p:cNvGrpSpPr/>
          <p:nvPr/>
        </p:nvGrpSpPr>
        <p:grpSpPr>
          <a:xfrm>
            <a:off x="5194300" y="4432300"/>
            <a:ext cx="5205420" cy="2867841"/>
            <a:chOff x="5194300" y="4432300"/>
            <a:chExt cx="5205420" cy="2867841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5E566D27-28D3-4167-9629-DC07D1A3B4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40550" y="4432300"/>
              <a:ext cx="2908300" cy="825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itle 1">
              <a:extLst>
                <a:ext uri="{FF2B5EF4-FFF2-40B4-BE49-F238E27FC236}">
                  <a16:creationId xmlns:a16="http://schemas.microsoft.com/office/drawing/2014/main" xmlns="" id="{3B0138F0-A23E-42F9-99A1-7AA82FBDC932}"/>
                </a:ext>
              </a:extLst>
            </p:cNvPr>
            <p:cNvSpPr txBox="1">
              <a:spLocks/>
            </p:cNvSpPr>
            <p:nvPr/>
          </p:nvSpPr>
          <p:spPr>
            <a:xfrm>
              <a:off x="5194300" y="4950628"/>
              <a:ext cx="3625850" cy="758022"/>
            </a:xfrm>
            <a:prstGeom prst="rect">
              <a:avLst/>
            </a:prstGeom>
          </p:spPr>
          <p:txBody>
            <a:bodyPr vert="horz" wrap="square" lIns="0" tIns="164592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3000" dirty="0" smtClean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Анална перка</a:t>
              </a:r>
              <a:endParaRPr lang="en-US" sz="30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xmlns="" id="{923933F4-06B2-434B-A3C0-1E6F0ACA6897}"/>
                </a:ext>
              </a:extLst>
            </p:cNvPr>
            <p:cNvSpPr txBox="1">
              <a:spLocks/>
            </p:cNvSpPr>
            <p:nvPr/>
          </p:nvSpPr>
          <p:spPr>
            <a:xfrm>
              <a:off x="5219582" y="5445256"/>
              <a:ext cx="5180138" cy="1854885"/>
            </a:xfrm>
            <a:prstGeom prst="rect">
              <a:avLst/>
            </a:prstGeom>
          </p:spPr>
          <p:txBody>
            <a:bodyPr vert="horz" wrap="square" lIns="0" tIns="164592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85750" indent="-285750">
                <a:lnSpc>
                  <a:spcPts val="22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bg-BG" sz="1800" dirty="0" smtClean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Малка и наподобяваща гръбните перки.</a:t>
              </a:r>
              <a:endParaRPr lang="en-US" sz="1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85750" indent="-285750">
                <a:lnSpc>
                  <a:spcPts val="22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bg-BG" sz="1800" dirty="0" smtClean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Осигурява допълнителна стабилност.</a:t>
              </a:r>
              <a:endParaRPr lang="en-US" sz="1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049678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6" name="3D Model 5">
                <a:extLst>
                  <a:ext uri="{FF2B5EF4-FFF2-40B4-BE49-F238E27FC236}">
                    <a16:creationId xmlns:a16="http://schemas.microsoft.com/office/drawing/2014/main" id="{F99D7F26-2A4D-4972-B96A-2E349BE52C9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41197511"/>
                  </p:ext>
                </p:extLst>
              </p:nvPr>
            </p:nvGraphicFramePr>
            <p:xfrm>
              <a:off x="-11876433" y="-547097"/>
              <a:ext cx="19412965" cy="690087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412965" cy="6900877"/>
                    </a:xfrm>
                    <a:prstGeom prst="rect">
                      <a:avLst/>
                    </a:prstGeom>
                    <a:effectLst/>
                  </am3d:spPr>
                  <am3d:camera>
                    <am3d:pos x="0" y="0" z="549081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69301" d="1000000"/>
                    <am3d:preTrans dx="0" dy="-6469916" dz="1729235"/>
                    <am3d:scale>
                      <am3d:sx n="1000000" d="1000000"/>
                      <am3d:sy n="1000000" d="1000000"/>
                      <am3d:sz n="1000000" d="1000000"/>
                    </am3d:scale>
                    <am3d:rot ax="-9888598" ay="-4246942" az="9937231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316884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>
                <a:extLst>
                  <a:ext uri="{FF2B5EF4-FFF2-40B4-BE49-F238E27FC236}">
                    <a16:creationId xmlns:a16="http://schemas.microsoft.com/office/drawing/2014/main" xmlns="" xmlns:am3d="http://schemas.microsoft.com/office/drawing/2017/model3d" id="{F99D7F26-2A4D-4972-B96A-2E349BE52C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11876433" y="-547097"/>
                <a:ext cx="19412965" cy="6900877"/>
              </a:xfrm>
              <a:prstGeom prst="rect">
                <a:avLst/>
              </a:prstGeom>
              <a:effectLst/>
            </p:spPr>
          </p:pic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82CFD0E-2CFB-4656-8D4F-32EBB44E1C8C}"/>
              </a:ext>
            </a:extLst>
          </p:cNvPr>
          <p:cNvGrpSpPr/>
          <p:nvPr/>
        </p:nvGrpSpPr>
        <p:grpSpPr>
          <a:xfrm>
            <a:off x="4942806" y="2619898"/>
            <a:ext cx="6400810" cy="3217432"/>
            <a:chOff x="5334692" y="2577759"/>
            <a:chExt cx="6400810" cy="321743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18DF0EE4-0CE7-4335-BD6A-B89C8F9C6069}"/>
                </a:ext>
              </a:extLst>
            </p:cNvPr>
            <p:cNvCxnSpPr>
              <a:cxnSpLocks/>
            </p:cNvCxnSpPr>
            <p:nvPr/>
          </p:nvCxnSpPr>
          <p:spPr>
            <a:xfrm>
              <a:off x="5334692" y="2577759"/>
              <a:ext cx="1774031" cy="122311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itle 1">
              <a:extLst>
                <a:ext uri="{FF2B5EF4-FFF2-40B4-BE49-F238E27FC236}">
                  <a16:creationId xmlns:a16="http://schemas.microsoft.com/office/drawing/2014/main" xmlns="" id="{041EAD23-C51F-4486-B3C6-811789EB38CC}"/>
                </a:ext>
              </a:extLst>
            </p:cNvPr>
            <p:cNvSpPr txBox="1">
              <a:spLocks/>
            </p:cNvSpPr>
            <p:nvPr/>
          </p:nvSpPr>
          <p:spPr>
            <a:xfrm>
              <a:off x="7219950" y="3445678"/>
              <a:ext cx="3625850" cy="758022"/>
            </a:xfrm>
            <a:prstGeom prst="rect">
              <a:avLst/>
            </a:prstGeom>
          </p:spPr>
          <p:txBody>
            <a:bodyPr vert="horz" wrap="square" lIns="0" tIns="164592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3000" dirty="0" smtClean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Опашна перка</a:t>
              </a:r>
              <a:endParaRPr lang="en-US" sz="30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xmlns="" id="{E24CD467-D163-4E0A-8CE0-14E882BF100C}"/>
                </a:ext>
              </a:extLst>
            </p:cNvPr>
            <p:cNvSpPr txBox="1">
              <a:spLocks/>
            </p:cNvSpPr>
            <p:nvPr/>
          </p:nvSpPr>
          <p:spPr>
            <a:xfrm>
              <a:off x="7245232" y="3940306"/>
              <a:ext cx="4490270" cy="1854885"/>
            </a:xfrm>
            <a:prstGeom prst="rect">
              <a:avLst/>
            </a:prstGeom>
          </p:spPr>
          <p:txBody>
            <a:bodyPr vert="horz" wrap="square" lIns="0" tIns="164592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85750" indent="-285750">
                <a:lnSpc>
                  <a:spcPts val="22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bg-BG" sz="1800" dirty="0" smtClean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Движи се наляво и надясно, изстрелвайки цялото тяло на акулата напред.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9631969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xmlns="" id="{FCE29853-90F7-477C-9DAA-B39435C1BB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62000" y="2380034"/>
            <a:ext cx="2477771" cy="2477771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1" name="3D Model 10">
                <a:extLst>
                  <a:ext uri="{FF2B5EF4-FFF2-40B4-BE49-F238E27FC236}">
                    <a16:creationId xmlns:a16="http://schemas.microsoft.com/office/drawing/2014/main" id="{3A984A3D-18B3-4F50-911C-32A9A353980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97476329"/>
                  </p:ext>
                </p:extLst>
              </p:nvPr>
            </p:nvGraphicFramePr>
            <p:xfrm>
              <a:off x="4825726" y="843316"/>
              <a:ext cx="6248259" cy="434435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6248259" cy="4344357"/>
                    </a:xfrm>
                    <a:prstGeom prst="rect">
                      <a:avLst/>
                    </a:prstGeom>
                  </am3d:spPr>
                  <am3d:camera>
                    <am3d:pos x="0" y="0" z="549081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69301" d="1000000"/>
                    <am3d:preTrans dx="0" dy="-6469916" dz="1729235"/>
                    <am3d:scale>
                      <am3d:sx n="1000000" d="1000000"/>
                      <am3d:sy n="1000000" d="1000000"/>
                      <am3d:sz n="1000000" d="1000000"/>
                    </am3d:scale>
                    <am3d:rot ax="-337499" ay="-3" az="2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487902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>
                <a:extLst>
                  <a:ext uri="{FF2B5EF4-FFF2-40B4-BE49-F238E27FC236}">
                    <a16:creationId xmlns:a16="http://schemas.microsoft.com/office/drawing/2014/main" xmlns="" xmlns:am3d="http://schemas.microsoft.com/office/drawing/2017/model3d" id="{3A984A3D-18B3-4F50-911C-32A9A353980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4825726" y="843316"/>
                <a:ext cx="6248259" cy="4344357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795BCEB-AE4D-4252-9A6C-09625B4DEDED}"/>
              </a:ext>
            </a:extLst>
          </p:cNvPr>
          <p:cNvSpPr txBox="1"/>
          <p:nvPr/>
        </p:nvSpPr>
        <p:spPr>
          <a:xfrm>
            <a:off x="3265672" y="3616935"/>
            <a:ext cx="410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578EE13-E947-4240-8804-050699B5817B}"/>
              </a:ext>
            </a:extLst>
          </p:cNvPr>
          <p:cNvCxnSpPr>
            <a:cxnSpLocks/>
          </p:cNvCxnSpPr>
          <p:nvPr/>
        </p:nvCxnSpPr>
        <p:spPr>
          <a:xfrm flipV="1">
            <a:off x="5054600" y="4051300"/>
            <a:ext cx="895350" cy="8763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6F3422C-72AD-41F9-92EF-75D23FE457A8}"/>
              </a:ext>
            </a:extLst>
          </p:cNvPr>
          <p:cNvCxnSpPr>
            <a:cxnSpLocks/>
          </p:cNvCxnSpPr>
          <p:nvPr/>
        </p:nvCxnSpPr>
        <p:spPr>
          <a:xfrm flipH="1" flipV="1">
            <a:off x="8534400" y="4305300"/>
            <a:ext cx="533400" cy="419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3" name="3D Model 2">
                <a:extLst>
                  <a:ext uri="{FF2B5EF4-FFF2-40B4-BE49-F238E27FC236}">
                    <a16:creationId xmlns:a16="http://schemas.microsoft.com/office/drawing/2014/main" id="{ABB2A115-669E-43A9-9407-6E77C3396D0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38077060"/>
                  </p:ext>
                </p:extLst>
              </p:nvPr>
            </p:nvGraphicFramePr>
            <p:xfrm>
              <a:off x="2123143" y="3112270"/>
              <a:ext cx="618758" cy="1299942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618758" cy="1299942"/>
                    </a:xfrm>
                    <a:prstGeom prst="rect">
                      <a:avLst/>
                    </a:prstGeom>
                  </am3d:spPr>
                  <am3d:camera>
                    <am3d:pos x="0" y="0" z="615733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77241" d="1000000"/>
                    <am3d:preTrans dx="-2416656" dy="-1615826" dz="-9006255"/>
                    <am3d:scale>
                      <am3d:sx n="1000000" d="1000000"/>
                      <am3d:sy n="1000000" d="1000000"/>
                      <am3d:sz n="1000000" d="1000000"/>
                    </am3d:scale>
                    <am3d:rot ax="3749034" ay="-5245274" az="-3748854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3512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>
                <a:extLst>
                  <a:ext uri="{FF2B5EF4-FFF2-40B4-BE49-F238E27FC236}">
                    <a16:creationId xmlns:a16="http://schemas.microsoft.com/office/drawing/2014/main" xmlns="" xmlns:am3d="http://schemas.microsoft.com/office/drawing/2017/model3d" id="{ABB2A115-669E-43A9-9407-6E77C3396D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123143" y="3112270"/>
                <a:ext cx="618758" cy="1299942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xmlns="" id="{97B1C187-D49B-4E51-A02E-EAA60058A3A7}"/>
              </a:ext>
            </a:extLst>
          </p:cNvPr>
          <p:cNvSpPr txBox="1">
            <a:spLocks/>
          </p:cNvSpPr>
          <p:nvPr/>
        </p:nvSpPr>
        <p:spPr>
          <a:xfrm>
            <a:off x="575369" y="580359"/>
            <a:ext cx="4552508" cy="1423877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4000" dirty="0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Наклон </a:t>
            </a:r>
            <a:endParaRPr lang="en-US" sz="4000" dirty="0">
              <a:solidFill>
                <a:schemeClr val="tx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D5D9C63F-DF0B-4CEB-954D-7175F2F2DF44}"/>
              </a:ext>
            </a:extLst>
          </p:cNvPr>
          <p:cNvSpPr txBox="1">
            <a:spLocks/>
          </p:cNvSpPr>
          <p:nvPr/>
        </p:nvSpPr>
        <p:spPr>
          <a:xfrm>
            <a:off x="3028950" y="4597387"/>
            <a:ext cx="3625850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2400" dirty="0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Гръдни перки</a:t>
            </a:r>
            <a:endParaRPr lang="en-US" sz="2400" dirty="0">
              <a:solidFill>
                <a:schemeClr val="tx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396F2CC4-02C0-4FC8-AEB3-E74751CD44C3}"/>
              </a:ext>
            </a:extLst>
          </p:cNvPr>
          <p:cNvSpPr txBox="1">
            <a:spLocks/>
          </p:cNvSpPr>
          <p:nvPr/>
        </p:nvSpPr>
        <p:spPr>
          <a:xfrm>
            <a:off x="3054232" y="5003115"/>
            <a:ext cx="4832468" cy="1854885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18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“Крилете” на </a:t>
            </a:r>
            <a:r>
              <a:rPr lang="bg-BG" sz="18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акулата.</a:t>
            </a:r>
            <a:endParaRPr lang="en-US" sz="1800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18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Те изпълняват ролята на </a:t>
            </a:r>
            <a:r>
              <a:rPr lang="bg-BG" sz="18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кормило.</a:t>
            </a:r>
            <a:endParaRPr lang="en-US" sz="18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515C9768-4548-4FBC-AB53-C24E5D7EA2C7}"/>
              </a:ext>
            </a:extLst>
          </p:cNvPr>
          <p:cNvSpPr txBox="1">
            <a:spLocks/>
          </p:cNvSpPr>
          <p:nvPr/>
        </p:nvSpPr>
        <p:spPr>
          <a:xfrm>
            <a:off x="8870950" y="4597387"/>
            <a:ext cx="3625850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2400" dirty="0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Коремни перки</a:t>
            </a:r>
            <a:endParaRPr lang="en-US" sz="2400" dirty="0">
              <a:solidFill>
                <a:schemeClr val="tx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E557A4D2-9A20-43E6-897F-8A7CC5C0D971}"/>
              </a:ext>
            </a:extLst>
          </p:cNvPr>
          <p:cNvSpPr txBox="1">
            <a:spLocks/>
          </p:cNvSpPr>
          <p:nvPr/>
        </p:nvSpPr>
        <p:spPr>
          <a:xfrm>
            <a:off x="8896231" y="5003115"/>
            <a:ext cx="3162003" cy="1854885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ts val="22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8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Помагат на акулата да се движи </a:t>
            </a:r>
            <a:r>
              <a:rPr lang="bg-BG" sz="18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вертикално </a:t>
            </a:r>
            <a:r>
              <a:rPr lang="bg-BG" sz="18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във </a:t>
            </a:r>
            <a:r>
              <a:rPr lang="bg-BG" sz="18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водата.</a:t>
            </a:r>
          </a:p>
        </p:txBody>
      </p:sp>
    </p:spTree>
    <p:extLst>
      <p:ext uri="{BB962C8B-B14F-4D97-AF65-F5344CB8AC3E}">
        <p14:creationId xmlns:p14="http://schemas.microsoft.com/office/powerpoint/2010/main" xmlns="" val="26802803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mph" presetSubtype="3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3d.object.rotation.z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-13.9494"/>
                                          </p:val>
                                        </p:tav>
                                        <p:tav tm="6660">
                                          <p:val>
                                            <p:fltVal val="-24.2079"/>
                                          </p:val>
                                        </p:tav>
                                        <p:tav tm="9990">
                                          <p:val>
                                            <p:fltVal val="-31.3427"/>
                                          </p:val>
                                        </p:tav>
                                        <p:tav tm="13320">
                                          <p:val>
                                            <p:fltVal val="-35.9208"/>
                                          </p:val>
                                        </p:tav>
                                        <p:tav tm="16650">
                                          <p:val>
                                            <p:fltVal val="-38.5096"/>
                                          </p:val>
                                        </p:tav>
                                        <p:tav tm="19970">
                                          <p:val>
                                            <p:fltVal val="-39.6742"/>
                                          </p:val>
                                        </p:tav>
                                        <p:tav tm="23290">
                                          <p:val>
                                            <p:fltVal val="-39.9872"/>
                                          </p:val>
                                        </p:tav>
                                        <p:tav tm="26620">
                                          <p:val>
                                            <p:fltVal val="-39.9891"/>
                                          </p:val>
                                        </p:tav>
                                        <p:tav tm="29950">
                                          <p:val>
                                            <p:fltVal val="-39.6895"/>
                                          </p:val>
                                        </p:tav>
                                        <p:tav tm="33280">
                                          <p:val>
                                            <p:fltVal val="-38.5467"/>
                                          </p:val>
                                        </p:tav>
                                        <p:tav tm="36610">
                                          <p:val>
                                            <p:fltVal val="-35.9937"/>
                                          </p:val>
                                        </p:tav>
                                        <p:tav tm="39940">
                                          <p:val>
                                            <p:fltVal val="-31.4632"/>
                                          </p:val>
                                        </p:tav>
                                        <p:tav tm="43270">
                                          <p:val>
                                            <p:fltVal val="-24.3881"/>
                                          </p:val>
                                        </p:tav>
                                        <p:tav tm="46600">
                                          <p:val>
                                            <p:fltVal val="-14.2011"/>
                                          </p:val>
                                        </p:tav>
                                        <p:tav tm="49930">
                                          <p:val>
                                            <p:fltVal val="-0.335"/>
                                          </p:val>
                                        </p:tav>
                                        <p:tav tm="53250">
                                          <p:val>
                                            <p:fltVal val="13.6598"/>
                                          </p:val>
                                        </p:tav>
                                        <p:tav tm="56580">
                                          <p:val>
                                            <p:fltVal val="24.0004"/>
                                          </p:val>
                                        </p:tav>
                                        <p:tav tm="59900">
                                          <p:val>
                                            <p:fltVal val="31.186"/>
                                          </p:val>
                                        </p:tav>
                                        <p:tav tm="63220">
                                          <p:val>
                                            <p:fltVal val="35.8151"/>
                                          </p:val>
                                        </p:tav>
                                        <p:tav tm="66540">
                                          <p:val>
                                            <p:fltVal val="38.4499"/>
                                          </p:val>
                                        </p:tav>
                                        <p:tav tm="69870">
                                          <p:val>
                                            <p:fltVal val="39.6543"/>
                                          </p:val>
                                        </p:tav>
                                        <p:tav tm="73190">
                                          <p:val>
                                            <p:fltVal val="39.9848"/>
                                          </p:val>
                                        </p:tav>
                                        <p:tav tm="76510">
                                          <p:val>
                                            <p:fltVal val="39.9911"/>
                                          </p:val>
                                        </p:tav>
                                        <p:tav tm="79830">
                                          <p:val>
                                            <p:fltVal val="39.7115"/>
                                          </p:val>
                                        </p:tav>
                                        <p:tav tm="83160">
                                          <p:val>
                                            <p:fltVal val="38.609"/>
                                          </p:val>
                                        </p:tav>
                                        <p:tav tm="86480">
                                          <p:val>
                                            <p:fltVal val="36.1268"/>
                                          </p:val>
                                        </p:tav>
                                        <p:tav tm="89800">
                                          <p:val>
                                            <p:fltVal val="31.701"/>
                                          </p:val>
                                        </p:tav>
                                        <p:tav tm="93120">
                                          <p:val>
                                            <p:fltVal val="24.7694"/>
                                          </p:val>
                                        </p:tav>
                                        <p:tav tm="96450">
                                          <p:val>
                                            <p:fltVal val="14.734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8" presetClass="emph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3.4873"/>
                                          </p:val>
                                        </p:tav>
                                        <p:tav tm="6660">
                                          <p:val>
                                            <p:fltVal val="6.0519"/>
                                          </p:val>
                                        </p:tav>
                                        <p:tav tm="9990">
                                          <p:val>
                                            <p:fltVal val="7.8356"/>
                                          </p:val>
                                        </p:tav>
                                        <p:tav tm="13320">
                                          <p:val>
                                            <p:fltVal val="8.9802"/>
                                          </p:val>
                                        </p:tav>
                                        <p:tav tm="16650">
                                          <p:val>
                                            <p:fltVal val="9.6274"/>
                                          </p:val>
                                        </p:tav>
                                        <p:tav tm="19970">
                                          <p:val>
                                            <p:fltVal val="9.9185"/>
                                          </p:val>
                                        </p:tav>
                                        <p:tav tm="23290">
                                          <p:val>
                                            <p:fltVal val="9.9968"/>
                                          </p:val>
                                        </p:tav>
                                        <p:tav tm="26620">
                                          <p:val>
                                            <p:fltVal val="9.9972"/>
                                          </p:val>
                                        </p:tav>
                                        <p:tav tm="29950">
                                          <p:val>
                                            <p:fltVal val="9.9223"/>
                                          </p:val>
                                        </p:tav>
                                        <p:tav tm="33280">
                                          <p:val>
                                            <p:fltVal val="9.6366"/>
                                          </p:val>
                                        </p:tav>
                                        <p:tav tm="36610">
                                          <p:val>
                                            <p:fltVal val="8.9984"/>
                                          </p:val>
                                        </p:tav>
                                        <p:tav tm="39940">
                                          <p:val>
                                            <p:fltVal val="7.8658"/>
                                          </p:val>
                                        </p:tav>
                                        <p:tav tm="43270">
                                          <p:val>
                                            <p:fltVal val="6.097"/>
                                          </p:val>
                                        </p:tav>
                                        <p:tav tm="46600">
                                          <p:val>
                                            <p:fltVal val="3.5502"/>
                                          </p:val>
                                        </p:tav>
                                        <p:tav tm="49930">
                                          <p:val>
                                            <p:fltVal val="0.0837"/>
                                          </p:val>
                                        </p:tav>
                                        <p:tav tm="53250">
                                          <p:val>
                                            <p:fltVal val="-3.4149"/>
                                          </p:val>
                                        </p:tav>
                                        <p:tav tm="56580">
                                          <p:val>
                                            <p:fltVal val="-6.0001"/>
                                          </p:val>
                                        </p:tav>
                                        <p:tav tm="59900">
                                          <p:val>
                                            <p:fltVal val="-7.7965"/>
                                          </p:val>
                                        </p:tav>
                                        <p:tav tm="63220">
                                          <p:val>
                                            <p:fltVal val="-8.9537"/>
                                          </p:val>
                                        </p:tav>
                                        <p:tav tm="66540">
                                          <p:val>
                                            <p:fltVal val="-9.6124"/>
                                          </p:val>
                                        </p:tav>
                                        <p:tav tm="69870">
                                          <p:val>
                                            <p:fltVal val="-9.9135"/>
                                          </p:val>
                                        </p:tav>
                                        <p:tav tm="73190">
                                          <p:val>
                                            <p:fltVal val="-9.9962"/>
                                          </p:val>
                                        </p:tav>
                                        <p:tav tm="76510">
                                          <p:val>
                                            <p:fltVal val="-9.9977"/>
                                          </p:val>
                                        </p:tav>
                                        <p:tav tm="79830">
                                          <p:val>
                                            <p:fltVal val="-9.9278"/>
                                          </p:val>
                                        </p:tav>
                                        <p:tav tm="83160">
                                          <p:val>
                                            <p:fltVal val="-9.6522"/>
                                          </p:val>
                                        </p:tav>
                                        <p:tav tm="86480">
                                          <p:val>
                                            <p:fltVal val="-9.0317"/>
                                          </p:val>
                                        </p:tav>
                                        <p:tav tm="89800">
                                          <p:val>
                                            <p:fltVal val="-7.9252"/>
                                          </p:val>
                                        </p:tav>
                                        <p:tav tm="93120">
                                          <p:val>
                                            <p:fltVal val="-6.1923"/>
                                          </p:val>
                                        </p:tav>
                                        <p:tav tm="96450">
                                          <p:val>
                                            <p:fltVal val="-3.683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A4FBA9F6-2ADB-4DAD-BCDE-C0C5D3E21F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62000" y="2380034"/>
            <a:ext cx="2477771" cy="2477771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6" name="3D Model 15">
                <a:extLst>
                  <a:ext uri="{FF2B5EF4-FFF2-40B4-BE49-F238E27FC236}">
                    <a16:creationId xmlns:a16="http://schemas.microsoft.com/office/drawing/2014/main" id="{26702D79-6316-427B-A095-F9C42C97743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49614960"/>
                  </p:ext>
                </p:extLst>
              </p:nvPr>
            </p:nvGraphicFramePr>
            <p:xfrm>
              <a:off x="4825726" y="843508"/>
              <a:ext cx="6248259" cy="434435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6248259" cy="4344357"/>
                    </a:xfrm>
                    <a:prstGeom prst="rect">
                      <a:avLst/>
                    </a:prstGeom>
                  </am3d:spPr>
                  <am3d:camera>
                    <am3d:pos x="0" y="0" z="549081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69301" d="1000000"/>
                    <am3d:preTrans dx="0" dy="-6469916" dz="1729235"/>
                    <am3d:scale>
                      <am3d:sx n="1000000" d="1000000"/>
                      <am3d:sy n="1000000" d="1000000"/>
                      <am3d:sz n="1000000" d="1000000"/>
                    </am3d:scale>
                    <am3d:rot ax="-337499" ay="-3" az="2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487902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>
                <a:extLst>
                  <a:ext uri="{FF2B5EF4-FFF2-40B4-BE49-F238E27FC236}">
                    <a16:creationId xmlns:a16="http://schemas.microsoft.com/office/drawing/2014/main" xmlns="" xmlns:am3d="http://schemas.microsoft.com/office/drawing/2017/model3d" id="{26702D79-6316-427B-A095-F9C42C97743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4825726" y="843508"/>
                <a:ext cx="6248259" cy="4344357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F04FA74-915B-466E-830E-F1D730BFA3E2}"/>
              </a:ext>
            </a:extLst>
          </p:cNvPr>
          <p:cNvSpPr txBox="1"/>
          <p:nvPr/>
        </p:nvSpPr>
        <p:spPr>
          <a:xfrm>
            <a:off x="1629258" y="2013405"/>
            <a:ext cx="410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Z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4" name="3D Model 13">
                <a:extLst>
                  <a:ext uri="{FF2B5EF4-FFF2-40B4-BE49-F238E27FC236}">
                    <a16:creationId xmlns:a16="http://schemas.microsoft.com/office/drawing/2014/main" id="{293DEE71-1659-4D10-9079-C258E1DEF45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89177528"/>
                  </p:ext>
                </p:extLst>
              </p:nvPr>
            </p:nvGraphicFramePr>
            <p:xfrm>
              <a:off x="886724" y="2543744"/>
              <a:ext cx="1778806" cy="748096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778806" cy="748096"/>
                    </a:xfrm>
                    <a:prstGeom prst="rect">
                      <a:avLst/>
                    </a:prstGeom>
                  </am3d:spPr>
                  <am3d:camera>
                    <am3d:pos x="0" y="0" z="615733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77241" d="1000000"/>
                    <am3d:preTrans dx="-2416659" dy="-1615825" dz="-9006257"/>
                    <am3d:scale>
                      <am3d:sx n="1000000" d="1000000"/>
                      <am3d:sy n="1000000" d="1000000"/>
                      <am3d:sz n="1000000" d="1000000"/>
                    </am3d:scale>
                    <am3d:rot ax="6125074" ay="-9" az="28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35742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>
                <a:extLst>
                  <a:ext uri="{FF2B5EF4-FFF2-40B4-BE49-F238E27FC236}">
                    <a16:creationId xmlns:a16="http://schemas.microsoft.com/office/drawing/2014/main" xmlns="" xmlns:am3d="http://schemas.microsoft.com/office/drawing/2017/model3d" id="{293DEE71-1659-4D10-9079-C258E1DEF4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886724" y="2543744"/>
                <a:ext cx="1778806" cy="748096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itle 1">
            <a:extLst>
              <a:ext uri="{FF2B5EF4-FFF2-40B4-BE49-F238E27FC236}">
                <a16:creationId xmlns:a16="http://schemas.microsoft.com/office/drawing/2014/main" xmlns="" id="{27D05439-7E77-40A5-8DB5-EC314FA355BF}"/>
              </a:ext>
            </a:extLst>
          </p:cNvPr>
          <p:cNvSpPr txBox="1">
            <a:spLocks/>
          </p:cNvSpPr>
          <p:nvPr/>
        </p:nvSpPr>
        <p:spPr>
          <a:xfrm>
            <a:off x="575369" y="580359"/>
            <a:ext cx="4552508" cy="1423877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4000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Плъзгане</a:t>
            </a:r>
            <a:endParaRPr lang="en-US" sz="4000" dirty="0">
              <a:solidFill>
                <a:schemeClr val="tx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C38182A-C4E9-4376-84E9-B2F10FC60019}"/>
              </a:ext>
            </a:extLst>
          </p:cNvPr>
          <p:cNvCxnSpPr>
            <a:cxnSpLocks/>
          </p:cNvCxnSpPr>
          <p:nvPr/>
        </p:nvCxnSpPr>
        <p:spPr>
          <a:xfrm flipV="1">
            <a:off x="5054600" y="4051300"/>
            <a:ext cx="895350" cy="8763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C7709A22-5C28-4570-BA5E-74D1D8A88795}"/>
              </a:ext>
            </a:extLst>
          </p:cNvPr>
          <p:cNvCxnSpPr>
            <a:cxnSpLocks/>
          </p:cNvCxnSpPr>
          <p:nvPr/>
        </p:nvCxnSpPr>
        <p:spPr>
          <a:xfrm flipH="1" flipV="1">
            <a:off x="8534400" y="4305300"/>
            <a:ext cx="533400" cy="419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B94FAD50-8B57-41E3-ABE5-0A1F24C344EE}"/>
              </a:ext>
            </a:extLst>
          </p:cNvPr>
          <p:cNvSpPr txBox="1">
            <a:spLocks/>
          </p:cNvSpPr>
          <p:nvPr/>
        </p:nvSpPr>
        <p:spPr>
          <a:xfrm>
            <a:off x="3028950" y="4597387"/>
            <a:ext cx="3625850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2400" dirty="0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Гръдни перки</a:t>
            </a:r>
            <a:endParaRPr lang="en-US" sz="2400" dirty="0">
              <a:solidFill>
                <a:schemeClr val="tx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3D269279-AE1C-4D6B-86F6-EE6E6CEA42FB}"/>
              </a:ext>
            </a:extLst>
          </p:cNvPr>
          <p:cNvSpPr txBox="1">
            <a:spLocks/>
          </p:cNvSpPr>
          <p:nvPr/>
        </p:nvSpPr>
        <p:spPr>
          <a:xfrm>
            <a:off x="3054232" y="5003115"/>
            <a:ext cx="4832468" cy="1854885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18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“Крилете” на акулата.</a:t>
            </a:r>
            <a:endParaRPr lang="en-US" sz="1800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18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Те изпълняват ролята на кормило.</a:t>
            </a:r>
            <a:endParaRPr lang="en-US" sz="18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988B3273-10A2-47DD-BDAB-3E43DCC6C3B7}"/>
              </a:ext>
            </a:extLst>
          </p:cNvPr>
          <p:cNvSpPr txBox="1">
            <a:spLocks/>
          </p:cNvSpPr>
          <p:nvPr/>
        </p:nvSpPr>
        <p:spPr>
          <a:xfrm>
            <a:off x="8870950" y="4597387"/>
            <a:ext cx="3625850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2400" dirty="0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Коремни перки</a:t>
            </a:r>
            <a:endParaRPr lang="en-US" sz="2400" dirty="0">
              <a:solidFill>
                <a:schemeClr val="tx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BD83E24A-4B43-4F9F-A4DF-67549F5AD866}"/>
              </a:ext>
            </a:extLst>
          </p:cNvPr>
          <p:cNvSpPr txBox="1">
            <a:spLocks/>
          </p:cNvSpPr>
          <p:nvPr/>
        </p:nvSpPr>
        <p:spPr>
          <a:xfrm>
            <a:off x="8896231" y="5003115"/>
            <a:ext cx="3162003" cy="1854885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ts val="22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8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Помагат на акулата да се движи вертикално във водата.</a:t>
            </a:r>
            <a:endParaRPr lang="bg-BG" sz="1800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33550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8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3.4873"/>
                                          </p:val>
                                        </p:tav>
                                        <p:tav tm="6660">
                                          <p:val>
                                            <p:fltVal val="6.0519"/>
                                          </p:val>
                                        </p:tav>
                                        <p:tav tm="9990">
                                          <p:val>
                                            <p:fltVal val="7.8356"/>
                                          </p:val>
                                        </p:tav>
                                        <p:tav tm="13320">
                                          <p:val>
                                            <p:fltVal val="8.9802"/>
                                          </p:val>
                                        </p:tav>
                                        <p:tav tm="16650">
                                          <p:val>
                                            <p:fltVal val="9.6274"/>
                                          </p:val>
                                        </p:tav>
                                        <p:tav tm="19970">
                                          <p:val>
                                            <p:fltVal val="9.9185"/>
                                          </p:val>
                                        </p:tav>
                                        <p:tav tm="23290">
                                          <p:val>
                                            <p:fltVal val="9.9968"/>
                                          </p:val>
                                        </p:tav>
                                        <p:tav tm="26620">
                                          <p:val>
                                            <p:fltVal val="9.9972"/>
                                          </p:val>
                                        </p:tav>
                                        <p:tav tm="29950">
                                          <p:val>
                                            <p:fltVal val="9.9223"/>
                                          </p:val>
                                        </p:tav>
                                        <p:tav tm="33280">
                                          <p:val>
                                            <p:fltVal val="9.6366"/>
                                          </p:val>
                                        </p:tav>
                                        <p:tav tm="36610">
                                          <p:val>
                                            <p:fltVal val="8.9984"/>
                                          </p:val>
                                        </p:tav>
                                        <p:tav tm="39940">
                                          <p:val>
                                            <p:fltVal val="7.8658"/>
                                          </p:val>
                                        </p:tav>
                                        <p:tav tm="43270">
                                          <p:val>
                                            <p:fltVal val="6.097"/>
                                          </p:val>
                                        </p:tav>
                                        <p:tav tm="46600">
                                          <p:val>
                                            <p:fltVal val="3.5502"/>
                                          </p:val>
                                        </p:tav>
                                        <p:tav tm="49930">
                                          <p:val>
                                            <p:fltVal val="0.0837"/>
                                          </p:val>
                                        </p:tav>
                                        <p:tav tm="53250">
                                          <p:val>
                                            <p:fltVal val="-3.4149"/>
                                          </p:val>
                                        </p:tav>
                                        <p:tav tm="56580">
                                          <p:val>
                                            <p:fltVal val="-6.0001"/>
                                          </p:val>
                                        </p:tav>
                                        <p:tav tm="59900">
                                          <p:val>
                                            <p:fltVal val="-7.7965"/>
                                          </p:val>
                                        </p:tav>
                                        <p:tav tm="63220">
                                          <p:val>
                                            <p:fltVal val="-8.9537"/>
                                          </p:val>
                                        </p:tav>
                                        <p:tav tm="66540">
                                          <p:val>
                                            <p:fltVal val="-9.6124"/>
                                          </p:val>
                                        </p:tav>
                                        <p:tav tm="69870">
                                          <p:val>
                                            <p:fltVal val="-9.9135"/>
                                          </p:val>
                                        </p:tav>
                                        <p:tav tm="73190">
                                          <p:val>
                                            <p:fltVal val="-9.9962"/>
                                          </p:val>
                                        </p:tav>
                                        <p:tav tm="76510">
                                          <p:val>
                                            <p:fltVal val="-9.9977"/>
                                          </p:val>
                                        </p:tav>
                                        <p:tav tm="79830">
                                          <p:val>
                                            <p:fltVal val="-9.9278"/>
                                          </p:val>
                                        </p:tav>
                                        <p:tav tm="83160">
                                          <p:val>
                                            <p:fltVal val="-9.6522"/>
                                          </p:val>
                                        </p:tav>
                                        <p:tav tm="86480">
                                          <p:val>
                                            <p:fltVal val="-9.0317"/>
                                          </p:val>
                                        </p:tav>
                                        <p:tav tm="89800">
                                          <p:val>
                                            <p:fltVal val="-7.9252"/>
                                          </p:val>
                                        </p:tav>
                                        <p:tav tm="93120">
                                          <p:val>
                                            <p:fltVal val="-6.1923"/>
                                          </p:val>
                                        </p:tav>
                                        <p:tav tm="96450">
                                          <p:val>
                                            <p:fltVal val="-3.683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8" presetClass="emph" presetSubtype="3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sum">
                                        <p:cTn id="1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3d.object.rotation.z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-13.9494"/>
                                          </p:val>
                                        </p:tav>
                                        <p:tav tm="6660">
                                          <p:val>
                                            <p:fltVal val="-24.2079"/>
                                          </p:val>
                                        </p:tav>
                                        <p:tav tm="9990">
                                          <p:val>
                                            <p:fltVal val="-31.3427"/>
                                          </p:val>
                                        </p:tav>
                                        <p:tav tm="13320">
                                          <p:val>
                                            <p:fltVal val="-35.9208"/>
                                          </p:val>
                                        </p:tav>
                                        <p:tav tm="16650">
                                          <p:val>
                                            <p:fltVal val="-38.5096"/>
                                          </p:val>
                                        </p:tav>
                                        <p:tav tm="19970">
                                          <p:val>
                                            <p:fltVal val="-39.6742"/>
                                          </p:val>
                                        </p:tav>
                                        <p:tav tm="23290">
                                          <p:val>
                                            <p:fltVal val="-39.9872"/>
                                          </p:val>
                                        </p:tav>
                                        <p:tav tm="26620">
                                          <p:val>
                                            <p:fltVal val="-39.9891"/>
                                          </p:val>
                                        </p:tav>
                                        <p:tav tm="29950">
                                          <p:val>
                                            <p:fltVal val="-39.6895"/>
                                          </p:val>
                                        </p:tav>
                                        <p:tav tm="33280">
                                          <p:val>
                                            <p:fltVal val="-38.5467"/>
                                          </p:val>
                                        </p:tav>
                                        <p:tav tm="36610">
                                          <p:val>
                                            <p:fltVal val="-35.9937"/>
                                          </p:val>
                                        </p:tav>
                                        <p:tav tm="39940">
                                          <p:val>
                                            <p:fltVal val="-31.4632"/>
                                          </p:val>
                                        </p:tav>
                                        <p:tav tm="43270">
                                          <p:val>
                                            <p:fltVal val="-24.3881"/>
                                          </p:val>
                                        </p:tav>
                                        <p:tav tm="46600">
                                          <p:val>
                                            <p:fltVal val="-14.2011"/>
                                          </p:val>
                                        </p:tav>
                                        <p:tav tm="49930">
                                          <p:val>
                                            <p:fltVal val="-0.335"/>
                                          </p:val>
                                        </p:tav>
                                        <p:tav tm="53250">
                                          <p:val>
                                            <p:fltVal val="13.6598"/>
                                          </p:val>
                                        </p:tav>
                                        <p:tav tm="56580">
                                          <p:val>
                                            <p:fltVal val="24.0004"/>
                                          </p:val>
                                        </p:tav>
                                        <p:tav tm="59900">
                                          <p:val>
                                            <p:fltVal val="31.186"/>
                                          </p:val>
                                        </p:tav>
                                        <p:tav tm="63220">
                                          <p:val>
                                            <p:fltVal val="35.8151"/>
                                          </p:val>
                                        </p:tav>
                                        <p:tav tm="66540">
                                          <p:val>
                                            <p:fltVal val="38.4499"/>
                                          </p:val>
                                        </p:tav>
                                        <p:tav tm="69870">
                                          <p:val>
                                            <p:fltVal val="39.6543"/>
                                          </p:val>
                                        </p:tav>
                                        <p:tav tm="73190">
                                          <p:val>
                                            <p:fltVal val="39.9848"/>
                                          </p:val>
                                        </p:tav>
                                        <p:tav tm="76510">
                                          <p:val>
                                            <p:fltVal val="39.9911"/>
                                          </p:val>
                                        </p:tav>
                                        <p:tav tm="79830">
                                          <p:val>
                                            <p:fltVal val="39.7115"/>
                                          </p:val>
                                        </p:tav>
                                        <p:tav tm="83160">
                                          <p:val>
                                            <p:fltVal val="38.609"/>
                                          </p:val>
                                        </p:tav>
                                        <p:tav tm="86480">
                                          <p:val>
                                            <p:fltVal val="36.1268"/>
                                          </p:val>
                                        </p:tav>
                                        <p:tav tm="89800">
                                          <p:val>
                                            <p:fltVal val="31.701"/>
                                          </p:val>
                                        </p:tav>
                                        <p:tav tm="93120">
                                          <p:val>
                                            <p:fltVal val="24.7694"/>
                                          </p:val>
                                        </p:tav>
                                        <p:tav tm="96450">
                                          <p:val>
                                            <p:fltVal val="14.734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5089FEFF87E4438650E8E75762FCB5" ma:contentTypeVersion="11" ma:contentTypeDescription="Create a new document." ma:contentTypeScope="" ma:versionID="5a7cc190cf016b2b33767682c0b76263">
  <xsd:schema xmlns:xsd="http://www.w3.org/2001/XMLSchema" xmlns:xs="http://www.w3.org/2001/XMLSchema" xmlns:p="http://schemas.microsoft.com/office/2006/metadata/properties" xmlns:ns1="http://schemas.microsoft.com/sharepoint/v3" xmlns:ns2="c4ab6292-b2b1-41fb-8846-24d32ebb1d47" xmlns:ns3="28bb9b4d-7834-42d4-bf7b-17c200d1e079" targetNamespace="http://schemas.microsoft.com/office/2006/metadata/properties" ma:root="true" ma:fieldsID="b2df773246613958e1af253c9332926b" ns1:_="" ns2:_="" ns3:_="">
    <xsd:import namespace="http://schemas.microsoft.com/sharepoint/v3"/>
    <xsd:import namespace="c4ab6292-b2b1-41fb-8846-24d32ebb1d47"/>
    <xsd:import namespace="28bb9b4d-7834-42d4-bf7b-17c200d1e0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2:MediaServiceAutoTags" minOccurs="0"/>
                <xsd:element ref="ns1:_ip_UnifiedCompliancePolicyProperties" minOccurs="0"/>
                <xsd:element ref="ns1:_ip_UnifiedCompliancePolicyUIAction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ab6292-b2b1-41fb-8846-24d32ebb1d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bb9b4d-7834-42d4-bf7b-17c200d1e07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stSharedByUser xmlns="28bb9b4d-7834-42d4-bf7b-17c200d1e079" xsi:nil="true"/>
    <SharedWithUsers xmlns="28bb9b4d-7834-42d4-bf7b-17c200d1e079">
      <UserInfo>
        <DisplayName/>
        <AccountId xsi:nil="true"/>
        <AccountType/>
      </UserInfo>
    </SharedWithUsers>
    <LastSharedByTime xmlns="28bb9b4d-7834-42d4-bf7b-17c200d1e079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61E4518-E7A7-4D06-844A-3D63092C74E8}">
  <ds:schemaRefs>
    <ds:schemaRef ds:uri="28bb9b4d-7834-42d4-bf7b-17c200d1e079"/>
    <ds:schemaRef ds:uri="c4ab6292-b2b1-41fb-8846-24d32ebb1d4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131294F-0AF6-4B3C-A2F2-E59F3BEEB0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078272-F415-473C-93B1-A6E06EE1DDD3}">
  <ds:schemaRefs>
    <ds:schemaRef ds:uri="28bb9b4d-7834-42d4-bf7b-17c200d1e079"/>
    <ds:schemaRef ds:uri="c4ab6292-b2b1-41fb-8846-24d32ebb1d4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377</Words>
  <PresentationFormat>Custom</PresentationFormat>
  <Paragraphs>83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Можете да намерите плана на урока и още информация тук: microsoft.com/education/STEM-oceans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modified xsi:type="dcterms:W3CDTF">2019-11-28T18:00:40Z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joeylee@microsoft.com</vt:lpwstr>
  </property>
  <property fmtid="{D5CDD505-2E9C-101B-9397-08002B2CF9AE}" pid="5" name="MSIP_Label_f42aa342-8706-4288-bd11-ebb85995028c_SetDate">
    <vt:lpwstr>2017-11-03T18:56:53.2735437Z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  <property fmtid="{D5CDD505-2E9C-101B-9397-08002B2CF9AE}" pid="10" name="ContentTypeId">
    <vt:lpwstr>0x010100FF5089FEFF87E4438650E8E75762FCB5</vt:lpwstr>
  </property>
  <property fmtid="{D5CDD505-2E9C-101B-9397-08002B2CF9AE}" pid="11" name="Order">
    <vt:r8>6500</vt:r8>
  </property>
  <property fmtid="{D5CDD505-2E9C-101B-9397-08002B2CF9AE}" pid="12" name="xd_Signature">
    <vt:bool>false</vt:bool>
  </property>
  <property fmtid="{D5CDD505-2E9C-101B-9397-08002B2CF9AE}" pid="13" name="xd_ProgID">
    <vt:lpwstr/>
  </property>
  <property fmtid="{D5CDD505-2E9C-101B-9397-08002B2CF9AE}" pid="14" name="ComplianceAssetId">
    <vt:lpwstr/>
  </property>
  <property fmtid="{D5CDD505-2E9C-101B-9397-08002B2CF9AE}" pid="15" name="TemplateUrl">
    <vt:lpwstr/>
  </property>
</Properties>
</file>