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0"/>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EBE09E-8720-4923-938E-DAE56D46C3EC}" type="datetimeFigureOut">
              <a:rPr lang="bg-BG" smtClean="0"/>
              <a:pPr/>
              <a:t>15.5.2011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43372A-8C8A-4EF7-90F4-46B5705CE9B1}" type="slidenum">
              <a:rPr lang="bg-BG" smtClean="0"/>
              <a:pPr/>
              <a:t>‹#›</a:t>
            </a:fld>
            <a:endParaRPr lang="bg-BG"/>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a:t>
            </a:fld>
            <a:endParaRPr lang="bg-BG"/>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10</a:t>
            </a:fld>
            <a:endParaRPr lang="bg-BG"/>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11</a:t>
            </a:fld>
            <a:endParaRPr lang="bg-BG"/>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12</a:t>
            </a:fld>
            <a:endParaRPr lang="bg-BG"/>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13</a:t>
            </a:fld>
            <a:endParaRPr lang="bg-BG"/>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14</a:t>
            </a:fld>
            <a:endParaRPr lang="bg-BG"/>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15</a:t>
            </a:fld>
            <a:endParaRPr lang="bg-BG"/>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16</a:t>
            </a:fld>
            <a:endParaRPr lang="bg-BG"/>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17</a:t>
            </a:fld>
            <a:endParaRPr lang="bg-BG"/>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18</a:t>
            </a:fld>
            <a:endParaRPr lang="bg-B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2</a:t>
            </a:fld>
            <a:endParaRPr lang="bg-BG"/>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3</a:t>
            </a:fld>
            <a:endParaRPr lang="bg-BG"/>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4</a:t>
            </a:fld>
            <a:endParaRPr lang="bg-BG"/>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5</a:t>
            </a:fld>
            <a:endParaRPr lang="bg-B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6</a:t>
            </a:fld>
            <a:endParaRPr lang="bg-BG"/>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7</a:t>
            </a:fld>
            <a:endParaRPr lang="bg-BG"/>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8</a:t>
            </a:fld>
            <a:endParaRPr lang="bg-BG"/>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a:p>
        </p:txBody>
      </p:sp>
      <p:sp>
        <p:nvSpPr>
          <p:cNvPr id="4" name="Slide Number Placeholder 3"/>
          <p:cNvSpPr>
            <a:spLocks noGrp="1"/>
          </p:cNvSpPr>
          <p:nvPr>
            <p:ph type="sldNum" sz="quarter" idx="10"/>
          </p:nvPr>
        </p:nvSpPr>
        <p:spPr/>
        <p:txBody>
          <a:bodyPr/>
          <a:lstStyle/>
          <a:p>
            <a:fld id="{4843372A-8C8A-4EF7-90F4-46B5705CE9B1}" type="slidenum">
              <a:rPr lang="bg-BG" smtClean="0"/>
              <a:pPr/>
              <a:t>9</a:t>
            </a:fld>
            <a:endParaRPr lang="bg-BG"/>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6F9B8CD-342D-4579-98EC-A8FD6B7370E1}" type="datetimeFigureOut">
              <a:rPr lang="en-US" smtClean="0"/>
              <a:pPr/>
              <a:t>5/15/2011</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BBB5E19-F10A-4C2F-BF6F-11C513378A2E}"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lgn="r" eaLnBrk="1" latinLnBrk="0" hangingPunct="1"/>
            <a:fld id="{E6F9B8CD-342D-4579-98EC-A8FD6B7370E1}" type="datetimeFigureOut">
              <a:rPr lang="en-US" smtClean="0"/>
              <a:pPr algn="r" eaLnBrk="1" latinLnBrk="0" hangingPunct="1"/>
              <a:t>5/15/2011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pPr algn="ctr" eaLnBrk="1" latinLnBrk="0" hangingPunct="1"/>
            <a:fld id="{2BBB5E19-F10A-4C2F-BF6F-11C513378A2E}" type="slidenum">
              <a:rPr kumimoji="0" lang="en-US" smtClean="0"/>
              <a:pPr algn="ctr" eaLnBrk="1" latinLnBrk="0" hangingPunct="1"/>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lgn="r" eaLnBrk="1" latinLnBrk="0" hangingPunct="1"/>
            <a:fld id="{E6F9B8CD-342D-4579-98EC-A8FD6B7370E1}" type="datetimeFigureOut">
              <a:rPr lang="en-US" smtClean="0"/>
              <a:pPr algn="r" eaLnBrk="1" latinLnBrk="0" hangingPunct="1"/>
              <a:t>5/15/2011</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pPr algn="ctr" eaLnBrk="1" latinLnBrk="0" hangingPunct="1"/>
            <a:fld id="{2BBB5E19-F10A-4C2F-BF6F-11C513378A2E}" type="slidenum">
              <a:rPr kumimoji="0" lang="en-US" smtClean="0"/>
              <a:pPr algn="ctr" eaLnBrk="1" latinLnBrk="0" hangingPunct="1"/>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6F9B8CD-342D-4579-98EC-A8FD6B7370E1}" type="datetimeFigureOut">
              <a:rPr lang="en-US" smtClean="0"/>
              <a:pPr/>
              <a:t>5/15/2011</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lgn="r" eaLnBrk="1" latinLnBrk="0" hangingPunct="1"/>
            <a:fld id="{E6F9B8CD-342D-4579-98EC-A8FD6B7370E1}" type="datetimeFigureOut">
              <a:rPr lang="en-US" smtClean="0"/>
              <a:pPr algn="r" eaLnBrk="1" latinLnBrk="0" hangingPunct="1"/>
              <a:t>5/15/2011</a:t>
            </a:fld>
            <a:endParaRPr lang="en-US" dirty="0"/>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pPr algn="ctr" eaLnBrk="1" latinLnBrk="0" hangingPunct="1"/>
            <a:fld id="{2BBB5E19-F10A-4C2F-BF6F-11C513378A2E}" type="slidenum">
              <a:rPr kumimoji="0" lang="en-US" smtClean="0"/>
              <a:pPr algn="ct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lgn="r" eaLnBrk="1" latinLnBrk="0" hangingPunct="1"/>
            <a:fld id="{E6F9B8CD-342D-4579-98EC-A8FD6B7370E1}" type="datetimeFigureOut">
              <a:rPr lang="en-US" smtClean="0"/>
              <a:pPr algn="r" eaLnBrk="1" latinLnBrk="0" hangingPunct="1"/>
              <a:t>5/15/2011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lgn="ctr" eaLnBrk="1" latinLnBrk="0" hangingPunct="1"/>
            <a:fld id="{2BBB5E19-F10A-4C2F-BF6F-11C513378A2E}" type="slidenum">
              <a:rPr kumimoji="0" lang="en-US" smtClean="0"/>
              <a:pPr algn="ctr" eaLnBrk="1" latinLnBrk="0" hangingPunct="1"/>
              <a:t>‹#›</a:t>
            </a:fld>
            <a:endParaRPr kumimoji="0"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lgn="r" eaLnBrk="1" latinLnBrk="0" hangingPunct="1"/>
            <a:fld id="{E6F9B8CD-342D-4579-98EC-A8FD6B7370E1}" type="datetimeFigureOut">
              <a:rPr lang="en-US" smtClean="0"/>
              <a:pPr algn="r" eaLnBrk="1" latinLnBrk="0" hangingPunct="1"/>
              <a:t>5/15/2011</a:t>
            </a:fld>
            <a:endParaRPr lang="en-US" dirty="0">
              <a:solidFill>
                <a:schemeClr val="tx2"/>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l" eaLnBrk="1" latinLnBrk="0" hangingPunct="1"/>
            <a:endParaRPr kumimoji="0" lang="en-US" dirty="0">
              <a:solidFill>
                <a:schemeClr val="tx2"/>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hyperlink" Target="http://www.thefactsaboutfitness.com/research/lowfat.htmhttp:/www.thefactsaboutfitness.com/research/fatresearch.htm" TargetMode="External"/><Relationship Id="rId13" Type="http://schemas.openxmlformats.org/officeDocument/2006/relationships/hyperlink" Target="http://www.thefactsaboutfitness.com/research/chol.htmhttp:/www.thefactsaboutfitness.com/research/carbohydrateandchd.htm" TargetMode="External"/><Relationship Id="rId3" Type="http://schemas.openxmlformats.org/officeDocument/2006/relationships/hyperlink" Target="http://www.lowcarb.ca/newsmenu/researchfor.htmlhttp:/wilstar.com/lowcarb/research.htm" TargetMode="External"/><Relationship Id="rId7" Type="http://schemas.openxmlformats.org/officeDocument/2006/relationships/hyperlink" Target="http://www.thefactsaboutfitness.com/articles/fatloss.htmhttp:/www.thefactsaboutfitness.com/research/lowfat.htm" TargetMode="External"/><Relationship Id="rId12" Type="http://schemas.openxmlformats.org/officeDocument/2006/relationships/hyperlink" Target="http://www.thefactsaboutfitness.com/research/meat.htmhttp:/www.thefactsaboutfitness.com/research/chol.ht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thefactsaboutfitness.com/research/highfat.htmhttp:/www.thefactsaboutfitness.com/articles/fatloss.htm" TargetMode="External"/><Relationship Id="rId11" Type="http://schemas.openxmlformats.org/officeDocument/2006/relationships/hyperlink" Target="http://www.thefactsaboutfitness.com/research/fructri.htmhttp:/www.thefactsaboutfitness.com/research/meat.htm" TargetMode="External"/><Relationship Id="rId5" Type="http://schemas.openxmlformats.org/officeDocument/2006/relationships/hyperlink" Target="http://www.lowcarbsuccess.net/research%20by%20source.htmhttp:/unisci.com/stories/20014/1002015.htm" TargetMode="External"/><Relationship Id="rId10" Type="http://schemas.openxmlformats.org/officeDocument/2006/relationships/hyperlink" Target="http://www.thefactsaboutfitness.com/research/nocarbs.htmhttp:/www.thefactsaboutfitness.com/research/fructri.htm" TargetMode="External"/><Relationship Id="rId4" Type="http://schemas.openxmlformats.org/officeDocument/2006/relationships/hyperlink" Target="http://www.lowcarbluxury.com/lc-article013.htmlhttp:/www.lowcarbsuccess.net/research%20by%20source.htm" TargetMode="External"/><Relationship Id="rId9" Type="http://schemas.openxmlformats.org/officeDocument/2006/relationships/hyperlink" Target="http://www.thefactsaboutfitness.com/research/fatresearch.htmhttp:/www.thefactsaboutfitness.com/research/nocarbs.htm" TargetMode="External"/><Relationship Id="rId14" Type="http://schemas.openxmlformats.org/officeDocument/2006/relationships/hyperlink" Target="http://www.thefactsaboutfitness.com/research/carbohydrateandchd.ht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g-BG" dirty="0" smtClean="0"/>
              <a:t>Правилно хранене и диети</a:t>
            </a:r>
            <a:endParaRPr lang="bg-BG" dirty="0"/>
          </a:p>
        </p:txBody>
      </p:sp>
      <p:sp>
        <p:nvSpPr>
          <p:cNvPr id="3" name="Subtitle 2"/>
          <p:cNvSpPr>
            <a:spLocks noGrp="1"/>
          </p:cNvSpPr>
          <p:nvPr>
            <p:ph type="subTitle" idx="1"/>
          </p:nvPr>
        </p:nvSpPr>
        <p:spPr/>
        <p:txBody>
          <a:bodyPr/>
          <a:lstStyle/>
          <a:p>
            <a:endParaRPr lang="bg-B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3050"/>
            <a:ext cx="8715436" cy="1143000"/>
          </a:xfrm>
        </p:spPr>
        <p:txBody>
          <a:bodyPr>
            <a:normAutofit fontScale="90000"/>
          </a:bodyPr>
          <a:lstStyle/>
          <a:p>
            <a:r>
              <a:rPr lang="bg-BG" dirty="0" smtClean="0"/>
              <a:t>Вредна ли е диетата с малко въглехидрати и много мазнини? -2</a:t>
            </a:r>
            <a:endParaRPr lang="bg-BG" dirty="0"/>
          </a:p>
        </p:txBody>
      </p:sp>
      <p:sp>
        <p:nvSpPr>
          <p:cNvPr id="3" name="Text Placeholder 2"/>
          <p:cNvSpPr>
            <a:spLocks noGrp="1"/>
          </p:cNvSpPr>
          <p:nvPr>
            <p:ph type="body" idx="1"/>
          </p:nvPr>
        </p:nvSpPr>
        <p:spPr/>
        <p:txBody>
          <a:bodyPr/>
          <a:lstStyle/>
          <a:p>
            <a:r>
              <a:rPr lang="bg-BG" b="1" dirty="0" smtClean="0"/>
              <a:t>Мит #3</a:t>
            </a:r>
            <a:endParaRPr lang="bg-BG" b="1" dirty="0"/>
          </a:p>
        </p:txBody>
      </p:sp>
      <p:sp>
        <p:nvSpPr>
          <p:cNvPr id="4" name="Text Placeholder 3"/>
          <p:cNvSpPr>
            <a:spLocks noGrp="1"/>
          </p:cNvSpPr>
          <p:nvPr>
            <p:ph type="body" sz="half" idx="3"/>
          </p:nvPr>
        </p:nvSpPr>
        <p:spPr/>
        <p:txBody>
          <a:bodyPr>
            <a:normAutofit/>
          </a:bodyPr>
          <a:lstStyle/>
          <a:p>
            <a:r>
              <a:rPr lang="bg-BG" b="1" dirty="0" smtClean="0"/>
              <a:t>Мит #4</a:t>
            </a:r>
            <a:endParaRPr lang="bg-BG" b="1" dirty="0"/>
          </a:p>
        </p:txBody>
      </p:sp>
      <p:sp>
        <p:nvSpPr>
          <p:cNvPr id="5" name="Content Placeholder 4"/>
          <p:cNvSpPr>
            <a:spLocks noGrp="1"/>
          </p:cNvSpPr>
          <p:nvPr>
            <p:ph sz="quarter" idx="2"/>
          </p:nvPr>
        </p:nvSpPr>
        <p:spPr/>
        <p:txBody>
          <a:bodyPr>
            <a:normAutofit fontScale="92500"/>
          </a:bodyPr>
          <a:lstStyle/>
          <a:p>
            <a:r>
              <a:rPr lang="bg-BG" b="1" dirty="0" smtClean="0"/>
              <a:t>Мит #3</a:t>
            </a:r>
            <a:r>
              <a:rPr lang="bg-BG" dirty="0" smtClean="0"/>
              <a:t> - Мускулната маса ускорява метаболизма</a:t>
            </a:r>
          </a:p>
          <a:p>
            <a:endParaRPr lang="bg-BG" dirty="0" smtClean="0"/>
          </a:p>
          <a:p>
            <a:r>
              <a:rPr lang="bg-BG" dirty="0" smtClean="0"/>
              <a:t>За да се възползвате от мускулите си трябва да ги накарате да работят, в покой не ви вършат </a:t>
            </a:r>
            <a:br>
              <a:rPr lang="bg-BG" dirty="0" smtClean="0"/>
            </a:br>
            <a:r>
              <a:rPr lang="bg-BG" dirty="0" smtClean="0"/>
              <a:t>никаква работа и не ускоряват метаболизма.</a:t>
            </a:r>
            <a:endParaRPr lang="bg-BG" dirty="0"/>
          </a:p>
        </p:txBody>
      </p:sp>
      <p:sp>
        <p:nvSpPr>
          <p:cNvPr id="6" name="Content Placeholder 5"/>
          <p:cNvSpPr>
            <a:spLocks noGrp="1"/>
          </p:cNvSpPr>
          <p:nvPr>
            <p:ph sz="quarter" idx="4"/>
          </p:nvPr>
        </p:nvSpPr>
        <p:spPr/>
        <p:txBody>
          <a:bodyPr>
            <a:normAutofit lnSpcReduction="10000"/>
          </a:bodyPr>
          <a:lstStyle/>
          <a:p>
            <a:r>
              <a:rPr lang="bg-BG" b="1" dirty="0" smtClean="0"/>
              <a:t>Мит #4 </a:t>
            </a:r>
            <a:r>
              <a:rPr lang="bg-BG" dirty="0" smtClean="0"/>
              <a:t>- Яденето на много протеини ускоряват метаболзма</a:t>
            </a:r>
          </a:p>
          <a:p>
            <a:endParaRPr lang="bg-BG" dirty="0" smtClean="0"/>
          </a:p>
          <a:p>
            <a:r>
              <a:rPr lang="bg-BG" dirty="0" smtClean="0"/>
              <a:t>Това се свързва с термичния ефект на протеините, т.е. хапването на много протеини иска повече енергия при храносмилането.</a:t>
            </a:r>
            <a:endParaRPr lang="bg-B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3050"/>
            <a:ext cx="8715436" cy="1143000"/>
          </a:xfrm>
        </p:spPr>
        <p:txBody>
          <a:bodyPr>
            <a:normAutofit fontScale="90000"/>
          </a:bodyPr>
          <a:lstStyle/>
          <a:p>
            <a:r>
              <a:rPr lang="bg-BG" dirty="0" smtClean="0"/>
              <a:t>Вредна ли е диетата с малко въглехидрати и много мазнини? -3</a:t>
            </a:r>
            <a:endParaRPr lang="bg-BG" dirty="0"/>
          </a:p>
        </p:txBody>
      </p:sp>
      <p:sp>
        <p:nvSpPr>
          <p:cNvPr id="3" name="Text Placeholder 2"/>
          <p:cNvSpPr>
            <a:spLocks noGrp="1"/>
          </p:cNvSpPr>
          <p:nvPr>
            <p:ph type="body" idx="1"/>
          </p:nvPr>
        </p:nvSpPr>
        <p:spPr/>
        <p:txBody>
          <a:bodyPr/>
          <a:lstStyle/>
          <a:p>
            <a:r>
              <a:rPr lang="bg-BG" b="1" dirty="0" smtClean="0"/>
              <a:t>Мит #5</a:t>
            </a:r>
            <a:endParaRPr lang="bg-BG" b="1" dirty="0"/>
          </a:p>
        </p:txBody>
      </p:sp>
      <p:sp>
        <p:nvSpPr>
          <p:cNvPr id="4" name="Text Placeholder 3"/>
          <p:cNvSpPr>
            <a:spLocks noGrp="1"/>
          </p:cNvSpPr>
          <p:nvPr>
            <p:ph type="body" sz="half" idx="3"/>
          </p:nvPr>
        </p:nvSpPr>
        <p:spPr/>
        <p:txBody>
          <a:bodyPr>
            <a:normAutofit/>
          </a:bodyPr>
          <a:lstStyle/>
          <a:p>
            <a:r>
              <a:rPr lang="bg-BG" b="1" dirty="0" smtClean="0"/>
              <a:t>Мит #6</a:t>
            </a:r>
            <a:endParaRPr lang="bg-BG" b="1" dirty="0"/>
          </a:p>
        </p:txBody>
      </p:sp>
      <p:sp>
        <p:nvSpPr>
          <p:cNvPr id="5" name="Content Placeholder 4"/>
          <p:cNvSpPr>
            <a:spLocks noGrp="1"/>
          </p:cNvSpPr>
          <p:nvPr>
            <p:ph sz="quarter" idx="2"/>
          </p:nvPr>
        </p:nvSpPr>
        <p:spPr/>
        <p:txBody>
          <a:bodyPr>
            <a:normAutofit fontScale="92500" lnSpcReduction="10000"/>
          </a:bodyPr>
          <a:lstStyle/>
          <a:p>
            <a:r>
              <a:rPr lang="bg-BG" b="1" dirty="0" smtClean="0"/>
              <a:t>Мит #5</a:t>
            </a:r>
            <a:r>
              <a:rPr lang="bg-BG" dirty="0" smtClean="0"/>
              <a:t> - Диетата с много протеини и мазнини повишава pH-to в организма </a:t>
            </a:r>
          </a:p>
          <a:p>
            <a:endParaRPr lang="bg-BG" dirty="0" smtClean="0"/>
          </a:p>
          <a:p>
            <a:r>
              <a:rPr lang="bg-BG" dirty="0" smtClean="0"/>
              <a:t>Организмът поддържа pH около 7.3-7.4 и това не може да се промени, независимо какво ядем. Единствено болест може </a:t>
            </a:r>
            <a:br>
              <a:rPr lang="bg-BG" dirty="0" smtClean="0"/>
            </a:br>
            <a:r>
              <a:rPr lang="bg-BG" dirty="0" smtClean="0"/>
              <a:t>да промени pH в организма.</a:t>
            </a:r>
            <a:endParaRPr lang="bg-BG" dirty="0"/>
          </a:p>
        </p:txBody>
      </p:sp>
      <p:sp>
        <p:nvSpPr>
          <p:cNvPr id="6" name="Content Placeholder 5"/>
          <p:cNvSpPr>
            <a:spLocks noGrp="1"/>
          </p:cNvSpPr>
          <p:nvPr>
            <p:ph sz="quarter" idx="4"/>
          </p:nvPr>
        </p:nvSpPr>
        <p:spPr>
          <a:xfrm>
            <a:off x="4645025" y="1444294"/>
            <a:ext cx="4498975" cy="3941763"/>
          </a:xfrm>
        </p:spPr>
        <p:txBody>
          <a:bodyPr>
            <a:normAutofit/>
          </a:bodyPr>
          <a:lstStyle/>
          <a:p>
            <a:r>
              <a:rPr lang="bg-BG" b="1" dirty="0" smtClean="0"/>
              <a:t>Мит #6 </a:t>
            </a:r>
            <a:r>
              <a:rPr lang="bg-BG" dirty="0" smtClean="0"/>
              <a:t>- Цикличните кетогенични диети (нисковъглехидратни) </a:t>
            </a:r>
          </a:p>
          <a:p>
            <a:r>
              <a:rPr lang="bg-BG" dirty="0" smtClean="0"/>
              <a:t>Цикличните кетогенични диети ви дават 5 дни от седмицата почти без въглехидрати и след това ви карат да се тъпчете 2 дни. </a:t>
            </a:r>
          </a:p>
          <a:p>
            <a:pPr>
              <a:buNone/>
            </a:pPr>
            <a:r>
              <a:rPr lang="bg-BG" dirty="0" smtClean="0"/>
              <a:t>	Недейте!</a:t>
            </a:r>
            <a:endParaRPr lang="bg-B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t>Нисковъглехидратната диета е най-здравословна</a:t>
            </a:r>
            <a:endParaRPr lang="bg-BG" dirty="0"/>
          </a:p>
        </p:txBody>
      </p:sp>
      <p:sp>
        <p:nvSpPr>
          <p:cNvPr id="3" name="Text Placeholder 2"/>
          <p:cNvSpPr>
            <a:spLocks noGrp="1"/>
          </p:cNvSpPr>
          <p:nvPr>
            <p:ph type="body" idx="1"/>
          </p:nvPr>
        </p:nvSpPr>
        <p:spPr/>
        <p:txBody>
          <a:bodyPr/>
          <a:lstStyle/>
          <a:p>
            <a:r>
              <a:rPr lang="bg-BG" dirty="0" smtClean="0"/>
              <a:t>Препоръки</a:t>
            </a:r>
            <a:endParaRPr lang="bg-BG" dirty="0"/>
          </a:p>
        </p:txBody>
      </p:sp>
      <p:sp>
        <p:nvSpPr>
          <p:cNvPr id="4" name="Text Placeholder 3"/>
          <p:cNvSpPr>
            <a:spLocks noGrp="1"/>
          </p:cNvSpPr>
          <p:nvPr>
            <p:ph type="body" sz="half" idx="3"/>
          </p:nvPr>
        </p:nvSpPr>
        <p:spPr/>
        <p:txBody>
          <a:bodyPr/>
          <a:lstStyle/>
          <a:p>
            <a:r>
              <a:rPr lang="bg-BG" dirty="0" smtClean="0"/>
              <a:t>Източници</a:t>
            </a:r>
            <a:endParaRPr lang="bg-BG" dirty="0"/>
          </a:p>
        </p:txBody>
      </p:sp>
      <p:sp>
        <p:nvSpPr>
          <p:cNvPr id="5" name="Content Placeholder 4"/>
          <p:cNvSpPr>
            <a:spLocks noGrp="1"/>
          </p:cNvSpPr>
          <p:nvPr>
            <p:ph sz="quarter" idx="2"/>
          </p:nvPr>
        </p:nvSpPr>
        <p:spPr/>
        <p:txBody>
          <a:bodyPr/>
          <a:lstStyle/>
          <a:p>
            <a:r>
              <a:rPr lang="bg-BG" dirty="0" smtClean="0"/>
              <a:t>Още Херодот я препоръчва</a:t>
            </a:r>
          </a:p>
          <a:p>
            <a:r>
              <a:rPr lang="bg-BG" dirty="0" smtClean="0"/>
              <a:t>Антелм Савар през 1825г. в книгата си "Physiologie du gout”</a:t>
            </a:r>
          </a:p>
          <a:p>
            <a:r>
              <a:rPr lang="bg-BG" dirty="0" smtClean="0"/>
              <a:t>Уилям Прайс и съпругата му Флоранс</a:t>
            </a:r>
          </a:p>
          <a:p>
            <a:r>
              <a:rPr lang="bg-BG" dirty="0" smtClean="0"/>
              <a:t>Вилхялмур Стефансон</a:t>
            </a:r>
          </a:p>
          <a:p>
            <a:r>
              <a:rPr lang="bg-BG" dirty="0" smtClean="0"/>
              <a:t>Ескимосите</a:t>
            </a:r>
            <a:endParaRPr lang="bg-BG" dirty="0"/>
          </a:p>
        </p:txBody>
      </p:sp>
      <p:pic>
        <p:nvPicPr>
          <p:cNvPr id="7" name="Content Placeholder 6" descr="healthy-eating1-300x257.jpg"/>
          <p:cNvPicPr>
            <a:picLocks noGrp="1" noChangeAspect="1"/>
          </p:cNvPicPr>
          <p:nvPr>
            <p:ph sz="quarter" idx="4"/>
          </p:nvPr>
        </p:nvPicPr>
        <p:blipFill>
          <a:blip r:embed="rId3"/>
          <a:stretch>
            <a:fillRect/>
          </a:stretch>
        </p:blipFill>
        <p:spPr>
          <a:xfrm>
            <a:off x="4857752" y="1643050"/>
            <a:ext cx="3581156" cy="3067857"/>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t>Вредят ли наситените мастни киселини(saturated fats)?</a:t>
            </a:r>
            <a:endParaRPr lang="bg-BG" dirty="0"/>
          </a:p>
        </p:txBody>
      </p:sp>
      <p:sp>
        <p:nvSpPr>
          <p:cNvPr id="3" name="Text Placeholder 2"/>
          <p:cNvSpPr>
            <a:spLocks noGrp="1"/>
          </p:cNvSpPr>
          <p:nvPr>
            <p:ph type="body" idx="1"/>
          </p:nvPr>
        </p:nvSpPr>
        <p:spPr/>
        <p:txBody>
          <a:bodyPr>
            <a:normAutofit/>
          </a:bodyPr>
          <a:lstStyle/>
          <a:p>
            <a:r>
              <a:rPr lang="bg-BG" dirty="0" smtClean="0"/>
              <a:t>Къде се съдържат?</a:t>
            </a:r>
            <a:endParaRPr lang="bg-BG" dirty="0"/>
          </a:p>
        </p:txBody>
      </p:sp>
      <p:sp>
        <p:nvSpPr>
          <p:cNvPr id="4" name="Text Placeholder 3"/>
          <p:cNvSpPr>
            <a:spLocks noGrp="1"/>
          </p:cNvSpPr>
          <p:nvPr>
            <p:ph type="body" sz="half" idx="3"/>
          </p:nvPr>
        </p:nvSpPr>
        <p:spPr/>
        <p:txBody>
          <a:bodyPr>
            <a:normAutofit fontScale="85000" lnSpcReduction="10000"/>
          </a:bodyPr>
          <a:lstStyle/>
          <a:p>
            <a:r>
              <a:rPr lang="bg-BG" dirty="0" smtClean="0"/>
              <a:t>Наситените мастни киселини са най-полезните мазнини.</a:t>
            </a:r>
          </a:p>
        </p:txBody>
      </p:sp>
      <p:sp>
        <p:nvSpPr>
          <p:cNvPr id="5" name="Content Placeholder 4"/>
          <p:cNvSpPr>
            <a:spLocks noGrp="1"/>
          </p:cNvSpPr>
          <p:nvPr>
            <p:ph sz="quarter" idx="2"/>
          </p:nvPr>
        </p:nvSpPr>
        <p:spPr/>
        <p:txBody>
          <a:bodyPr/>
          <a:lstStyle/>
          <a:p>
            <a:r>
              <a:rPr lang="bg-BG" dirty="0" smtClean="0"/>
              <a:t>Лошата им слава тръгва от холестерола</a:t>
            </a:r>
          </a:p>
          <a:p>
            <a:pPr>
              <a:buNone/>
            </a:pPr>
            <a:endParaRPr lang="bg-BG" dirty="0"/>
          </a:p>
        </p:txBody>
      </p:sp>
      <p:sp>
        <p:nvSpPr>
          <p:cNvPr id="6" name="Content Placeholder 5"/>
          <p:cNvSpPr>
            <a:spLocks noGrp="1"/>
          </p:cNvSpPr>
          <p:nvPr>
            <p:ph sz="quarter" idx="4"/>
          </p:nvPr>
        </p:nvSpPr>
        <p:spPr>
          <a:xfrm>
            <a:off x="4429125" y="1444294"/>
            <a:ext cx="4500594" cy="3941763"/>
          </a:xfrm>
        </p:spPr>
        <p:txBody>
          <a:bodyPr>
            <a:noAutofit/>
          </a:bodyPr>
          <a:lstStyle/>
          <a:p>
            <a:r>
              <a:rPr lang="bg-BG" sz="1800" dirty="0" smtClean="0"/>
              <a:t>Д-р Лутц: "Изследванията напоследък отдават голяма роля на антиоксидантите, но никой не отбелязва, че наситените мастни киселини за разлика от ненаситените не се поддават на окисление. Наситените мастни киселини не изискват второстепенна молекула, като например антиоксидант, за да се премахне негативният ефект от окислението. Наситените мастни киселини са най-полезните мазнини". </a:t>
            </a:r>
          </a:p>
        </p:txBody>
      </p:sp>
      <p:pic>
        <p:nvPicPr>
          <p:cNvPr id="7" name="Picture 6" descr="foods-high-in-saturated-fat.jpg"/>
          <p:cNvPicPr>
            <a:picLocks noChangeAspect="1"/>
          </p:cNvPicPr>
          <p:nvPr/>
        </p:nvPicPr>
        <p:blipFill>
          <a:blip r:embed="rId3"/>
          <a:stretch>
            <a:fillRect/>
          </a:stretch>
        </p:blipFill>
        <p:spPr>
          <a:xfrm>
            <a:off x="1214414" y="2285992"/>
            <a:ext cx="2793128" cy="292168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Изводи и препоръки</a:t>
            </a:r>
            <a:endParaRPr lang="bg-BG" dirty="0"/>
          </a:p>
        </p:txBody>
      </p:sp>
      <p:sp>
        <p:nvSpPr>
          <p:cNvPr id="3" name="Text Placeholder 2"/>
          <p:cNvSpPr>
            <a:spLocks noGrp="1"/>
          </p:cNvSpPr>
          <p:nvPr>
            <p:ph type="body" idx="1"/>
          </p:nvPr>
        </p:nvSpPr>
        <p:spPr/>
        <p:txBody>
          <a:bodyPr/>
          <a:lstStyle/>
          <a:p>
            <a:r>
              <a:rPr lang="bg-BG" dirty="0" smtClean="0"/>
              <a:t>За отслабване</a:t>
            </a:r>
            <a:endParaRPr lang="bg-BG" dirty="0"/>
          </a:p>
        </p:txBody>
      </p:sp>
      <p:sp>
        <p:nvSpPr>
          <p:cNvPr id="4" name="Text Placeholder 3"/>
          <p:cNvSpPr>
            <a:spLocks noGrp="1"/>
          </p:cNvSpPr>
          <p:nvPr>
            <p:ph type="body" sz="half" idx="3"/>
          </p:nvPr>
        </p:nvSpPr>
        <p:spPr/>
        <p:txBody>
          <a:bodyPr/>
          <a:lstStyle/>
          <a:p>
            <a:r>
              <a:rPr lang="bg-BG" dirty="0" smtClean="0"/>
              <a:t>За мускули</a:t>
            </a:r>
            <a:endParaRPr lang="bg-BG" dirty="0"/>
          </a:p>
        </p:txBody>
      </p:sp>
      <p:sp>
        <p:nvSpPr>
          <p:cNvPr id="5" name="Content Placeholder 4"/>
          <p:cNvSpPr>
            <a:spLocks noGrp="1"/>
          </p:cNvSpPr>
          <p:nvPr>
            <p:ph sz="quarter" idx="2"/>
          </p:nvPr>
        </p:nvSpPr>
        <p:spPr>
          <a:xfrm>
            <a:off x="457200" y="1444294"/>
            <a:ext cx="4043362" cy="3941763"/>
          </a:xfrm>
        </p:spPr>
        <p:txBody>
          <a:bodyPr>
            <a:normAutofit fontScale="25000" lnSpcReduction="20000"/>
          </a:bodyPr>
          <a:lstStyle/>
          <a:p>
            <a:r>
              <a:rPr lang="bg-BG" sz="7600" dirty="0" smtClean="0"/>
              <a:t>Яжте 20-40% протеини</a:t>
            </a:r>
          </a:p>
          <a:p>
            <a:r>
              <a:rPr lang="bg-BG" sz="7600" dirty="0" smtClean="0"/>
              <a:t>Под 20% въглехидрати </a:t>
            </a:r>
          </a:p>
          <a:p>
            <a:pPr>
              <a:buNone/>
            </a:pPr>
            <a:r>
              <a:rPr lang="bg-BG" sz="7600" dirty="0" smtClean="0"/>
              <a:t>	(до 60-100гр) </a:t>
            </a:r>
          </a:p>
          <a:p>
            <a:r>
              <a:rPr lang="bg-BG" sz="7600" dirty="0" smtClean="0"/>
              <a:t>Останалото - мазнини. </a:t>
            </a:r>
          </a:p>
          <a:p>
            <a:r>
              <a:rPr lang="bg-BG" sz="7600" dirty="0" smtClean="0"/>
              <a:t>Ако искате да отслабвате яжте в умерен калориен дисбаланс, като </a:t>
            </a:r>
            <a:br>
              <a:rPr lang="bg-BG" sz="7600" dirty="0" smtClean="0"/>
            </a:br>
            <a:r>
              <a:rPr lang="bg-BG" sz="7600" dirty="0" smtClean="0"/>
              <a:t>коригирате калориите, които консумирате в съответствие с намаляването на теглото ви. </a:t>
            </a:r>
          </a:p>
          <a:p>
            <a:endParaRPr lang="bg-BG" dirty="0"/>
          </a:p>
        </p:txBody>
      </p:sp>
      <p:sp>
        <p:nvSpPr>
          <p:cNvPr id="6" name="Content Placeholder 5"/>
          <p:cNvSpPr>
            <a:spLocks noGrp="1"/>
          </p:cNvSpPr>
          <p:nvPr>
            <p:ph sz="quarter" idx="4"/>
          </p:nvPr>
        </p:nvSpPr>
        <p:spPr>
          <a:xfrm>
            <a:off x="4500563" y="1444294"/>
            <a:ext cx="4186238" cy="3941763"/>
          </a:xfrm>
        </p:spPr>
        <p:txBody>
          <a:bodyPr>
            <a:normAutofit fontScale="85000" lnSpcReduction="20000"/>
          </a:bodyPr>
          <a:lstStyle/>
          <a:p>
            <a:r>
              <a:rPr lang="bg-BG" dirty="0" smtClean="0"/>
              <a:t>Ако искате мускули, хапвайте повече.</a:t>
            </a:r>
          </a:p>
          <a:p>
            <a:r>
              <a:rPr lang="bg-BG" dirty="0" smtClean="0"/>
              <a:t>Ако започнете да трупате мазнини, намалете калориите. </a:t>
            </a:r>
          </a:p>
          <a:p>
            <a:r>
              <a:rPr lang="bg-BG" dirty="0" smtClean="0"/>
              <a:t>Ако ги намалите прекалено много ще забавите мускулния разтеж. </a:t>
            </a:r>
          </a:p>
          <a:p>
            <a:r>
              <a:rPr lang="bg-BG" dirty="0" smtClean="0"/>
              <a:t>Намерете най-подходящия прием на храна с експериментиране. </a:t>
            </a:r>
          </a:p>
          <a:p>
            <a:r>
              <a:rPr lang="bg-BG" dirty="0" smtClean="0"/>
              <a:t>Дори да хапвате повече с нашата диета лесно после ще свалите мазнините, без да жертвате мускули. </a:t>
            </a:r>
          </a:p>
          <a:p>
            <a:endParaRPr lang="bg-B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Практически насоки</a:t>
            </a:r>
            <a:endParaRPr lang="bg-BG" dirty="0"/>
          </a:p>
        </p:txBody>
      </p:sp>
      <p:sp>
        <p:nvSpPr>
          <p:cNvPr id="3" name="Text Placeholder 2"/>
          <p:cNvSpPr>
            <a:spLocks noGrp="1"/>
          </p:cNvSpPr>
          <p:nvPr>
            <p:ph type="body" idx="1"/>
          </p:nvPr>
        </p:nvSpPr>
        <p:spPr/>
        <p:txBody>
          <a:bodyPr/>
          <a:lstStyle/>
          <a:p>
            <a:r>
              <a:rPr lang="bg-BG" dirty="0" smtClean="0"/>
              <a:t>За какво да внимавате</a:t>
            </a:r>
            <a:endParaRPr lang="bg-BG" dirty="0"/>
          </a:p>
        </p:txBody>
      </p:sp>
      <p:sp>
        <p:nvSpPr>
          <p:cNvPr id="4" name="Text Placeholder 3"/>
          <p:cNvSpPr>
            <a:spLocks noGrp="1"/>
          </p:cNvSpPr>
          <p:nvPr>
            <p:ph type="body" sz="half" idx="3"/>
          </p:nvPr>
        </p:nvSpPr>
        <p:spPr>
          <a:xfrm>
            <a:off x="4645026" y="5410200"/>
            <a:ext cx="4284692" cy="762000"/>
          </a:xfrm>
        </p:spPr>
        <p:txBody>
          <a:bodyPr>
            <a:normAutofit/>
          </a:bodyPr>
          <a:lstStyle/>
          <a:p>
            <a:r>
              <a:rPr lang="bg-BG" dirty="0" smtClean="0"/>
              <a:t>Какво пише на етикета?</a:t>
            </a:r>
            <a:endParaRPr lang="bg-BG" dirty="0"/>
          </a:p>
        </p:txBody>
      </p:sp>
      <p:sp>
        <p:nvSpPr>
          <p:cNvPr id="5" name="Content Placeholder 4"/>
          <p:cNvSpPr>
            <a:spLocks noGrp="1"/>
          </p:cNvSpPr>
          <p:nvPr>
            <p:ph sz="quarter" idx="2"/>
          </p:nvPr>
        </p:nvSpPr>
        <p:spPr/>
        <p:txBody>
          <a:bodyPr>
            <a:normAutofit fontScale="70000" lnSpcReduction="20000"/>
          </a:bodyPr>
          <a:lstStyle/>
          <a:p>
            <a:r>
              <a:rPr lang="bg-BG" dirty="0" smtClean="0"/>
              <a:t>Нисковъглехидратните храни са малко по-скъпи от въглехидратните.</a:t>
            </a:r>
          </a:p>
          <a:p>
            <a:r>
              <a:rPr lang="bg-BG" dirty="0" smtClean="0"/>
              <a:t>Гледайте етикетите за състава на храните. </a:t>
            </a:r>
          </a:p>
          <a:p>
            <a:r>
              <a:rPr lang="bg-BG" dirty="0" smtClean="0"/>
              <a:t>Ако огладнеете и искате да си набавите много и евтини мазнини, хапнете малко сланина или заквасена сметана. </a:t>
            </a:r>
          </a:p>
          <a:p>
            <a:r>
              <a:rPr lang="bg-BG" dirty="0" smtClean="0"/>
              <a:t>Алкохолът е позволен стига да не бъка от въглехидрати, както да речем е ликьорът. </a:t>
            </a:r>
          </a:p>
          <a:p>
            <a:r>
              <a:rPr lang="bg-BG" dirty="0" smtClean="0"/>
              <a:t>Червеното вино е полезно. </a:t>
            </a:r>
          </a:p>
          <a:p>
            <a:r>
              <a:rPr lang="bg-BG" dirty="0" smtClean="0"/>
              <a:t>Диетата е достатъчно мощна за да спрете да давате пари за добавки. </a:t>
            </a:r>
          </a:p>
          <a:p>
            <a:pPr>
              <a:buNone/>
            </a:pPr>
            <a:endParaRPr lang="bg-BG" dirty="0" smtClean="0"/>
          </a:p>
          <a:p>
            <a:endParaRPr lang="bg-BG" dirty="0"/>
          </a:p>
        </p:txBody>
      </p:sp>
      <p:pic>
        <p:nvPicPr>
          <p:cNvPr id="7" name="Content Placeholder 6" descr="reading_foodLabel_1397828c.jpg"/>
          <p:cNvPicPr>
            <a:picLocks noGrp="1" noChangeAspect="1"/>
          </p:cNvPicPr>
          <p:nvPr>
            <p:ph sz="quarter" idx="4"/>
          </p:nvPr>
        </p:nvPicPr>
        <p:blipFill>
          <a:blip r:embed="rId3"/>
          <a:stretch>
            <a:fillRect/>
          </a:stretch>
        </p:blipFill>
        <p:spPr>
          <a:xfrm>
            <a:off x="4929190" y="1857364"/>
            <a:ext cx="3505200" cy="219456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Още практически насоки</a:t>
            </a:r>
            <a:endParaRPr lang="bg-BG" dirty="0"/>
          </a:p>
        </p:txBody>
      </p:sp>
      <p:sp>
        <p:nvSpPr>
          <p:cNvPr id="3" name="Text Placeholder 2"/>
          <p:cNvSpPr>
            <a:spLocks noGrp="1"/>
          </p:cNvSpPr>
          <p:nvPr>
            <p:ph type="body" idx="1"/>
          </p:nvPr>
        </p:nvSpPr>
        <p:spPr/>
        <p:txBody>
          <a:bodyPr/>
          <a:lstStyle/>
          <a:p>
            <a:r>
              <a:rPr lang="bg-BG" dirty="0" smtClean="0"/>
              <a:t>Какво да ядете</a:t>
            </a:r>
            <a:endParaRPr lang="bg-BG" dirty="0"/>
          </a:p>
        </p:txBody>
      </p:sp>
      <p:sp>
        <p:nvSpPr>
          <p:cNvPr id="4" name="Text Placeholder 3"/>
          <p:cNvSpPr>
            <a:spLocks noGrp="1"/>
          </p:cNvSpPr>
          <p:nvPr>
            <p:ph type="body" sz="half" idx="3"/>
          </p:nvPr>
        </p:nvSpPr>
        <p:spPr/>
        <p:txBody>
          <a:bodyPr/>
          <a:lstStyle/>
          <a:p>
            <a:r>
              <a:rPr lang="bg-BG" dirty="0" smtClean="0"/>
              <a:t>Какво да избягвате</a:t>
            </a:r>
            <a:endParaRPr lang="bg-BG" dirty="0"/>
          </a:p>
        </p:txBody>
      </p:sp>
      <p:pic>
        <p:nvPicPr>
          <p:cNvPr id="7" name="Content Placeholder 6" descr="happyFace_food.jpg"/>
          <p:cNvPicPr>
            <a:picLocks noGrp="1" noChangeAspect="1"/>
          </p:cNvPicPr>
          <p:nvPr>
            <p:ph sz="quarter" idx="2"/>
          </p:nvPr>
        </p:nvPicPr>
        <p:blipFill>
          <a:blip r:embed="rId3"/>
          <a:stretch>
            <a:fillRect/>
          </a:stretch>
        </p:blipFill>
        <p:spPr>
          <a:xfrm>
            <a:off x="1214414" y="1643050"/>
            <a:ext cx="2690020" cy="3152703"/>
          </a:xfrm>
        </p:spPr>
      </p:pic>
      <p:sp>
        <p:nvSpPr>
          <p:cNvPr id="6" name="Content Placeholder 5"/>
          <p:cNvSpPr>
            <a:spLocks noGrp="1"/>
          </p:cNvSpPr>
          <p:nvPr>
            <p:ph sz="quarter" idx="4"/>
          </p:nvPr>
        </p:nvSpPr>
        <p:spPr/>
        <p:txBody>
          <a:bodyPr>
            <a:normAutofit fontScale="85000" lnSpcReduction="10000"/>
          </a:bodyPr>
          <a:lstStyle/>
          <a:p>
            <a:r>
              <a:rPr lang="bg-BG" dirty="0" smtClean="0"/>
              <a:t>Не прекалявайте с протеините, иначе тялото ви ще огладнее за мазнини. </a:t>
            </a:r>
          </a:p>
          <a:p>
            <a:r>
              <a:rPr lang="bg-BG" dirty="0" smtClean="0"/>
              <a:t>Яжте месо, кашкавал, сирене, яйца, заквасена сметана, по-малко мляко, ядки и зеленчуци(ако не ви се ядат не яжте), и ограничавайте плодовете, сладоледа, картофи, хляб, грах, ориз и другите въглехидратни храни. </a:t>
            </a:r>
          </a:p>
          <a:p>
            <a:endParaRPr lang="bg-B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70000" lnSpcReduction="20000"/>
          </a:bodyPr>
          <a:lstStyle/>
          <a:p>
            <a:r>
              <a:rPr lang="bg-BG" dirty="0" smtClean="0">
                <a:hlinkClick r:id="rId3"/>
              </a:rPr>
              <a:t>http://www.lowcarb.ca/newsmenu/researchfor.html</a:t>
            </a:r>
            <a:r>
              <a:rPr lang="bg-BG" dirty="0" smtClean="0"/>
              <a:t> </a:t>
            </a:r>
          </a:p>
          <a:p>
            <a:r>
              <a:rPr lang="bg-BG" dirty="0" smtClean="0"/>
              <a:t>http://wilstar.com/lowcarb/research.htm </a:t>
            </a:r>
          </a:p>
          <a:p>
            <a:r>
              <a:rPr lang="bg-BG" dirty="0" smtClean="0">
                <a:hlinkClick r:id="rId4"/>
              </a:rPr>
              <a:t>http://www.lowcarbluxury.com/lc-article013.html</a:t>
            </a:r>
            <a:r>
              <a:rPr lang="bg-BG" dirty="0" smtClean="0"/>
              <a:t> </a:t>
            </a:r>
          </a:p>
          <a:p>
            <a:r>
              <a:rPr lang="bg-BG" dirty="0" smtClean="0">
                <a:hlinkClick r:id="rId5"/>
              </a:rPr>
              <a:t>http://www.lowcarbsuccess.net/research%20by%20source.htm</a:t>
            </a:r>
            <a:r>
              <a:rPr lang="bg-BG" dirty="0" smtClean="0"/>
              <a:t> http://unisci.com/stories/20014/1002015.htm </a:t>
            </a:r>
          </a:p>
          <a:p>
            <a:r>
              <a:rPr lang="bg-BG" dirty="0" smtClean="0">
                <a:hlinkClick r:id="rId6"/>
              </a:rPr>
              <a:t>http://www.thefactsaboutfitness.com/research/highfat.htm</a:t>
            </a:r>
            <a:r>
              <a:rPr lang="bg-BG" dirty="0" smtClean="0"/>
              <a:t> </a:t>
            </a:r>
          </a:p>
          <a:p>
            <a:r>
              <a:rPr lang="bg-BG" dirty="0" smtClean="0">
                <a:hlinkClick r:id="rId7"/>
              </a:rPr>
              <a:t>http://www.thefactsaboutfitness.com/articles/fatloss.htm</a:t>
            </a:r>
            <a:r>
              <a:rPr lang="bg-BG" dirty="0" smtClean="0"/>
              <a:t> </a:t>
            </a:r>
          </a:p>
          <a:p>
            <a:r>
              <a:rPr lang="bg-BG" dirty="0" smtClean="0">
                <a:hlinkClick r:id="rId8"/>
              </a:rPr>
              <a:t>http://www.thefactsaboutfitness.com/research/lowfat.htm</a:t>
            </a:r>
            <a:r>
              <a:rPr lang="bg-BG" dirty="0" smtClean="0"/>
              <a:t> </a:t>
            </a:r>
          </a:p>
          <a:p>
            <a:r>
              <a:rPr lang="bg-BG" dirty="0" smtClean="0">
                <a:hlinkClick r:id="rId9"/>
              </a:rPr>
              <a:t>http://www.thefactsaboutfitness.com/research/fatresearch.htm</a:t>
            </a:r>
            <a:r>
              <a:rPr lang="bg-BG" dirty="0" smtClean="0"/>
              <a:t> </a:t>
            </a:r>
          </a:p>
          <a:p>
            <a:r>
              <a:rPr lang="bg-BG" dirty="0" smtClean="0">
                <a:hlinkClick r:id="rId10"/>
              </a:rPr>
              <a:t>http://www.thefactsaboutfitness.com/research/nocarbs.htm</a:t>
            </a:r>
            <a:r>
              <a:rPr lang="bg-BG" dirty="0" smtClean="0"/>
              <a:t> </a:t>
            </a:r>
          </a:p>
          <a:p>
            <a:r>
              <a:rPr lang="bg-BG" dirty="0" smtClean="0">
                <a:hlinkClick r:id="rId11"/>
              </a:rPr>
              <a:t>http://www.thefactsaboutfitness.com/research/fructri.htm</a:t>
            </a:r>
            <a:r>
              <a:rPr lang="bg-BG" dirty="0" smtClean="0"/>
              <a:t> </a:t>
            </a:r>
          </a:p>
          <a:p>
            <a:r>
              <a:rPr lang="bg-BG" dirty="0" smtClean="0">
                <a:hlinkClick r:id="rId12"/>
              </a:rPr>
              <a:t>http://www.thefactsaboutfitness.com/research/meat.htm</a:t>
            </a:r>
            <a:r>
              <a:rPr lang="bg-BG" dirty="0" smtClean="0"/>
              <a:t> </a:t>
            </a:r>
          </a:p>
          <a:p>
            <a:r>
              <a:rPr lang="bg-BG" dirty="0" smtClean="0">
                <a:hlinkClick r:id="rId13"/>
              </a:rPr>
              <a:t>http://www.thefactsaboutfitness.com/research/chol.htm</a:t>
            </a:r>
            <a:r>
              <a:rPr lang="bg-BG" dirty="0" smtClean="0"/>
              <a:t> </a:t>
            </a:r>
          </a:p>
          <a:p>
            <a:r>
              <a:rPr lang="bg-BG" dirty="0" smtClean="0">
                <a:hlinkClick r:id="rId14"/>
              </a:rPr>
              <a:t>http://www.thefactsaboutfitness.com/research/carbohydrateandCHD.htm</a:t>
            </a:r>
            <a:r>
              <a:rPr lang="bg-BG" dirty="0" smtClean="0"/>
              <a:t> </a:t>
            </a:r>
          </a:p>
          <a:p>
            <a:endParaRPr lang="bg-BG" dirty="0"/>
          </a:p>
        </p:txBody>
      </p:sp>
      <p:sp>
        <p:nvSpPr>
          <p:cNvPr id="2" name="Title 1"/>
          <p:cNvSpPr>
            <a:spLocks noGrp="1"/>
          </p:cNvSpPr>
          <p:nvPr>
            <p:ph type="title"/>
          </p:nvPr>
        </p:nvSpPr>
        <p:spPr/>
        <p:txBody>
          <a:bodyPr/>
          <a:lstStyle/>
          <a:p>
            <a:r>
              <a:rPr lang="bg-BG" dirty="0" smtClean="0"/>
              <a:t>Изследвания</a:t>
            </a:r>
            <a:endParaRPr lang="bg-B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4257676" cy="4525963"/>
          </a:xfrm>
        </p:spPr>
        <p:txBody>
          <a:bodyPr>
            <a:normAutofit fontScale="92500" lnSpcReduction="10000"/>
          </a:bodyPr>
          <a:lstStyle/>
          <a:p>
            <a:r>
              <a:rPr lang="en-US" dirty="0" smtClean="0"/>
              <a:t>wikipedia.org</a:t>
            </a:r>
          </a:p>
          <a:p>
            <a:r>
              <a:rPr lang="en-US" dirty="0" smtClean="0"/>
              <a:t>himho.com</a:t>
            </a:r>
          </a:p>
          <a:p>
            <a:r>
              <a:rPr lang="en-US" dirty="0" smtClean="0"/>
              <a:t>how-to-lose-weight-in-2-weeks.com</a:t>
            </a:r>
          </a:p>
          <a:p>
            <a:r>
              <a:rPr lang="en-US" dirty="0" smtClean="0"/>
              <a:t>unofficialnetworks.com</a:t>
            </a:r>
          </a:p>
          <a:p>
            <a:r>
              <a:rPr lang="en-US" dirty="0" smtClean="0"/>
              <a:t>bodybuildingdominicano.blogspot.com</a:t>
            </a:r>
          </a:p>
          <a:p>
            <a:r>
              <a:rPr lang="en-US" dirty="0" smtClean="0"/>
              <a:t>bg-mamma.com</a:t>
            </a:r>
          </a:p>
          <a:p>
            <a:r>
              <a:rPr lang="en-US" dirty="0" smtClean="0"/>
              <a:t>musclehack.com</a:t>
            </a:r>
          </a:p>
          <a:p>
            <a:r>
              <a:rPr lang="en-US" dirty="0" smtClean="0"/>
              <a:t>telegraph.co.uk</a:t>
            </a:r>
          </a:p>
          <a:p>
            <a:r>
              <a:rPr lang="en-US" dirty="0" smtClean="0"/>
              <a:t>blisstree.com</a:t>
            </a:r>
          </a:p>
          <a:p>
            <a:endParaRPr lang="bg-BG" dirty="0"/>
          </a:p>
        </p:txBody>
      </p:sp>
      <p:sp>
        <p:nvSpPr>
          <p:cNvPr id="3" name="Title 2"/>
          <p:cNvSpPr>
            <a:spLocks noGrp="1"/>
          </p:cNvSpPr>
          <p:nvPr>
            <p:ph type="title"/>
          </p:nvPr>
        </p:nvSpPr>
        <p:spPr/>
        <p:txBody>
          <a:bodyPr/>
          <a:lstStyle/>
          <a:p>
            <a:r>
              <a:rPr lang="bg-BG" dirty="0" smtClean="0"/>
              <a:t>Използвани изображения</a:t>
            </a:r>
            <a:endParaRPr lang="bg-BG" dirty="0"/>
          </a:p>
        </p:txBody>
      </p:sp>
      <p:pic>
        <p:nvPicPr>
          <p:cNvPr id="4" name="Picture 3" descr="galleryIcon.png"/>
          <p:cNvPicPr>
            <a:picLocks noChangeAspect="1"/>
          </p:cNvPicPr>
          <p:nvPr/>
        </p:nvPicPr>
        <p:blipFill>
          <a:blip r:embed="rId3"/>
          <a:stretch>
            <a:fillRect/>
          </a:stretch>
        </p:blipFill>
        <p:spPr>
          <a:xfrm>
            <a:off x="4714876" y="1357298"/>
            <a:ext cx="3926558" cy="37147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bg-BG" dirty="0" smtClean="0"/>
              <a:t>Знаем ли всъщност с какво се храним?</a:t>
            </a:r>
          </a:p>
          <a:p>
            <a:r>
              <a:rPr lang="bg-BG" dirty="0" smtClean="0"/>
              <a:t>Наистина ли вредните храни са толкова вредни?</a:t>
            </a:r>
          </a:p>
          <a:p>
            <a:r>
              <a:rPr lang="bg-BG" dirty="0" smtClean="0"/>
              <a:t>Наистина ли мазнините са ни враг?</a:t>
            </a:r>
          </a:p>
          <a:p>
            <a:r>
              <a:rPr lang="bg-BG" dirty="0" smtClean="0"/>
              <a:t>Защо главният ни енергиен склад е от мазнини?</a:t>
            </a:r>
            <a:endParaRPr lang="bg-BG" dirty="0"/>
          </a:p>
        </p:txBody>
      </p:sp>
      <p:sp>
        <p:nvSpPr>
          <p:cNvPr id="3" name="Title 2"/>
          <p:cNvSpPr>
            <a:spLocks noGrp="1"/>
          </p:cNvSpPr>
          <p:nvPr>
            <p:ph type="title"/>
          </p:nvPr>
        </p:nvSpPr>
        <p:spPr/>
        <p:txBody>
          <a:bodyPr/>
          <a:lstStyle/>
          <a:p>
            <a:r>
              <a:rPr lang="bg-BG" dirty="0" smtClean="0"/>
              <a:t>Митове и лъжи</a:t>
            </a:r>
            <a:endParaRPr lang="bg-B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Какво е това холестерол?</a:t>
            </a:r>
            <a:endParaRPr lang="bg-BG" dirty="0"/>
          </a:p>
        </p:txBody>
      </p:sp>
      <p:sp>
        <p:nvSpPr>
          <p:cNvPr id="4" name="Text Placeholder 3"/>
          <p:cNvSpPr>
            <a:spLocks noGrp="1"/>
          </p:cNvSpPr>
          <p:nvPr>
            <p:ph type="body" idx="1"/>
          </p:nvPr>
        </p:nvSpPr>
        <p:spPr/>
        <p:txBody>
          <a:bodyPr>
            <a:normAutofit fontScale="85000" lnSpcReduction="10000"/>
          </a:bodyPr>
          <a:lstStyle/>
          <a:p>
            <a:r>
              <a:rPr lang="bg-BG" dirty="0" smtClean="0"/>
              <a:t>Химично съединение, което не се разтваря във вода</a:t>
            </a:r>
          </a:p>
        </p:txBody>
      </p:sp>
      <p:sp>
        <p:nvSpPr>
          <p:cNvPr id="6" name="Text Placeholder 5"/>
          <p:cNvSpPr>
            <a:spLocks noGrp="1"/>
          </p:cNvSpPr>
          <p:nvPr>
            <p:ph type="body" sz="half" idx="3"/>
          </p:nvPr>
        </p:nvSpPr>
        <p:spPr/>
        <p:txBody>
          <a:bodyPr>
            <a:normAutofit fontScale="70000" lnSpcReduction="20000"/>
          </a:bodyPr>
          <a:lstStyle/>
          <a:p>
            <a:r>
              <a:rPr lang="bg-BG" dirty="0" smtClean="0"/>
              <a:t>Най-голяма концентрация на холестерол има в мозъка и нервната система</a:t>
            </a:r>
            <a:endParaRPr lang="bg-BG" dirty="0"/>
          </a:p>
        </p:txBody>
      </p:sp>
      <p:sp>
        <p:nvSpPr>
          <p:cNvPr id="5" name="Content Placeholder 4"/>
          <p:cNvSpPr>
            <a:spLocks noGrp="1"/>
          </p:cNvSpPr>
          <p:nvPr>
            <p:ph sz="quarter" idx="2"/>
          </p:nvPr>
        </p:nvSpPr>
        <p:spPr/>
        <p:txBody>
          <a:bodyPr>
            <a:normAutofit lnSpcReduction="10000"/>
          </a:bodyPr>
          <a:lstStyle/>
          <a:p>
            <a:r>
              <a:rPr lang="bg-BG" dirty="0" smtClean="0"/>
              <a:t>Прави клетката непромокаема</a:t>
            </a:r>
          </a:p>
          <a:p>
            <a:r>
              <a:rPr lang="bg-BG" dirty="0" smtClean="0"/>
              <a:t>Осигурява вътреклетъчна хомеостаза</a:t>
            </a:r>
          </a:p>
          <a:p>
            <a:r>
              <a:rPr lang="bg-BG" dirty="0" smtClean="0"/>
              <a:t>Транспортира се в кръвта в сферични </a:t>
            </a:r>
            <a:br>
              <a:rPr lang="bg-BG" dirty="0" smtClean="0"/>
            </a:br>
            <a:r>
              <a:rPr lang="bg-BG" dirty="0" smtClean="0"/>
              <a:t>молекулни съединения от липиди и протеини -  липопротеини</a:t>
            </a:r>
            <a:endParaRPr lang="bg-BG" dirty="0"/>
          </a:p>
        </p:txBody>
      </p:sp>
      <p:pic>
        <p:nvPicPr>
          <p:cNvPr id="8" name="Content Placeholder 7" descr="Cholesterol_01.png"/>
          <p:cNvPicPr>
            <a:picLocks noGrp="1" noChangeAspect="1"/>
          </p:cNvPicPr>
          <p:nvPr>
            <p:ph sz="quarter" idx="4"/>
          </p:nvPr>
        </p:nvPicPr>
        <p:blipFill>
          <a:blip r:embed="rId3"/>
          <a:stretch>
            <a:fillRect/>
          </a:stretch>
        </p:blipFill>
        <p:spPr>
          <a:xfrm>
            <a:off x="4645025" y="1928802"/>
            <a:ext cx="4041775" cy="2993219"/>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dirty="0" smtClean="0"/>
              <a:t>HDL и LDL</a:t>
            </a:r>
            <a:endParaRPr lang="bg-BG" dirty="0"/>
          </a:p>
        </p:txBody>
      </p:sp>
      <p:sp>
        <p:nvSpPr>
          <p:cNvPr id="3" name="Text Placeholder 2"/>
          <p:cNvSpPr>
            <a:spLocks noGrp="1"/>
          </p:cNvSpPr>
          <p:nvPr>
            <p:ph type="body" idx="1"/>
          </p:nvPr>
        </p:nvSpPr>
        <p:spPr/>
        <p:txBody>
          <a:bodyPr>
            <a:normAutofit fontScale="70000" lnSpcReduction="20000"/>
          </a:bodyPr>
          <a:lstStyle/>
          <a:p>
            <a:r>
              <a:rPr lang="bg-BG" dirty="0" smtClean="0"/>
              <a:t>По-голямо тегло и физическа неактивност  =</a:t>
            </a:r>
            <a:r>
              <a:rPr lang="en-US" dirty="0" smtClean="0"/>
              <a:t>&gt;</a:t>
            </a:r>
            <a:r>
              <a:rPr lang="bg-BG" dirty="0" smtClean="0"/>
              <a:t> по-голям риск от инфаркт</a:t>
            </a:r>
            <a:r>
              <a:rPr lang="en-US" dirty="0" smtClean="0"/>
              <a:t>!</a:t>
            </a:r>
            <a:endParaRPr lang="bg-BG" dirty="0"/>
          </a:p>
        </p:txBody>
      </p:sp>
      <p:sp>
        <p:nvSpPr>
          <p:cNvPr id="4" name="Text Placeholder 3"/>
          <p:cNvSpPr>
            <a:spLocks noGrp="1"/>
          </p:cNvSpPr>
          <p:nvPr>
            <p:ph type="body" sz="half" idx="3"/>
          </p:nvPr>
        </p:nvSpPr>
        <p:spPr/>
        <p:txBody>
          <a:bodyPr>
            <a:normAutofit fontScale="70000" lnSpcReduction="20000"/>
          </a:bodyPr>
          <a:lstStyle/>
          <a:p>
            <a:r>
              <a:rPr lang="bg-BG" dirty="0" smtClean="0"/>
              <a:t>По-малък коефиецент на HDL/LDL  =</a:t>
            </a:r>
            <a:r>
              <a:rPr lang="en-US" dirty="0" smtClean="0"/>
              <a:t>&gt;</a:t>
            </a:r>
            <a:r>
              <a:rPr lang="bg-BG" dirty="0" smtClean="0"/>
              <a:t> </a:t>
            </a:r>
            <a:r>
              <a:rPr lang="bg-BG" dirty="0" smtClean="0"/>
              <a:t>по-малък </a:t>
            </a:r>
            <a:r>
              <a:rPr lang="bg-BG" dirty="0" smtClean="0"/>
              <a:t>риск от </a:t>
            </a:r>
            <a:r>
              <a:rPr lang="bg-BG" dirty="0" smtClean="0"/>
              <a:t>инфаркт</a:t>
            </a:r>
            <a:endParaRPr lang="bg-BG" dirty="0"/>
          </a:p>
        </p:txBody>
      </p:sp>
      <p:sp>
        <p:nvSpPr>
          <p:cNvPr id="5" name="Content Placeholder 4"/>
          <p:cNvSpPr>
            <a:spLocks noGrp="1"/>
          </p:cNvSpPr>
          <p:nvPr>
            <p:ph sz="quarter" idx="2"/>
          </p:nvPr>
        </p:nvSpPr>
        <p:spPr/>
        <p:txBody>
          <a:bodyPr/>
          <a:lstStyle/>
          <a:p>
            <a:r>
              <a:rPr lang="bg-BG" dirty="0" smtClean="0"/>
              <a:t>HDL (high-density lipoproteins) </a:t>
            </a:r>
          </a:p>
          <a:p>
            <a:r>
              <a:rPr lang="bg-BG" dirty="0" smtClean="0"/>
              <a:t>LDL (low-density lipoproteins)</a:t>
            </a:r>
          </a:p>
          <a:p>
            <a:endParaRPr lang="bg-BG" dirty="0" smtClean="0"/>
          </a:p>
          <a:p>
            <a:r>
              <a:rPr lang="bg-BG" dirty="0" smtClean="0"/>
              <a:t>Всъщност рекламите превърнаха холестерола в наш враг</a:t>
            </a:r>
          </a:p>
          <a:p>
            <a:endParaRPr lang="bg-BG" dirty="0"/>
          </a:p>
        </p:txBody>
      </p:sp>
      <p:sp>
        <p:nvSpPr>
          <p:cNvPr id="8" name="Content Placeholder 7"/>
          <p:cNvSpPr>
            <a:spLocks noGrp="1"/>
          </p:cNvSpPr>
          <p:nvPr>
            <p:ph sz="quarter" idx="4"/>
          </p:nvPr>
        </p:nvSpPr>
        <p:spPr>
          <a:xfrm>
            <a:off x="4572000" y="1444294"/>
            <a:ext cx="4214842" cy="3941763"/>
          </a:xfrm>
        </p:spPr>
        <p:txBody>
          <a:bodyPr>
            <a:normAutofit fontScale="92500"/>
          </a:bodyPr>
          <a:lstStyle/>
          <a:p>
            <a:endParaRPr lang="bg-BG" dirty="0" smtClean="0"/>
          </a:p>
          <a:p>
            <a:endParaRPr lang="bg-BG" dirty="0" smtClean="0"/>
          </a:p>
          <a:p>
            <a:endParaRPr lang="bg-BG" dirty="0" smtClean="0"/>
          </a:p>
          <a:p>
            <a:endParaRPr lang="bg-BG" dirty="0" smtClean="0"/>
          </a:p>
          <a:p>
            <a:endParaRPr lang="bg-BG" dirty="0" smtClean="0"/>
          </a:p>
          <a:p>
            <a:pPr>
              <a:buNone/>
            </a:pPr>
            <a:endParaRPr lang="bg-BG" dirty="0" smtClean="0"/>
          </a:p>
          <a:p>
            <a:pPr>
              <a:buNone/>
            </a:pPr>
            <a:r>
              <a:rPr lang="bg-BG" dirty="0" smtClean="0"/>
              <a:t>HDL пренасят холестерола</a:t>
            </a:r>
          </a:p>
          <a:p>
            <a:pPr>
              <a:buNone/>
            </a:pPr>
            <a:r>
              <a:rPr lang="bg-BG" dirty="0" smtClean="0"/>
              <a:t>от периферните тъкани</a:t>
            </a:r>
          </a:p>
          <a:p>
            <a:pPr>
              <a:buNone/>
            </a:pPr>
            <a:r>
              <a:rPr lang="bg-BG" dirty="0" smtClean="0"/>
              <a:t>към черния дроб. А LDL – в</a:t>
            </a:r>
          </a:p>
          <a:p>
            <a:pPr>
              <a:buNone/>
            </a:pPr>
            <a:r>
              <a:rPr lang="bg-BG" dirty="0" smtClean="0"/>
              <a:t>обратната посока.</a:t>
            </a:r>
          </a:p>
          <a:p>
            <a:endParaRPr lang="bg-BG" dirty="0"/>
          </a:p>
        </p:txBody>
      </p:sp>
      <p:pic>
        <p:nvPicPr>
          <p:cNvPr id="9" name="Picture 8" descr="Cholesterol-Levels-For-Women.jpg"/>
          <p:cNvPicPr>
            <a:picLocks noChangeAspect="1"/>
          </p:cNvPicPr>
          <p:nvPr/>
        </p:nvPicPr>
        <p:blipFill>
          <a:blip r:embed="rId3"/>
          <a:stretch>
            <a:fillRect/>
          </a:stretch>
        </p:blipFill>
        <p:spPr>
          <a:xfrm>
            <a:off x="5214942" y="1285860"/>
            <a:ext cx="2643206" cy="209253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Калорийната мания</a:t>
            </a:r>
            <a:endParaRPr lang="bg-BG" dirty="0"/>
          </a:p>
        </p:txBody>
      </p:sp>
      <p:sp>
        <p:nvSpPr>
          <p:cNvPr id="3" name="Text Placeholder 2"/>
          <p:cNvSpPr>
            <a:spLocks noGrp="1"/>
          </p:cNvSpPr>
          <p:nvPr>
            <p:ph type="body" idx="1"/>
          </p:nvPr>
        </p:nvSpPr>
        <p:spPr/>
        <p:txBody>
          <a:bodyPr>
            <a:normAutofit fontScale="62500" lnSpcReduction="20000"/>
          </a:bodyPr>
          <a:lstStyle/>
          <a:p>
            <a:r>
              <a:rPr lang="bg-BG" dirty="0" smtClean="0"/>
              <a:t>Калориите в храните са най-важният фактор при разбирането на регулацията на телесното  тегло.</a:t>
            </a:r>
          </a:p>
        </p:txBody>
      </p:sp>
      <p:sp>
        <p:nvSpPr>
          <p:cNvPr id="4" name="Text Placeholder 3"/>
          <p:cNvSpPr>
            <a:spLocks noGrp="1"/>
          </p:cNvSpPr>
          <p:nvPr>
            <p:ph type="body" sz="half" idx="3"/>
          </p:nvPr>
        </p:nvSpPr>
        <p:spPr/>
        <p:txBody>
          <a:bodyPr>
            <a:normAutofit fontScale="55000" lnSpcReduction="20000"/>
          </a:bodyPr>
          <a:lstStyle/>
          <a:p>
            <a:endParaRPr lang="bg-BG" dirty="0" smtClean="0"/>
          </a:p>
          <a:p>
            <a:r>
              <a:rPr lang="bg-BG" dirty="0" smtClean="0"/>
              <a:t>складирани калории= калории изядени -</a:t>
            </a:r>
          </a:p>
          <a:p>
            <a:r>
              <a:rPr lang="bg-BG" dirty="0" smtClean="0"/>
              <a:t>		колории изхарчени</a:t>
            </a:r>
          </a:p>
          <a:p>
            <a:endParaRPr lang="bg-BG" dirty="0"/>
          </a:p>
        </p:txBody>
      </p:sp>
      <p:sp>
        <p:nvSpPr>
          <p:cNvPr id="5" name="Content Placeholder 4"/>
          <p:cNvSpPr>
            <a:spLocks noGrp="1"/>
          </p:cNvSpPr>
          <p:nvPr>
            <p:ph sz="quarter" idx="2"/>
          </p:nvPr>
        </p:nvSpPr>
        <p:spPr>
          <a:xfrm>
            <a:off x="4572000" y="1357298"/>
            <a:ext cx="4040188" cy="3941763"/>
          </a:xfrm>
        </p:spPr>
        <p:txBody>
          <a:bodyPr>
            <a:normAutofit fontScale="85000" lnSpcReduction="20000"/>
          </a:bodyPr>
          <a:lstStyle/>
          <a:p>
            <a:r>
              <a:rPr lang="bg-BG" dirty="0" smtClean="0"/>
              <a:t>Когато ядем твърде малко или пък сме стопили голяма </a:t>
            </a:r>
            <a:br>
              <a:rPr lang="bg-BG" dirty="0" smtClean="0"/>
            </a:br>
            <a:r>
              <a:rPr lang="bg-BG" dirty="0" smtClean="0"/>
              <a:t>част от мазнините ни, тялото ни започва да се опитва да задържи безценните мазнини. </a:t>
            </a:r>
          </a:p>
          <a:p>
            <a:r>
              <a:rPr lang="bg-BG" dirty="0" smtClean="0"/>
              <a:t>Тялото преминава в режим </a:t>
            </a:r>
            <a:br>
              <a:rPr lang="bg-BG" dirty="0" smtClean="0"/>
            </a:br>
            <a:r>
              <a:rPr lang="bg-BG" dirty="0" smtClean="0"/>
              <a:t>на харчене на малко калории. </a:t>
            </a:r>
          </a:p>
          <a:p>
            <a:r>
              <a:rPr lang="bg-BG" dirty="0" smtClean="0"/>
              <a:t>Най-доброто е да излъжем тялото, като просто ядем повече И ХАРЧИМ ПОВЕЧЕ калории. </a:t>
            </a:r>
            <a:endParaRPr lang="bg-BG" dirty="0"/>
          </a:p>
        </p:txBody>
      </p:sp>
      <p:sp>
        <p:nvSpPr>
          <p:cNvPr id="6" name="Content Placeholder 5"/>
          <p:cNvSpPr>
            <a:spLocks noGrp="1"/>
          </p:cNvSpPr>
          <p:nvPr>
            <p:ph sz="quarter" idx="4"/>
          </p:nvPr>
        </p:nvSpPr>
        <p:spPr>
          <a:xfrm>
            <a:off x="428596" y="1357298"/>
            <a:ext cx="4041775" cy="3941763"/>
          </a:xfrm>
        </p:spPr>
        <p:txBody>
          <a:bodyPr>
            <a:normAutofit fontScale="92500" lnSpcReduction="20000"/>
          </a:bodyPr>
          <a:lstStyle/>
          <a:p>
            <a:endParaRPr lang="bg-BG" dirty="0" smtClean="0"/>
          </a:p>
          <a:p>
            <a:endParaRPr lang="bg-BG" dirty="0" smtClean="0"/>
          </a:p>
          <a:p>
            <a:endParaRPr lang="bg-BG" dirty="0" smtClean="0"/>
          </a:p>
          <a:p>
            <a:endParaRPr lang="bg-BG" dirty="0" smtClean="0"/>
          </a:p>
          <a:p>
            <a:endParaRPr lang="bg-BG" dirty="0" smtClean="0"/>
          </a:p>
          <a:p>
            <a:endParaRPr lang="bg-BG" dirty="0" smtClean="0"/>
          </a:p>
          <a:p>
            <a:endParaRPr lang="bg-BG" dirty="0" smtClean="0"/>
          </a:p>
          <a:p>
            <a:endParaRPr lang="bg-BG" dirty="0" smtClean="0"/>
          </a:p>
          <a:p>
            <a:endParaRPr lang="bg-BG" dirty="0" smtClean="0"/>
          </a:p>
          <a:p>
            <a:endParaRPr lang="bg-BG" dirty="0" smtClean="0"/>
          </a:p>
          <a:p>
            <a:r>
              <a:rPr lang="bg-BG" dirty="0" smtClean="0"/>
              <a:t>Ям само по 1000 калории на ден и спрях да отслабвам. Какво да правя?  </a:t>
            </a:r>
          </a:p>
          <a:p>
            <a:endParaRPr lang="bg-BG" dirty="0" smtClean="0"/>
          </a:p>
        </p:txBody>
      </p:sp>
      <p:pic>
        <p:nvPicPr>
          <p:cNvPr id="7" name="Picture 6" descr="How-Many-Calories-do-I-need-to-lose-weight.jpg"/>
          <p:cNvPicPr>
            <a:picLocks noChangeAspect="1"/>
          </p:cNvPicPr>
          <p:nvPr/>
        </p:nvPicPr>
        <p:blipFill>
          <a:blip r:embed="rId3"/>
          <a:stretch>
            <a:fillRect/>
          </a:stretch>
        </p:blipFill>
        <p:spPr>
          <a:xfrm>
            <a:off x="1071538" y="1357298"/>
            <a:ext cx="2428892" cy="254797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Високовъглехидратната диета</a:t>
            </a:r>
            <a:endParaRPr lang="bg-BG" dirty="0"/>
          </a:p>
        </p:txBody>
      </p:sp>
      <p:sp>
        <p:nvSpPr>
          <p:cNvPr id="3" name="Text Placeholder 2"/>
          <p:cNvSpPr>
            <a:spLocks noGrp="1"/>
          </p:cNvSpPr>
          <p:nvPr>
            <p:ph type="body" idx="1"/>
          </p:nvPr>
        </p:nvSpPr>
        <p:spPr/>
        <p:txBody>
          <a:bodyPr>
            <a:normAutofit lnSpcReduction="10000"/>
          </a:bodyPr>
          <a:lstStyle/>
          <a:p>
            <a:r>
              <a:rPr lang="bg-BG" dirty="0" smtClean="0"/>
              <a:t>Колкото повече ям, толкова по-гладен съм.</a:t>
            </a:r>
            <a:endParaRPr lang="bg-BG" dirty="0"/>
          </a:p>
        </p:txBody>
      </p:sp>
      <p:sp>
        <p:nvSpPr>
          <p:cNvPr id="4" name="Text Placeholder 3"/>
          <p:cNvSpPr>
            <a:spLocks noGrp="1"/>
          </p:cNvSpPr>
          <p:nvPr>
            <p:ph type="body" sz="half" idx="3"/>
          </p:nvPr>
        </p:nvSpPr>
        <p:spPr/>
        <p:txBody>
          <a:bodyPr>
            <a:normAutofit fontScale="70000" lnSpcReduction="20000"/>
          </a:bodyPr>
          <a:lstStyle/>
          <a:p>
            <a:r>
              <a:rPr lang="bg-BG" dirty="0" smtClean="0"/>
              <a:t>Гладът не зависи от количеството поети калории, а от достъпността на гориво за клетките</a:t>
            </a:r>
            <a:endParaRPr lang="bg-BG" dirty="0"/>
          </a:p>
        </p:txBody>
      </p:sp>
      <p:sp>
        <p:nvSpPr>
          <p:cNvPr id="5" name="Content Placeholder 4"/>
          <p:cNvSpPr>
            <a:spLocks noGrp="1"/>
          </p:cNvSpPr>
          <p:nvPr>
            <p:ph sz="quarter" idx="2"/>
          </p:nvPr>
        </p:nvSpPr>
        <p:spPr>
          <a:xfrm>
            <a:off x="457200" y="1444294"/>
            <a:ext cx="4471990" cy="3941763"/>
          </a:xfrm>
        </p:spPr>
        <p:txBody>
          <a:bodyPr>
            <a:normAutofit fontScale="92500"/>
          </a:bodyPr>
          <a:lstStyle/>
          <a:p>
            <a:endParaRPr lang="bg-BG" b="1" dirty="0" smtClean="0"/>
          </a:p>
          <a:p>
            <a:endParaRPr lang="bg-BG" b="1" dirty="0" smtClean="0"/>
          </a:p>
          <a:p>
            <a:endParaRPr lang="bg-BG" b="1" dirty="0" smtClean="0"/>
          </a:p>
          <a:p>
            <a:endParaRPr lang="bg-BG" b="1" dirty="0" smtClean="0"/>
          </a:p>
          <a:p>
            <a:endParaRPr lang="bg-BG" b="1" dirty="0" smtClean="0"/>
          </a:p>
          <a:p>
            <a:r>
              <a:rPr lang="bg-BG" b="1" dirty="0" smtClean="0"/>
              <a:t>Въглехидратната лъжа</a:t>
            </a:r>
            <a:r>
              <a:rPr lang="bg-BG" dirty="0" smtClean="0"/>
              <a:t>: като заместим мазнините с въглехидрати ще намалим количеството на изядените колории наполовина</a:t>
            </a:r>
          </a:p>
          <a:p>
            <a:pPr>
              <a:buNone/>
            </a:pPr>
            <a:endParaRPr lang="bg-BG" dirty="0"/>
          </a:p>
        </p:txBody>
      </p:sp>
      <p:sp>
        <p:nvSpPr>
          <p:cNvPr id="6" name="Content Placeholder 5"/>
          <p:cNvSpPr>
            <a:spLocks noGrp="1"/>
          </p:cNvSpPr>
          <p:nvPr>
            <p:ph sz="quarter" idx="4"/>
          </p:nvPr>
        </p:nvSpPr>
        <p:spPr/>
        <p:txBody>
          <a:bodyPr>
            <a:normAutofit fontScale="92500"/>
          </a:bodyPr>
          <a:lstStyle/>
          <a:p>
            <a:r>
              <a:rPr lang="bg-BG" dirty="0" smtClean="0"/>
              <a:t>Когато хапнем въглехидрати, кръвната захар се вдига, с нея и хормонът инсулин. След като той се развихри в кръвта не остава гориво и дори ни се доспива, клетките ни започват да </a:t>
            </a:r>
            <a:br>
              <a:rPr lang="bg-BG" dirty="0" smtClean="0"/>
            </a:br>
            <a:r>
              <a:rPr lang="bg-BG" dirty="0" smtClean="0"/>
              <a:t>негодуват и... пак сме гладни.</a:t>
            </a:r>
            <a:endParaRPr lang="bg-BG" dirty="0"/>
          </a:p>
        </p:txBody>
      </p:sp>
      <p:pic>
        <p:nvPicPr>
          <p:cNvPr id="7" name="Picture 6" descr="Hugry-guy-300x222.jpg"/>
          <p:cNvPicPr>
            <a:picLocks noChangeAspect="1"/>
          </p:cNvPicPr>
          <p:nvPr/>
        </p:nvPicPr>
        <p:blipFill>
          <a:blip r:embed="rId3"/>
          <a:stretch>
            <a:fillRect/>
          </a:stretch>
        </p:blipFill>
        <p:spPr>
          <a:xfrm>
            <a:off x="1214414" y="1142984"/>
            <a:ext cx="2857500" cy="21145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481328"/>
            <a:ext cx="5043494" cy="4525963"/>
          </a:xfrm>
        </p:spPr>
        <p:txBody>
          <a:bodyPr>
            <a:normAutofit/>
          </a:bodyPr>
          <a:lstStyle/>
          <a:p>
            <a:r>
              <a:rPr lang="bg-BG" dirty="0" smtClean="0"/>
              <a:t>Ако ограничим въглехидратите за сметка на мазнините,  тялото започва да произвежда ензими, превръщащи мазнините в енергия.</a:t>
            </a:r>
          </a:p>
          <a:p>
            <a:r>
              <a:rPr lang="bg-BG" dirty="0" smtClean="0"/>
              <a:t>Интензивната физическа дейност увеличава </a:t>
            </a:r>
            <a:br>
              <a:rPr lang="bg-BG" dirty="0" smtClean="0"/>
            </a:br>
            <a:r>
              <a:rPr lang="bg-BG" dirty="0" smtClean="0"/>
              <a:t>ензимите, които разграждат мазнини</a:t>
            </a:r>
          </a:p>
          <a:p>
            <a:endParaRPr lang="bg-BG" dirty="0" smtClean="0"/>
          </a:p>
          <a:p>
            <a:endParaRPr lang="bg-BG" dirty="0"/>
          </a:p>
        </p:txBody>
      </p:sp>
      <p:sp>
        <p:nvSpPr>
          <p:cNvPr id="2" name="Title 1"/>
          <p:cNvSpPr>
            <a:spLocks noGrp="1"/>
          </p:cNvSpPr>
          <p:nvPr>
            <p:ph type="title"/>
          </p:nvPr>
        </p:nvSpPr>
        <p:spPr/>
        <p:txBody>
          <a:bodyPr>
            <a:normAutofit fontScale="90000"/>
          </a:bodyPr>
          <a:lstStyle/>
          <a:p>
            <a:r>
              <a:rPr lang="bg-BG" dirty="0" smtClean="0"/>
              <a:t>Мазнините са предпочитаното гориво за клетките</a:t>
            </a:r>
            <a:endParaRPr lang="bg-BG" dirty="0"/>
          </a:p>
        </p:txBody>
      </p:sp>
      <p:pic>
        <p:nvPicPr>
          <p:cNvPr id="7" name="Picture 6" descr="jogging.jpg"/>
          <p:cNvPicPr>
            <a:picLocks noChangeAspect="1"/>
          </p:cNvPicPr>
          <p:nvPr/>
        </p:nvPicPr>
        <p:blipFill>
          <a:blip r:embed="rId3"/>
          <a:stretch>
            <a:fillRect/>
          </a:stretch>
        </p:blipFill>
        <p:spPr>
          <a:xfrm>
            <a:off x="5357818" y="1428736"/>
            <a:ext cx="3283108" cy="385765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4282" y="1481328"/>
            <a:ext cx="8472518" cy="4525963"/>
          </a:xfrm>
        </p:spPr>
        <p:txBody>
          <a:bodyPr>
            <a:normAutofit fontScale="92500" lnSpcReduction="10000"/>
          </a:bodyPr>
          <a:lstStyle/>
          <a:p>
            <a:r>
              <a:rPr lang="bg-BG" dirty="0" smtClean="0"/>
              <a:t>Излишно вдигат апетита</a:t>
            </a:r>
          </a:p>
          <a:p>
            <a:r>
              <a:rPr lang="bg-BG" dirty="0" smtClean="0"/>
              <a:t>Намаляват горенето на </a:t>
            </a:r>
          </a:p>
          <a:p>
            <a:pPr>
              <a:buNone/>
            </a:pPr>
            <a:r>
              <a:rPr lang="bg-BG" dirty="0" smtClean="0"/>
              <a:t>   мазнини </a:t>
            </a:r>
          </a:p>
          <a:p>
            <a:r>
              <a:rPr lang="bg-BG" dirty="0" smtClean="0"/>
              <a:t>Увеличават правенето и </a:t>
            </a:r>
          </a:p>
          <a:p>
            <a:pPr>
              <a:buNone/>
            </a:pPr>
            <a:r>
              <a:rPr lang="bg-BG" dirty="0" smtClean="0"/>
              <a:t>   складирането на мазнини</a:t>
            </a:r>
          </a:p>
          <a:p>
            <a:r>
              <a:rPr lang="bg-BG" dirty="0" smtClean="0"/>
              <a:t>Ограбват от потенциалната</a:t>
            </a:r>
          </a:p>
          <a:p>
            <a:pPr>
              <a:buNone/>
            </a:pPr>
            <a:r>
              <a:rPr lang="bg-BG" dirty="0" smtClean="0"/>
              <a:t>  ни енергия</a:t>
            </a:r>
          </a:p>
          <a:p>
            <a:r>
              <a:rPr lang="bg-BG" dirty="0" smtClean="0"/>
              <a:t>Затрудняват едновременното </a:t>
            </a:r>
          </a:p>
          <a:p>
            <a:pPr>
              <a:buNone/>
            </a:pPr>
            <a:r>
              <a:rPr lang="bg-BG" dirty="0" smtClean="0"/>
              <a:t>   качване на мускули и сваляне</a:t>
            </a:r>
          </a:p>
          <a:p>
            <a:pPr>
              <a:buNone/>
            </a:pPr>
            <a:r>
              <a:rPr lang="bg-BG" dirty="0" smtClean="0"/>
              <a:t>   на мазнини </a:t>
            </a:r>
          </a:p>
          <a:p>
            <a:r>
              <a:rPr lang="bg-BG" dirty="0" smtClean="0"/>
              <a:t>Лоши са за здравето</a:t>
            </a:r>
            <a:endParaRPr lang="bg-BG" dirty="0"/>
          </a:p>
        </p:txBody>
      </p:sp>
      <p:sp>
        <p:nvSpPr>
          <p:cNvPr id="2" name="Title 1"/>
          <p:cNvSpPr>
            <a:spLocks noGrp="1"/>
          </p:cNvSpPr>
          <p:nvPr>
            <p:ph type="title"/>
          </p:nvPr>
        </p:nvSpPr>
        <p:spPr/>
        <p:txBody>
          <a:bodyPr>
            <a:normAutofit fontScale="90000"/>
          </a:bodyPr>
          <a:lstStyle/>
          <a:p>
            <a:r>
              <a:rPr lang="bg-BG" dirty="0" smtClean="0"/>
              <a:t>Защо да не ядем въглехидрати?</a:t>
            </a:r>
            <a:endParaRPr lang="bg-BG" dirty="0"/>
          </a:p>
        </p:txBody>
      </p:sp>
      <p:pic>
        <p:nvPicPr>
          <p:cNvPr id="7" name="Content Placeholder 6" descr="carbos-733119.jpg"/>
          <p:cNvPicPr>
            <a:picLocks noGrp="1" noChangeAspect="1"/>
          </p:cNvPicPr>
          <p:nvPr>
            <p:ph sz="quarter" idx="4294967295"/>
          </p:nvPr>
        </p:nvPicPr>
        <p:blipFill>
          <a:blip r:embed="rId3"/>
          <a:stretch>
            <a:fillRect/>
          </a:stretch>
        </p:blipFill>
        <p:spPr>
          <a:xfrm>
            <a:off x="5500694" y="1643050"/>
            <a:ext cx="3187700" cy="394176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4282" y="273050"/>
            <a:ext cx="8715436" cy="1143000"/>
          </a:xfrm>
        </p:spPr>
        <p:txBody>
          <a:bodyPr>
            <a:normAutofit fontScale="90000"/>
          </a:bodyPr>
          <a:lstStyle/>
          <a:p>
            <a:r>
              <a:rPr lang="bg-BG" dirty="0" smtClean="0"/>
              <a:t/>
            </a:r>
            <a:br>
              <a:rPr lang="bg-BG" dirty="0" smtClean="0"/>
            </a:br>
            <a:r>
              <a:rPr lang="bg-BG" dirty="0" smtClean="0"/>
              <a:t>Вредна ли е диетата с малко въглехидрати и много мазнини? -1 </a:t>
            </a:r>
            <a:br>
              <a:rPr lang="bg-BG" dirty="0" smtClean="0"/>
            </a:br>
            <a:endParaRPr lang="bg-BG" dirty="0"/>
          </a:p>
        </p:txBody>
      </p:sp>
      <p:sp>
        <p:nvSpPr>
          <p:cNvPr id="5" name="Text Placeholder 4"/>
          <p:cNvSpPr>
            <a:spLocks noGrp="1"/>
          </p:cNvSpPr>
          <p:nvPr>
            <p:ph type="body" idx="1"/>
          </p:nvPr>
        </p:nvSpPr>
        <p:spPr/>
        <p:txBody>
          <a:bodyPr/>
          <a:lstStyle/>
          <a:p>
            <a:r>
              <a:rPr lang="bg-BG" b="1" dirty="0" smtClean="0"/>
              <a:t>Мит #1</a:t>
            </a:r>
            <a:endParaRPr lang="bg-BG" dirty="0"/>
          </a:p>
        </p:txBody>
      </p:sp>
      <p:sp>
        <p:nvSpPr>
          <p:cNvPr id="7" name="Text Placeholder 6"/>
          <p:cNvSpPr>
            <a:spLocks noGrp="1"/>
          </p:cNvSpPr>
          <p:nvPr>
            <p:ph type="body" sz="half" idx="3"/>
          </p:nvPr>
        </p:nvSpPr>
        <p:spPr/>
        <p:txBody>
          <a:bodyPr/>
          <a:lstStyle/>
          <a:p>
            <a:r>
              <a:rPr lang="bg-BG" b="1" dirty="0" smtClean="0"/>
              <a:t>Мит #2</a:t>
            </a:r>
            <a:endParaRPr lang="bg-BG" dirty="0"/>
          </a:p>
        </p:txBody>
      </p:sp>
      <p:sp>
        <p:nvSpPr>
          <p:cNvPr id="6" name="Content Placeholder 5"/>
          <p:cNvSpPr>
            <a:spLocks noGrp="1"/>
          </p:cNvSpPr>
          <p:nvPr>
            <p:ph sz="quarter" idx="2"/>
          </p:nvPr>
        </p:nvSpPr>
        <p:spPr>
          <a:xfrm>
            <a:off x="457200" y="1444294"/>
            <a:ext cx="4040188" cy="4199284"/>
          </a:xfrm>
        </p:spPr>
        <p:txBody>
          <a:bodyPr>
            <a:normAutofit fontScale="92500"/>
          </a:bodyPr>
          <a:lstStyle/>
          <a:p>
            <a:r>
              <a:rPr lang="bg-BG" b="1" dirty="0" smtClean="0"/>
              <a:t>Мит #1</a:t>
            </a:r>
            <a:r>
              <a:rPr lang="bg-BG" dirty="0" smtClean="0"/>
              <a:t> - Кетоните са лоши вредни отпадъчни вещества </a:t>
            </a:r>
            <a:br>
              <a:rPr lang="bg-BG" dirty="0" smtClean="0"/>
            </a:br>
            <a:endParaRPr lang="bg-BG" dirty="0" smtClean="0"/>
          </a:p>
          <a:p>
            <a:r>
              <a:rPr lang="bg-BG" dirty="0" smtClean="0"/>
              <a:t>Кетоните са вид мазнини</a:t>
            </a:r>
          </a:p>
          <a:p>
            <a:r>
              <a:rPr lang="bg-BG" dirty="0" smtClean="0"/>
              <a:t>Мозъкът ги обожава </a:t>
            </a:r>
          </a:p>
          <a:p>
            <a:r>
              <a:rPr lang="bg-BG" dirty="0" smtClean="0"/>
              <a:t>Нервната система ги обожата</a:t>
            </a:r>
          </a:p>
          <a:p>
            <a:r>
              <a:rPr lang="bg-BG" dirty="0" smtClean="0"/>
              <a:t>Мускулите ги горят като свое главно гориво</a:t>
            </a:r>
            <a:endParaRPr lang="bg-BG" dirty="0"/>
          </a:p>
        </p:txBody>
      </p:sp>
      <p:sp>
        <p:nvSpPr>
          <p:cNvPr id="8" name="Content Placeholder 7"/>
          <p:cNvSpPr>
            <a:spLocks noGrp="1"/>
          </p:cNvSpPr>
          <p:nvPr>
            <p:ph sz="quarter" idx="4"/>
          </p:nvPr>
        </p:nvSpPr>
        <p:spPr>
          <a:xfrm>
            <a:off x="4645025" y="1444294"/>
            <a:ext cx="4284693" cy="3941763"/>
          </a:xfrm>
        </p:spPr>
        <p:txBody>
          <a:bodyPr>
            <a:normAutofit lnSpcReduction="10000"/>
          </a:bodyPr>
          <a:lstStyle/>
          <a:p>
            <a:r>
              <a:rPr lang="bg-BG" b="1" dirty="0" smtClean="0"/>
              <a:t>Мит #2</a:t>
            </a:r>
            <a:r>
              <a:rPr lang="bg-BG" dirty="0" smtClean="0"/>
              <a:t> - Диети с повече протеини са вредни за бъбреците и водят до загуба на </a:t>
            </a:r>
            <a:r>
              <a:rPr lang="en-US" dirty="0" smtClean="0"/>
              <a:t>Ca</a:t>
            </a:r>
          </a:p>
          <a:p>
            <a:endParaRPr lang="en-US" dirty="0" smtClean="0"/>
          </a:p>
          <a:p>
            <a:r>
              <a:rPr lang="bg-BG" dirty="0" smtClean="0"/>
              <a:t>Статистиката сочи обратното</a:t>
            </a:r>
          </a:p>
          <a:p>
            <a:r>
              <a:rPr lang="bg-BG" dirty="0" smtClean="0"/>
              <a:t>Месоядните хора (много протеини) имат по-висока плътност на костната система</a:t>
            </a:r>
            <a:endParaRPr lang="bg-B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127</TotalTime>
  <Words>937</Words>
  <Application>Microsoft Office PowerPoint</Application>
  <PresentationFormat>On-screen Show (4:3)</PresentationFormat>
  <Paragraphs>185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Правилно хранене и диети</vt:lpstr>
      <vt:lpstr>Митове и лъжи</vt:lpstr>
      <vt:lpstr>Какво е това холестерол?</vt:lpstr>
      <vt:lpstr>HDL и LDL</vt:lpstr>
      <vt:lpstr>Калорийната мания</vt:lpstr>
      <vt:lpstr>Високовъглехидратната диета</vt:lpstr>
      <vt:lpstr>Мазнините са предпочитаното гориво за клетките</vt:lpstr>
      <vt:lpstr>Защо да не ядем въглехидрати?</vt:lpstr>
      <vt:lpstr> Вредна ли е диетата с малко въглехидрати и много мазнини? -1  </vt:lpstr>
      <vt:lpstr>Вредна ли е диетата с малко въглехидрати и много мазнини? -2</vt:lpstr>
      <vt:lpstr>Вредна ли е диетата с малко въглехидрати и много мазнини? -3</vt:lpstr>
      <vt:lpstr>Нисковъглехидратната диета е най-здравословна</vt:lpstr>
      <vt:lpstr>Вредят ли наситените мастни киселини(saturated fats)?</vt:lpstr>
      <vt:lpstr>Изводи и препоръки</vt:lpstr>
      <vt:lpstr>Практически насоки</vt:lpstr>
      <vt:lpstr>Още практически насоки</vt:lpstr>
      <vt:lpstr>Изследвания</vt:lpstr>
      <vt:lpstr>Използвани изображения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Правилно хранене и диети</dc:title>
  <dc:creator>jordanka</dc:creator>
  <cp:lastModifiedBy>jordanka</cp:lastModifiedBy>
  <cp:revision>12</cp:revision>
  <dcterms:created xsi:type="dcterms:W3CDTF">2011-05-14T14:05:31Z</dcterms:created>
  <dcterms:modified xsi:type="dcterms:W3CDTF">2011-05-14T21:04:48Z</dcterms:modified>
</cp:coreProperties>
</file>