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1" r:id="rId8"/>
    <p:sldId id="263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09600" y="3279775"/>
            <a:ext cx="7772400" cy="2282825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bg-BG" sz="1800" dirty="0" smtClean="0"/>
              <a:t>Литературната памет на исторически устроения човек. </a:t>
            </a:r>
          </a:p>
          <a:p>
            <a:pPr>
              <a:spcAft>
                <a:spcPts val="400"/>
              </a:spcAft>
            </a:pPr>
            <a:r>
              <a:rPr lang="bg-BG" dirty="0" smtClean="0"/>
              <a:t>Прозата на </a:t>
            </a:r>
            <a:r>
              <a:rPr lang="bg-BG" dirty="0" err="1" smtClean="0"/>
              <a:t>павел</a:t>
            </a:r>
            <a:r>
              <a:rPr lang="bg-BG" dirty="0" smtClean="0"/>
              <a:t> </a:t>
            </a:r>
            <a:r>
              <a:rPr lang="bg-BG" dirty="0" err="1" smtClean="0"/>
              <a:t>виликовски</a:t>
            </a:r>
            <a:r>
              <a:rPr lang="bg-BG" dirty="0" smtClean="0"/>
              <a:t>, </a:t>
            </a:r>
            <a:r>
              <a:rPr lang="bg-BG" dirty="0" err="1" smtClean="0"/>
              <a:t>ян</a:t>
            </a:r>
            <a:r>
              <a:rPr lang="bg-BG" dirty="0" smtClean="0"/>
              <a:t> </a:t>
            </a:r>
            <a:r>
              <a:rPr lang="bg-BG" dirty="0" err="1" smtClean="0"/>
              <a:t>йоханидес</a:t>
            </a:r>
            <a:r>
              <a:rPr lang="bg-BG" dirty="0" smtClean="0"/>
              <a:t> и </a:t>
            </a:r>
            <a:r>
              <a:rPr lang="bg-BG" dirty="0" err="1" smtClean="0"/>
              <a:t>душан</a:t>
            </a:r>
            <a:r>
              <a:rPr lang="bg-BG" dirty="0" smtClean="0"/>
              <a:t> </a:t>
            </a:r>
            <a:r>
              <a:rPr lang="bg-BG" dirty="0" err="1" smtClean="0"/>
              <a:t>митана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1295400"/>
          </a:xfrm>
        </p:spPr>
        <p:txBody>
          <a:bodyPr>
            <a:noAutofit/>
          </a:bodyPr>
          <a:lstStyle/>
          <a:p>
            <a:r>
              <a:rPr lang="bg-BG" sz="3600" dirty="0" smtClean="0"/>
              <a:t>Проект за дисертация</a:t>
            </a:r>
            <a:br>
              <a:rPr lang="bg-BG" sz="3600" dirty="0" smtClean="0"/>
            </a:br>
            <a:r>
              <a:rPr lang="bg-BG" sz="2800" i="1" dirty="0" smtClean="0"/>
              <a:t>кратко представяне на концепцията за нея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Дискусия. Възможни проблеми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78152"/>
            <a:ext cx="8503920" cy="4270248"/>
          </a:xfrm>
        </p:spPr>
        <p:txBody>
          <a:bodyPr/>
          <a:lstStyle/>
          <a:p>
            <a:pPr algn="just"/>
            <a:r>
              <a:rPr lang="bg-BG" dirty="0"/>
              <a:t>м</a:t>
            </a:r>
            <a:r>
              <a:rPr lang="bg-BG" dirty="0" smtClean="0"/>
              <a:t>оже да не бъде изведен един общ модел, поради значителните разлики в индивидуалния почерк на писателите;</a:t>
            </a:r>
          </a:p>
          <a:p>
            <a:pPr algn="just"/>
            <a:r>
              <a:rPr lang="bg-BG" dirty="0" smtClean="0"/>
              <a:t>моделът не може да се приложи към други автори, извън посочените трима </a:t>
            </a:r>
            <a:r>
              <a:rPr lang="bg-BG" sz="2000" dirty="0"/>
              <a:t>(П. </a:t>
            </a:r>
            <a:r>
              <a:rPr lang="bg-BG" sz="2000" dirty="0" err="1"/>
              <a:t>Виликовски</a:t>
            </a:r>
            <a:r>
              <a:rPr lang="bg-BG" sz="2000" dirty="0"/>
              <a:t>, Я. </a:t>
            </a:r>
            <a:r>
              <a:rPr lang="bg-BG" sz="2000" dirty="0" err="1"/>
              <a:t>Йоханидес</a:t>
            </a:r>
            <a:r>
              <a:rPr lang="bg-BG" sz="2000" dirty="0"/>
              <a:t> и Д.</a:t>
            </a:r>
            <a:r>
              <a:rPr lang="bg-BG" sz="2000" dirty="0" err="1"/>
              <a:t>Митана</a:t>
            </a:r>
            <a:r>
              <a:rPr lang="bg-BG" sz="2000" dirty="0"/>
              <a:t>)</a:t>
            </a:r>
            <a:r>
              <a:rPr lang="bg-BG" dirty="0" smtClean="0"/>
              <a:t>;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2438400" y="5029200"/>
            <a:ext cx="6400800" cy="1219200"/>
          </a:xfrm>
        </p:spPr>
        <p:txBody>
          <a:bodyPr/>
          <a:lstStyle/>
          <a:p>
            <a:pPr algn="r">
              <a:spcAft>
                <a:spcPts val="600"/>
              </a:spcAft>
            </a:pPr>
            <a:r>
              <a:rPr lang="bg-BG" sz="1200" dirty="0" smtClean="0">
                <a:solidFill>
                  <a:schemeClr val="accent1"/>
                </a:solidFill>
              </a:rPr>
              <a:t>Изготвила:</a:t>
            </a:r>
            <a:r>
              <a:rPr lang="bg-BG" dirty="0" smtClean="0">
                <a:solidFill>
                  <a:schemeClr val="accent1"/>
                </a:solidFill>
              </a:rPr>
              <a:t> </a:t>
            </a:r>
          </a:p>
          <a:p>
            <a:pPr algn="r">
              <a:spcAft>
                <a:spcPts val="600"/>
              </a:spcAft>
            </a:pPr>
            <a:r>
              <a:rPr lang="bg-BG" dirty="0" smtClean="0">
                <a:solidFill>
                  <a:schemeClr val="accent1"/>
                </a:solidFill>
              </a:rPr>
              <a:t>Велимира Божилова</a:t>
            </a:r>
            <a:endParaRPr lang="bg-BG" dirty="0">
              <a:solidFill>
                <a:schemeClr val="accent1"/>
              </a:solidFill>
            </a:endParaRPr>
          </a:p>
        </p:txBody>
      </p:sp>
      <p:sp>
        <p:nvSpPr>
          <p:cNvPr id="4" name="Заглавие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5">
                    <a:lumMod val="75000"/>
                  </a:schemeClr>
                </a:solidFill>
              </a:rPr>
              <a:t>Благодаря за вниманието!</a:t>
            </a:r>
            <a:endParaRPr lang="bg-B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/>
        <p:txBody>
          <a:bodyPr>
            <a:normAutofit/>
          </a:bodyPr>
          <a:lstStyle/>
          <a:p>
            <a:r>
              <a:rPr lang="bg-BG" dirty="0" smtClean="0"/>
              <a:t>Ключови моменти в концепцията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Методология/</a:t>
            </a:r>
            <a:r>
              <a:rPr lang="bg-BG" sz="2800" dirty="0"/>
              <a:t> Основни </a:t>
            </a:r>
            <a:r>
              <a:rPr lang="bg-BG" sz="2800" dirty="0" smtClean="0"/>
              <a:t>теоретични постановки</a:t>
            </a:r>
            <a:endParaRPr lang="bg-BG" dirty="0" smtClean="0"/>
          </a:p>
          <a:p>
            <a:r>
              <a:rPr lang="bg-BG" dirty="0" smtClean="0"/>
              <a:t>Понятиен </a:t>
            </a:r>
            <a:r>
              <a:rPr lang="bg-BG" dirty="0" smtClean="0"/>
              <a:t>апарат</a:t>
            </a:r>
          </a:p>
          <a:p>
            <a:r>
              <a:rPr lang="bg-BG" dirty="0" smtClean="0"/>
              <a:t>Изследователски въпрос/ проблем</a:t>
            </a:r>
          </a:p>
          <a:p>
            <a:r>
              <a:rPr lang="bg-BG" dirty="0" smtClean="0"/>
              <a:t>Догадка – отговор на изследователския въпрос –хипотеза </a:t>
            </a:r>
          </a:p>
          <a:p>
            <a:r>
              <a:rPr lang="bg-BG" dirty="0" smtClean="0"/>
              <a:t>Цел и задачи на изследването, чрез които се решава изследователският проблем</a:t>
            </a:r>
          </a:p>
          <a:p>
            <a:r>
              <a:rPr lang="bg-BG" dirty="0" smtClean="0"/>
              <a:t>Съответстващи на целта  и задачите процедури, чрез които се решава изследователският проблем</a:t>
            </a:r>
          </a:p>
          <a:p>
            <a:r>
              <a:rPr lang="bg-BG" dirty="0" smtClean="0"/>
              <a:t>Очаквани резултати</a:t>
            </a:r>
          </a:p>
          <a:p>
            <a:r>
              <a:rPr lang="bg-BG" dirty="0" smtClean="0"/>
              <a:t>Дискусия за възможните трудности и начините, по които да се преодолеят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838200"/>
          </a:xfrm>
        </p:spPr>
        <p:txBody>
          <a:bodyPr>
            <a:noAutofit/>
          </a:bodyPr>
          <a:lstStyle/>
          <a:p>
            <a:r>
              <a:rPr lang="bg-BG" sz="3100" dirty="0" smtClean="0"/>
              <a:t>Методология/</a:t>
            </a:r>
            <a:r>
              <a:rPr lang="bg-BG" sz="3100" dirty="0" smtClean="0"/>
              <a:t>Основни теоретични постановки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литературоведски теории</a:t>
            </a:r>
          </a:p>
          <a:p>
            <a:pPr lvl="1"/>
            <a:r>
              <a:rPr lang="bg-BG" dirty="0" err="1" smtClean="0"/>
              <a:t>Ренате</a:t>
            </a:r>
            <a:r>
              <a:rPr lang="bg-BG" dirty="0" smtClean="0"/>
              <a:t> </a:t>
            </a:r>
            <a:r>
              <a:rPr lang="bg-BG" dirty="0" err="1" smtClean="0"/>
              <a:t>Лахман</a:t>
            </a:r>
            <a:r>
              <a:rPr lang="bg-BG" dirty="0" smtClean="0"/>
              <a:t>, „Памет и литература“;</a:t>
            </a:r>
          </a:p>
          <a:p>
            <a:pPr lvl="1"/>
            <a:r>
              <a:rPr lang="bg-BG" dirty="0" smtClean="0"/>
              <a:t>Школата в </a:t>
            </a:r>
            <a:r>
              <a:rPr lang="bg-BG" dirty="0" err="1" smtClean="0"/>
              <a:t>Констанц</a:t>
            </a:r>
            <a:r>
              <a:rPr lang="bg-BG" dirty="0" smtClean="0"/>
              <a:t> и Пражкият лингвистичен кръжок</a:t>
            </a:r>
          </a:p>
          <a:p>
            <a:r>
              <a:rPr lang="bg-BG" dirty="0" smtClean="0"/>
              <a:t>културологични теории</a:t>
            </a:r>
          </a:p>
          <a:p>
            <a:pPr lvl="1"/>
            <a:r>
              <a:rPr lang="bg-BG" dirty="0" smtClean="0"/>
              <a:t>Ян </a:t>
            </a:r>
            <a:r>
              <a:rPr lang="bg-BG" dirty="0" err="1"/>
              <a:t>Асман</a:t>
            </a:r>
            <a:r>
              <a:rPr lang="bg-BG" dirty="0"/>
              <a:t>, „Културната памет</a:t>
            </a:r>
            <a:r>
              <a:rPr lang="bg-BG" dirty="0" smtClean="0"/>
              <a:t>“;</a:t>
            </a:r>
          </a:p>
          <a:p>
            <a:pPr lvl="1"/>
            <a:r>
              <a:rPr lang="bg-BG" dirty="0" smtClean="0"/>
              <a:t>Морис </a:t>
            </a:r>
            <a:r>
              <a:rPr lang="bg-BG" dirty="0" err="1" smtClean="0"/>
              <a:t>Халбвакс</a:t>
            </a:r>
            <a:r>
              <a:rPr lang="bg-BG" dirty="0" smtClean="0"/>
              <a:t>, „Колективната памет“</a:t>
            </a:r>
            <a:endParaRPr lang="en-US" dirty="0" smtClean="0"/>
          </a:p>
          <a:p>
            <a:r>
              <a:rPr lang="bg-BG" dirty="0"/>
              <a:t>ф</a:t>
            </a:r>
            <a:r>
              <a:rPr lang="bg-BG" dirty="0" smtClean="0"/>
              <a:t>илософски теории</a:t>
            </a:r>
          </a:p>
          <a:p>
            <a:pPr lvl="1"/>
            <a:r>
              <a:rPr lang="bg-BG" dirty="0" smtClean="0"/>
              <a:t>Ханс-Георг </a:t>
            </a:r>
            <a:r>
              <a:rPr lang="bg-BG" dirty="0" err="1" smtClean="0"/>
              <a:t>Гадамер</a:t>
            </a:r>
            <a:r>
              <a:rPr lang="bg-BG" dirty="0" smtClean="0"/>
              <a:t>: „исторически устроен човек е този, който помни“;</a:t>
            </a:r>
          </a:p>
          <a:p>
            <a:pPr lvl="1"/>
            <a:r>
              <a:rPr lang="bg-BG" dirty="0" smtClean="0"/>
              <a:t>Жан-Пол </a:t>
            </a:r>
            <a:r>
              <a:rPr lang="bg-BG" dirty="0" err="1" smtClean="0"/>
              <a:t>Сартър</a:t>
            </a:r>
            <a:r>
              <a:rPr lang="bg-BG" dirty="0" smtClean="0"/>
              <a:t>, „Екзистенциализмът е хуманизъм“</a:t>
            </a:r>
          </a:p>
          <a:p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Понятиен апарат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памет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и</a:t>
            </a:r>
            <a:r>
              <a:rPr lang="bg-BG" dirty="0" smtClean="0">
                <a:solidFill>
                  <a:schemeClr val="accent1"/>
                </a:solidFill>
              </a:rPr>
              <a:t>ндивидуална</a:t>
            </a:r>
          </a:p>
          <a:p>
            <a:pPr lvl="1"/>
            <a:r>
              <a:rPr lang="bg-BG" dirty="0" smtClean="0">
                <a:solidFill>
                  <a:schemeClr val="accent1"/>
                </a:solidFill>
              </a:rPr>
              <a:t>колективна</a:t>
            </a:r>
          </a:p>
          <a:p>
            <a:r>
              <a:rPr lang="bg-BG" dirty="0"/>
              <a:t>н</a:t>
            </a:r>
            <a:r>
              <a:rPr lang="bg-BG" dirty="0" smtClean="0"/>
              <a:t>осители на паметта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в</a:t>
            </a:r>
            <a:r>
              <a:rPr lang="bg-BG" dirty="0" smtClean="0">
                <a:solidFill>
                  <a:schemeClr val="accent1"/>
                </a:solidFill>
              </a:rPr>
              <a:t>ъншни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в</a:t>
            </a:r>
            <a:r>
              <a:rPr lang="bg-BG" dirty="0" smtClean="0">
                <a:solidFill>
                  <a:schemeClr val="accent1"/>
                </a:solidFill>
              </a:rPr>
              <a:t>ътрешни</a:t>
            </a:r>
            <a:endParaRPr lang="bg-BG" dirty="0">
              <a:solidFill>
                <a:schemeClr val="accent1"/>
              </a:solidFill>
            </a:endParaRPr>
          </a:p>
          <a:p>
            <a:r>
              <a:rPr lang="bg-BG" dirty="0" smtClean="0"/>
              <a:t>(литературният) текст като пространство на паметта</a:t>
            </a:r>
          </a:p>
          <a:p>
            <a:r>
              <a:rPr lang="bg-BG" dirty="0"/>
              <a:t>м</a:t>
            </a:r>
            <a:r>
              <a:rPr lang="bg-BG" dirty="0" smtClean="0"/>
              <a:t>аркери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и</a:t>
            </a:r>
            <a:r>
              <a:rPr lang="bg-BG" dirty="0" smtClean="0">
                <a:solidFill>
                  <a:schemeClr val="accent1"/>
                </a:solidFill>
              </a:rPr>
              <a:t>сторически</a:t>
            </a:r>
          </a:p>
          <a:p>
            <a:pPr lvl="1"/>
            <a:r>
              <a:rPr lang="bg-BG" dirty="0" smtClean="0">
                <a:solidFill>
                  <a:schemeClr val="accent1"/>
                </a:solidFill>
              </a:rPr>
              <a:t>географски</a:t>
            </a:r>
          </a:p>
          <a:p>
            <a:pPr lvl="1"/>
            <a:r>
              <a:rPr lang="bg-BG" dirty="0" smtClean="0">
                <a:solidFill>
                  <a:schemeClr val="accent1"/>
                </a:solidFill>
              </a:rPr>
              <a:t>социални</a:t>
            </a:r>
          </a:p>
          <a:p>
            <a:endParaRPr lang="bg-BG" dirty="0" smtClean="0"/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Изследователски въпрос/проблем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sz="2400" dirty="0" smtClean="0"/>
              <a:t>Дисертацията има за цел да разгледа прозата на </a:t>
            </a:r>
            <a:r>
              <a:rPr lang="bg-BG" sz="2400" dirty="0"/>
              <a:t>авторите </a:t>
            </a:r>
            <a:r>
              <a:rPr lang="bg-BG" sz="2000" dirty="0"/>
              <a:t>(П. </a:t>
            </a:r>
            <a:r>
              <a:rPr lang="bg-BG" sz="2000" dirty="0" err="1"/>
              <a:t>Виликовски</a:t>
            </a:r>
            <a:r>
              <a:rPr lang="bg-BG" sz="2000" dirty="0"/>
              <a:t>, Я. </a:t>
            </a:r>
            <a:r>
              <a:rPr lang="bg-BG" sz="2000" dirty="0" err="1"/>
              <a:t>Йоханидес</a:t>
            </a:r>
            <a:r>
              <a:rPr lang="bg-BG" sz="2000" dirty="0"/>
              <a:t> и Д</a:t>
            </a:r>
            <a:r>
              <a:rPr lang="bg-BG" sz="2000" dirty="0" smtClean="0"/>
              <a:t>. </a:t>
            </a:r>
            <a:r>
              <a:rPr lang="bg-BG" sz="2000" dirty="0" err="1" smtClean="0"/>
              <a:t>Митана</a:t>
            </a:r>
            <a:r>
              <a:rPr lang="bg-BG" sz="2000" dirty="0"/>
              <a:t>)</a:t>
            </a:r>
            <a:r>
              <a:rPr lang="bg-BG" sz="2400" dirty="0"/>
              <a:t>, </a:t>
            </a:r>
            <a:r>
              <a:rPr lang="bg-BG" sz="2400" dirty="0" smtClean="0"/>
              <a:t>от техния дебют през 60-те и 70-те години на ХХ век с поставен акцент върху средствата и механизмите, чрез които иронизират, преодоляват и отричат предписанията за литература на тоталитарната власт;</a:t>
            </a:r>
          </a:p>
          <a:p>
            <a:r>
              <a:rPr lang="bg-BG" sz="2400" dirty="0" smtClean="0"/>
              <a:t>Важни за дисертацията са </a:t>
            </a:r>
            <a:r>
              <a:rPr lang="bg-BG" sz="2400" dirty="0" smtClean="0">
                <a:solidFill>
                  <a:schemeClr val="accent1"/>
                </a:solidFill>
              </a:rPr>
              <a:t>следните опозиции</a:t>
            </a:r>
            <a:r>
              <a:rPr lang="bg-BG" sz="2400" dirty="0" smtClean="0"/>
              <a:t>:</a:t>
            </a:r>
          </a:p>
          <a:p>
            <a:pPr lvl="1"/>
            <a:r>
              <a:rPr lang="bg-BG" dirty="0" smtClean="0">
                <a:solidFill>
                  <a:schemeClr val="accent1"/>
                </a:solidFill>
              </a:rPr>
              <a:t>запомнено-забравено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п</a:t>
            </a:r>
            <a:r>
              <a:rPr lang="bg-BG" dirty="0" smtClean="0">
                <a:solidFill>
                  <a:schemeClr val="accent1"/>
                </a:solidFill>
              </a:rPr>
              <a:t>рисъствие-отсъствие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л</a:t>
            </a:r>
            <a:r>
              <a:rPr lang="bg-BG" dirty="0" smtClean="0">
                <a:solidFill>
                  <a:schemeClr val="accent1"/>
                </a:solidFill>
              </a:rPr>
              <a:t>ично-колективно</a:t>
            </a:r>
          </a:p>
          <a:p>
            <a:pPr lvl="1"/>
            <a:r>
              <a:rPr lang="bg-BG" dirty="0">
                <a:solidFill>
                  <a:schemeClr val="accent1"/>
                </a:solidFill>
              </a:rPr>
              <a:t>и</a:t>
            </a:r>
            <a:r>
              <a:rPr lang="bg-BG" dirty="0" smtClean="0">
                <a:solidFill>
                  <a:schemeClr val="accent1"/>
                </a:solidFill>
              </a:rPr>
              <a:t>ндивидуален жест-обществен коректив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Цел и задачи на изследването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bg-BG" sz="2400" dirty="0" smtClean="0"/>
              <a:t>Цели на изследването:</a:t>
            </a:r>
          </a:p>
          <a:p>
            <a:pPr algn="just"/>
            <a:r>
              <a:rPr lang="bg-BG" sz="2400" dirty="0" smtClean="0"/>
              <a:t>извеждане на общите черти в прозата на всеки един от авторите поотделно; модел на индивидуалния почерк; </a:t>
            </a:r>
          </a:p>
          <a:p>
            <a:pPr algn="just"/>
            <a:r>
              <a:rPr lang="bg-BG" sz="2400" dirty="0"/>
              <a:t>п</a:t>
            </a:r>
            <a:r>
              <a:rPr lang="bg-BG" sz="2400" dirty="0" smtClean="0"/>
              <a:t>рилики и разлики между моделите;</a:t>
            </a:r>
          </a:p>
          <a:p>
            <a:pPr algn="just"/>
            <a:r>
              <a:rPr lang="bg-BG" sz="2400" dirty="0" smtClean="0">
                <a:solidFill>
                  <a:schemeClr val="accent1"/>
                </a:solidFill>
              </a:rPr>
              <a:t>Задачите на изследването са обвързани с подбирането на източниците: </a:t>
            </a:r>
          </a:p>
          <a:p>
            <a:pPr algn="just"/>
            <a:r>
              <a:rPr lang="bg-BG" sz="2400" dirty="0" smtClean="0">
                <a:solidFill>
                  <a:schemeClr val="accent1"/>
                </a:solidFill>
              </a:rPr>
              <a:t>от </a:t>
            </a:r>
            <a:r>
              <a:rPr lang="bg-BG" sz="2400" dirty="0" err="1" smtClean="0">
                <a:solidFill>
                  <a:schemeClr val="accent1"/>
                </a:solidFill>
              </a:rPr>
              <a:t>примарната</a:t>
            </a:r>
            <a:r>
              <a:rPr lang="bg-BG" sz="2400" dirty="0" smtClean="0">
                <a:solidFill>
                  <a:schemeClr val="accent1"/>
                </a:solidFill>
              </a:rPr>
              <a:t> литература, в която </a:t>
            </a:r>
            <a:r>
              <a:rPr lang="bg-BG" sz="2400" dirty="0">
                <a:solidFill>
                  <a:schemeClr val="accent1"/>
                </a:solidFill>
              </a:rPr>
              <a:t>са видими </a:t>
            </a:r>
            <a:r>
              <a:rPr lang="bg-BG" sz="2400" dirty="0" smtClean="0">
                <a:solidFill>
                  <a:schemeClr val="accent1"/>
                </a:solidFill>
              </a:rPr>
              <a:t>търсените тенденции на писане, от които да се изведе модел;</a:t>
            </a:r>
          </a:p>
          <a:p>
            <a:pPr algn="just"/>
            <a:r>
              <a:rPr lang="bg-BG" sz="2400" dirty="0">
                <a:solidFill>
                  <a:schemeClr val="accent1"/>
                </a:solidFill>
              </a:rPr>
              <a:t>о</a:t>
            </a:r>
            <a:r>
              <a:rPr lang="bg-BG" sz="2400" dirty="0" smtClean="0">
                <a:solidFill>
                  <a:schemeClr val="accent1"/>
                </a:solidFill>
              </a:rPr>
              <a:t>т секундарната литература, в която е засегнат изследователският въпрос/проблем от дисертацията.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Хипотеза – догадка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/>
              <a:t>Всеки от авторите има свой специфичен почерк, но въпреки това търсенето на отговор на изследователския въпрос през посочените опозиции </a:t>
            </a:r>
            <a:r>
              <a:rPr lang="bg-BG" sz="2400" dirty="0" smtClean="0"/>
              <a:t>(</a:t>
            </a:r>
            <a:r>
              <a:rPr lang="ru-RU" sz="2400" dirty="0" smtClean="0"/>
              <a:t>запомнено-</a:t>
            </a:r>
            <a:r>
              <a:rPr lang="ru-RU" sz="2400" dirty="0" err="1" smtClean="0"/>
              <a:t>забравено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присъствие-отсъствие</a:t>
            </a:r>
            <a:r>
              <a:rPr lang="ru-RU" sz="2400" dirty="0" smtClean="0"/>
              <a:t>, лично-</a:t>
            </a:r>
            <a:r>
              <a:rPr lang="ru-RU" sz="2400" dirty="0" err="1" smtClean="0"/>
              <a:t>колективно</a:t>
            </a:r>
            <a:r>
              <a:rPr lang="ru-RU" sz="2400" dirty="0" smtClean="0"/>
              <a:t>, индивидуален </a:t>
            </a:r>
            <a:r>
              <a:rPr lang="ru-RU" sz="2400" dirty="0"/>
              <a:t>жест-обществен </a:t>
            </a:r>
            <a:r>
              <a:rPr lang="ru-RU" sz="2400" dirty="0" err="1" smtClean="0"/>
              <a:t>коректив</a:t>
            </a:r>
            <a:r>
              <a:rPr lang="ru-RU" sz="2400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да </a:t>
            </a:r>
            <a:r>
              <a:rPr lang="ru-RU" dirty="0" err="1" smtClean="0"/>
              <a:t>изведе</a:t>
            </a:r>
            <a:r>
              <a:rPr lang="ru-RU" dirty="0" smtClean="0"/>
              <a:t> </a:t>
            </a:r>
            <a:r>
              <a:rPr lang="ru-RU" dirty="0" err="1" smtClean="0"/>
              <a:t>модел</a:t>
            </a:r>
            <a:r>
              <a:rPr lang="ru-RU" dirty="0" smtClean="0"/>
              <a:t>, валиден и за </a:t>
            </a:r>
            <a:r>
              <a:rPr lang="ru-RU" dirty="0" err="1" smtClean="0"/>
              <a:t>тримата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bg-BG" sz="2400" dirty="0"/>
              <a:t>(П. </a:t>
            </a:r>
            <a:r>
              <a:rPr lang="bg-BG" sz="2400" dirty="0" err="1"/>
              <a:t>Виликовски</a:t>
            </a:r>
            <a:r>
              <a:rPr lang="bg-BG" sz="2400" dirty="0"/>
              <a:t>, Я. </a:t>
            </a:r>
            <a:r>
              <a:rPr lang="bg-BG" sz="2400" dirty="0" err="1"/>
              <a:t>Йоханидес</a:t>
            </a:r>
            <a:r>
              <a:rPr lang="bg-BG" sz="2400" dirty="0"/>
              <a:t> и Д</a:t>
            </a:r>
            <a:r>
              <a:rPr lang="bg-BG" sz="2400" dirty="0" smtClean="0"/>
              <a:t>. </a:t>
            </a:r>
            <a:r>
              <a:rPr lang="bg-BG" sz="2400" dirty="0" err="1" smtClean="0"/>
              <a:t>Митана</a:t>
            </a:r>
            <a:r>
              <a:rPr lang="bg-BG" sz="2400" dirty="0" smtClean="0"/>
              <a:t>)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Изследователски процедури за решаването на проблема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r>
              <a:rPr lang="bg-BG" dirty="0"/>
              <a:t>в</a:t>
            </a:r>
            <a:r>
              <a:rPr lang="bg-BG" dirty="0" smtClean="0"/>
              <a:t>ъпросник – класически</a:t>
            </a:r>
          </a:p>
          <a:p>
            <a:r>
              <a:rPr lang="bg-BG" dirty="0"/>
              <a:t>е</a:t>
            </a:r>
            <a:r>
              <a:rPr lang="bg-BG" dirty="0" smtClean="0"/>
              <a:t>кспертна оценка</a:t>
            </a:r>
          </a:p>
          <a:p>
            <a:r>
              <a:rPr lang="bg-BG" dirty="0"/>
              <a:t>интерактивен анализ </a:t>
            </a:r>
            <a:endParaRPr lang="bg-BG" dirty="0" smtClean="0"/>
          </a:p>
          <a:p>
            <a:r>
              <a:rPr lang="bg-BG" dirty="0" smtClean="0"/>
              <a:t>контент-анализ</a:t>
            </a:r>
          </a:p>
          <a:p>
            <a:r>
              <a:rPr lang="bg-BG" dirty="0" smtClean="0"/>
              <a:t>латентен семантичен анализ</a:t>
            </a:r>
            <a:endParaRPr lang="en-US" dirty="0"/>
          </a:p>
          <a:p>
            <a:r>
              <a:rPr lang="bg-BG" sz="2800" dirty="0" smtClean="0"/>
              <a:t>проучване </a:t>
            </a:r>
            <a:r>
              <a:rPr lang="bg-BG" sz="2800" dirty="0"/>
              <a:t>на електронни </a:t>
            </a:r>
            <a:r>
              <a:rPr lang="bg-BG" sz="2800" dirty="0" smtClean="0"/>
              <a:t>ресурси</a:t>
            </a:r>
          </a:p>
          <a:p>
            <a:r>
              <a:rPr lang="bg-BG" sz="2800" dirty="0"/>
              <a:t>проучване на недигитални (хартиени) източници – </a:t>
            </a:r>
            <a:r>
              <a:rPr lang="bg-BG" sz="2800" dirty="0" smtClean="0"/>
              <a:t>библиография</a:t>
            </a:r>
            <a:endParaRPr lang="bg-BG" sz="2800" dirty="0"/>
          </a:p>
          <a:p>
            <a:r>
              <a:rPr lang="bg-BG" dirty="0"/>
              <a:t>текстолингвистичен анализ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Очаквани резултати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/>
              <a:t>я</a:t>
            </a:r>
            <a:r>
              <a:rPr lang="bg-BG" dirty="0" smtClean="0"/>
              <a:t>сно разграничаване на спецификите в творчеството на авторите (П. </a:t>
            </a:r>
            <a:r>
              <a:rPr lang="bg-BG" dirty="0" err="1" smtClean="0"/>
              <a:t>Виликовски</a:t>
            </a:r>
            <a:r>
              <a:rPr lang="bg-BG" dirty="0" smtClean="0"/>
              <a:t>, Я. </a:t>
            </a:r>
            <a:r>
              <a:rPr lang="bg-BG" dirty="0" err="1" smtClean="0"/>
              <a:t>Йоханидес</a:t>
            </a:r>
            <a:r>
              <a:rPr lang="bg-BG" dirty="0" smtClean="0"/>
              <a:t> и Д. </a:t>
            </a:r>
            <a:r>
              <a:rPr lang="bg-BG" dirty="0" err="1" smtClean="0"/>
              <a:t>Митана</a:t>
            </a:r>
            <a:r>
              <a:rPr lang="bg-BG" dirty="0" smtClean="0"/>
              <a:t>) като алтернатива на схематизма и тоталитарната представа за литература;</a:t>
            </a:r>
          </a:p>
          <a:p>
            <a:pPr algn="just"/>
            <a:r>
              <a:rPr lang="bg-BG" dirty="0" smtClean="0"/>
              <a:t>извеждането на общи тенденции за тримата автори;</a:t>
            </a:r>
          </a:p>
          <a:p>
            <a:pPr algn="just"/>
            <a:r>
              <a:rPr lang="bg-BG" dirty="0"/>
              <a:t>и</a:t>
            </a:r>
            <a:r>
              <a:rPr lang="bg-BG" dirty="0" smtClean="0"/>
              <a:t>зведените тенденции да бъдат </a:t>
            </a:r>
            <a:r>
              <a:rPr lang="bg-BG" dirty="0" err="1" smtClean="0"/>
              <a:t>съотносими</a:t>
            </a:r>
            <a:r>
              <a:rPr lang="bg-BG" dirty="0" smtClean="0"/>
              <a:t> и приложими към други автори от същото поколение.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Dorian">
      <a:dk1>
        <a:sysClr val="windowText" lastClr="000000"/>
      </a:dk1>
      <a:lt1>
        <a:srgbClr val="474747"/>
      </a:lt1>
      <a:dk2>
        <a:srgbClr val="CCCCCC"/>
      </a:dk2>
      <a:lt2>
        <a:srgbClr val="DDDDDD"/>
      </a:lt2>
      <a:accent1>
        <a:srgbClr val="DDDDDD"/>
      </a:accent1>
      <a:accent2>
        <a:srgbClr val="B2B2B2"/>
      </a:accent2>
      <a:accent3>
        <a:srgbClr val="969696"/>
      </a:accent3>
      <a:accent4>
        <a:srgbClr val="969696"/>
      </a:accent4>
      <a:accent5>
        <a:srgbClr val="9F9F9F"/>
      </a:accent5>
      <a:accent6>
        <a:srgbClr val="4D4D4D"/>
      </a:accent6>
      <a:hlink>
        <a:srgbClr val="474747"/>
      </a:hlink>
      <a:folHlink>
        <a:srgbClr val="919191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1115</TotalTime>
  <Words>508</Words>
  <Application>Microsoft Office PowerPoint</Application>
  <PresentationFormat>Презентация на цял екран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Граждански</vt:lpstr>
      <vt:lpstr>Проект за дисертация кратко представяне на концепцията за нея</vt:lpstr>
      <vt:lpstr>Ключови моменти в концепцията</vt:lpstr>
      <vt:lpstr>Методология/Основни теоретични постановки</vt:lpstr>
      <vt:lpstr>Понятиен апарат</vt:lpstr>
      <vt:lpstr>Изследователски въпрос/проблем</vt:lpstr>
      <vt:lpstr>Цел и задачи на изследването</vt:lpstr>
      <vt:lpstr>Хипотеза – догадка </vt:lpstr>
      <vt:lpstr>Изследователски процедури за решаването на проблема</vt:lpstr>
      <vt:lpstr>Очаквани резултати </vt:lpstr>
      <vt:lpstr>Дискусия. Възможни проблеми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 дисертация кратко представяне на концепцията за нея</dc:title>
  <dc:creator>tanya</dc:creator>
  <cp:lastModifiedBy>Miraveli Nikolaeva</cp:lastModifiedBy>
  <cp:revision>21</cp:revision>
  <dcterms:created xsi:type="dcterms:W3CDTF">2006-08-16T00:00:00Z</dcterms:created>
  <dcterms:modified xsi:type="dcterms:W3CDTF">2017-01-31T22:02:50Z</dcterms:modified>
</cp:coreProperties>
</file>