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0"/>
  </p:notesMasterIdLst>
  <p:sldIdLst>
    <p:sldId id="256" r:id="rId2"/>
    <p:sldId id="272" r:id="rId3"/>
    <p:sldId id="257" r:id="rId4"/>
    <p:sldId id="258" r:id="rId5"/>
    <p:sldId id="259" r:id="rId6"/>
    <p:sldId id="260" r:id="rId7"/>
    <p:sldId id="261" r:id="rId8"/>
    <p:sldId id="263" r:id="rId9"/>
    <p:sldId id="262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3" r:id="rId19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94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572E3F-143A-4B6D-9BC8-0F977D006EBF}" type="datetimeFigureOut">
              <a:rPr lang="en-US" smtClean="0"/>
              <a:t>7/17/2017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1EF0C4-F7F0-4818-A908-B97480AE9D4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bg-BG" dirty="0" smtClean="0"/>
              <a:t>След като бъде</a:t>
            </a:r>
            <a:r>
              <a:rPr lang="bg-BG" baseline="0" dirty="0" smtClean="0"/>
              <a:t> представен уводния слайд, ще може да проследите отделните автори и произведенията им. Но при всички случаи е добре да се експлицират връзките между границите на човешкото и набелязаните аспекти при анализ на различните произведения и автори.</a:t>
            </a:r>
            <a:endParaRPr lang="bg-BG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1EF0C4-F7F0-4818-A908-B97480AE9D48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bg-BG" dirty="0" smtClean="0"/>
              <a:t>Ако се употребява думата “двойничество”, тя следва</a:t>
            </a:r>
            <a:r>
              <a:rPr lang="bg-BG" baseline="0" dirty="0" smtClean="0"/>
              <a:t> да се уговори като речниково значение, както и да се посочи, че това е условна употреба, за разлика от употребата на думата “двойственост”.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1EF0C4-F7F0-4818-A908-B97480AE9D48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bg-BG" dirty="0" smtClean="0"/>
              <a:t>Могат ли да се използват маркери за образно представяне</a:t>
            </a:r>
            <a:r>
              <a:rPr lang="bg-BG" baseline="0" dirty="0" smtClean="0"/>
              <a:t> на границите на човешкото? А ще има ли разграничение човешко/ нечовешко???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1EF0C4-F7F0-4818-A908-B97480AE9D48}" type="slidenum">
              <a:rPr lang="en-US" smtClean="0"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bg-BG" smtClean="0"/>
              <a:t>Възможно е да се посочат и библиографски заглавия!!!!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1EF0C4-F7F0-4818-A908-B97480AE9D48}" type="slidenum">
              <a:rPr lang="en-US" smtClean="0"/>
              <a:t>18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D46B9C0B-59D9-4872-900F-7CD77C3CB930}" type="datetimeFigureOut">
              <a:rPr lang="bg-BG" smtClean="0"/>
              <a:pPr/>
              <a:t>17.7.2017 г.</a:t>
            </a:fld>
            <a:endParaRPr lang="bg-BG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bg-BG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FD0420B-83C2-49A2-9B03-5F17946CAA52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B9C0B-59D9-4872-900F-7CD77C3CB930}" type="datetimeFigureOut">
              <a:rPr lang="bg-BG" smtClean="0"/>
              <a:pPr/>
              <a:t>17.7.2017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0420B-83C2-49A2-9B03-5F17946CAA52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D46B9C0B-59D9-4872-900F-7CD77C3CB930}" type="datetimeFigureOut">
              <a:rPr lang="bg-BG" smtClean="0"/>
              <a:pPr/>
              <a:t>17.7.2017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bg-BG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FD0420B-83C2-49A2-9B03-5F17946CAA52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B9C0B-59D9-4872-900F-7CD77C3CB930}" type="datetimeFigureOut">
              <a:rPr lang="bg-BG" smtClean="0"/>
              <a:pPr/>
              <a:t>17.7.2017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FD0420B-83C2-49A2-9B03-5F17946CAA52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B9C0B-59D9-4872-900F-7CD77C3CB930}" type="datetimeFigureOut">
              <a:rPr lang="bg-BG" smtClean="0"/>
              <a:pPr/>
              <a:t>17.7.2017 г.</a:t>
            </a:fld>
            <a:endParaRPr lang="bg-BG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FD0420B-83C2-49A2-9B03-5F17946CAA52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bg-BG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46B9C0B-59D9-4872-900F-7CD77C3CB930}" type="datetimeFigureOut">
              <a:rPr lang="bg-BG" smtClean="0"/>
              <a:pPr/>
              <a:t>17.7.2017 г.</a:t>
            </a:fld>
            <a:endParaRPr lang="bg-BG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FD0420B-83C2-49A2-9B03-5F17946CAA52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bg-B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46B9C0B-59D9-4872-900F-7CD77C3CB930}" type="datetimeFigureOut">
              <a:rPr lang="bg-BG" smtClean="0"/>
              <a:pPr/>
              <a:t>17.7.2017 г.</a:t>
            </a:fld>
            <a:endParaRPr lang="bg-BG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FD0420B-83C2-49A2-9B03-5F17946CAA52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bg-BG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B9C0B-59D9-4872-900F-7CD77C3CB930}" type="datetimeFigureOut">
              <a:rPr lang="bg-BG" smtClean="0"/>
              <a:pPr/>
              <a:t>17.7.2017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FD0420B-83C2-49A2-9B03-5F17946CAA52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B9C0B-59D9-4872-900F-7CD77C3CB930}" type="datetimeFigureOut">
              <a:rPr lang="bg-BG" smtClean="0"/>
              <a:pPr/>
              <a:t>17.7.2017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FD0420B-83C2-49A2-9B03-5F17946CAA52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B9C0B-59D9-4872-900F-7CD77C3CB930}" type="datetimeFigureOut">
              <a:rPr lang="bg-BG" smtClean="0"/>
              <a:pPr/>
              <a:t>17.7.2017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FD0420B-83C2-49A2-9B03-5F17946CAA52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D46B9C0B-59D9-4872-900F-7CD77C3CB930}" type="datetimeFigureOut">
              <a:rPr lang="bg-BG" smtClean="0"/>
              <a:pPr/>
              <a:t>17.7.2017 г.</a:t>
            </a:fld>
            <a:endParaRPr lang="bg-BG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FD0420B-83C2-49A2-9B03-5F17946CAA52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46B9C0B-59D9-4872-900F-7CD77C3CB930}" type="datetimeFigureOut">
              <a:rPr lang="bg-BG" smtClean="0"/>
              <a:pPr/>
              <a:t>17.7.2017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bg-BG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FD0420B-83C2-49A2-9B03-5F17946CAA52}" type="slidenum">
              <a:rPr lang="bg-BG" smtClean="0"/>
              <a:pPr/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bg-BG" sz="3600" b="1" dirty="0" smtClean="0">
                <a:latin typeface="Times New Roman" pitchFamily="18" charset="0"/>
                <a:cs typeface="Times New Roman" pitchFamily="18" charset="0"/>
              </a:rPr>
              <a:t>ГРАНИЦИ НА ЧОВЕШКОТО В БЪЛГАРСКАТА ПОЕЗИЯ ОТ 20-ТЕ ДО 60-ТЕ ГОДИНИ НА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XX </a:t>
            </a:r>
            <a:r>
              <a:rPr lang="bg-BG" sz="3600" b="1" dirty="0" smtClean="0">
                <a:latin typeface="Times New Roman" pitchFamily="18" charset="0"/>
                <a:cs typeface="Times New Roman" pitchFamily="18" charset="0"/>
              </a:rPr>
              <a:t>ВЕК</a:t>
            </a:r>
            <a:endParaRPr lang="bg-BG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bg-BG" dirty="0" smtClean="0"/>
              <a:t>Проект за дисертация на Лора Динкова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xmlns="" val="20180787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/>
              <a:t>Образи – маркери? на границата на човешкото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bg-BG" dirty="0" smtClean="0"/>
              <a:t>Лудостта-буря е опитомена</a:t>
            </a:r>
          </a:p>
          <a:p>
            <a:r>
              <a:rPr lang="bg-BG" dirty="0" smtClean="0"/>
              <a:t>Родното поле и пръстта – призовани да затворят кръга на болката и травмите като отгледат нови спомени по взаимност и братсво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xmlns="" val="6988498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sz="3200" b="1" dirty="0" smtClean="0">
                <a:latin typeface="Times New Roman" pitchFamily="18" charset="0"/>
                <a:cs typeface="Times New Roman" pitchFamily="18" charset="0"/>
              </a:rPr>
              <a:t>Животът-лудост в поезията на Александър </a:t>
            </a:r>
            <a:r>
              <a:rPr lang="bg-BG" sz="3200" b="1" dirty="0" smtClean="0">
                <a:latin typeface="Times New Roman" pitchFamily="18" charset="0"/>
                <a:cs typeface="Times New Roman" pitchFamily="18" charset="0"/>
              </a:rPr>
              <a:t>Вутимски. Каква е връзката с основната тема за границите на човешкото?</a:t>
            </a:r>
            <a:endParaRPr lang="bg-BG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bg-BG" sz="3000" dirty="0" smtClean="0">
                <a:latin typeface="Times New Roman" pitchFamily="18" charset="0"/>
                <a:cs typeface="Times New Roman" pitchFamily="18" charset="0"/>
              </a:rPr>
              <a:t>Изместване на понятието ,,лудост‘‘ все повече към трагичния конфликт на личността със социалната действителност като израз на самопознание на модерния човек</a:t>
            </a:r>
          </a:p>
          <a:p>
            <a:r>
              <a:rPr lang="bg-BG" sz="3000" dirty="0" smtClean="0">
                <a:latin typeface="Times New Roman" pitchFamily="18" charset="0"/>
                <a:cs typeface="Times New Roman" pitchFamily="18" charset="0"/>
              </a:rPr>
              <a:t>Градът като образ на живота в неговата многоликост</a:t>
            </a:r>
          </a:p>
          <a:p>
            <a:r>
              <a:rPr lang="bg-BG" sz="3000" dirty="0" smtClean="0">
                <a:latin typeface="Times New Roman" pitchFamily="18" charset="0"/>
                <a:cs typeface="Times New Roman" pitchFamily="18" charset="0"/>
              </a:rPr>
              <a:t>Хаосът като възможен изход</a:t>
            </a:r>
          </a:p>
          <a:p>
            <a:r>
              <a:rPr lang="bg-BG" sz="3000" dirty="0" smtClean="0">
                <a:latin typeface="Times New Roman" pitchFamily="18" charset="0"/>
                <a:cs typeface="Times New Roman" pitchFamily="18" charset="0"/>
              </a:rPr>
              <a:t>,,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De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profundis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’’ </a:t>
            </a:r>
            <a:r>
              <a:rPr lang="bg-BG" sz="3000" dirty="0" smtClean="0">
                <a:latin typeface="Times New Roman" pitchFamily="18" charset="0"/>
                <a:cs typeface="Times New Roman" pitchFamily="18" charset="0"/>
              </a:rPr>
              <a:t>или дълбината на шанса – приспособяване на Другостта</a:t>
            </a:r>
            <a:endParaRPr lang="bg-BG" sz="3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833394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/>
              <a:t>Маркери на границите на човешкото у Ал. Вутимски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bg-BG" sz="3000" dirty="0" smtClean="0">
                <a:latin typeface="Times New Roman" pitchFamily="18" charset="0"/>
                <a:cs typeface="Times New Roman" pitchFamily="18" charset="0"/>
              </a:rPr>
              <a:t>Скитници-самотници в града на субекта ,,Вутимски‘‘</a:t>
            </a:r>
          </a:p>
          <a:p>
            <a:r>
              <a:rPr lang="bg-BG" sz="3000" dirty="0" smtClean="0">
                <a:latin typeface="Times New Roman" pitchFamily="18" charset="0"/>
                <a:cs typeface="Times New Roman" pitchFamily="18" charset="0"/>
              </a:rPr>
              <a:t>Разпознаването на хората по белезите на липсите - </a:t>
            </a:r>
            <a:r>
              <a:rPr lang="bg-BG" sz="3000" dirty="0" smtClean="0">
                <a:latin typeface="Times New Roman" pitchFamily="18" charset="0"/>
                <a:cs typeface="Times New Roman" pitchFamily="18" charset="0"/>
              </a:rPr>
              <a:t>излишеството </a:t>
            </a:r>
            <a:r>
              <a:rPr lang="bg-BG" sz="3000" dirty="0" smtClean="0">
                <a:latin typeface="Times New Roman" pitchFamily="18" charset="0"/>
                <a:cs typeface="Times New Roman" pitchFamily="18" charset="0"/>
              </a:rPr>
              <a:t>на мълчаливи хора в поезията на Александър Вутимски</a:t>
            </a:r>
          </a:p>
          <a:p>
            <a:r>
              <a:rPr lang="bg-BG" sz="3000" dirty="0" smtClean="0">
                <a:latin typeface="Times New Roman" pitchFamily="18" charset="0"/>
                <a:cs typeface="Times New Roman" pitchFamily="18" charset="0"/>
              </a:rPr>
              <a:t>Вярата в ,,прекрасния нов свят‘‘ – утопична алтернатива на умората, която съвременността е отгледала</a:t>
            </a:r>
            <a:endParaRPr lang="bg-BG" sz="3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811469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sz="3200" b="1" dirty="0" smtClean="0">
                <a:latin typeface="Times New Roman" pitchFamily="18" charset="0"/>
                <a:cs typeface="Times New Roman" pitchFamily="18" charset="0"/>
              </a:rPr>
              <a:t>Граници на съзнанието в поезията на Александър </a:t>
            </a:r>
            <a:r>
              <a:rPr lang="bg-BG" sz="3200" b="1" dirty="0" smtClean="0">
                <a:latin typeface="Times New Roman" pitchFamily="18" charset="0"/>
                <a:cs typeface="Times New Roman" pitchFamily="18" charset="0"/>
              </a:rPr>
              <a:t>Геров и границите на човешкото</a:t>
            </a:r>
            <a:endParaRPr lang="bg-BG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bg-BG" dirty="0" smtClean="0"/>
              <a:t>Представата за съзнанието като неотменно присъстваща във времето и пространството мисъл</a:t>
            </a:r>
          </a:p>
          <a:p>
            <a:r>
              <a:rPr lang="bg-BG" dirty="0" smtClean="0"/>
              <a:t>Съзнанието като опит за отъждествяване на човека с божественото</a:t>
            </a:r>
          </a:p>
          <a:p>
            <a:r>
              <a:rPr lang="bg-BG" dirty="0" smtClean="0"/>
              <a:t>Въпроси-загадки, които Геровата поезия ни предлага в опитите си за решение на човека във вселената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xmlns="" val="26794220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/>
              <a:t>Маркери на границите на човешкото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bg-BG" sz="3000" dirty="0" smtClean="0">
                <a:latin typeface="Times New Roman" pitchFamily="18" charset="0"/>
                <a:cs typeface="Times New Roman" pitchFamily="18" charset="0"/>
              </a:rPr>
              <a:t>Времето като поглъщащо пространства</a:t>
            </a:r>
          </a:p>
          <a:p>
            <a:r>
              <a:rPr lang="bg-BG" sz="3000" dirty="0" smtClean="0">
                <a:latin typeface="Times New Roman" pitchFamily="18" charset="0"/>
                <a:cs typeface="Times New Roman" pitchFamily="18" charset="0"/>
              </a:rPr>
              <a:t>Смъртта като надежда за възможни и други отговори на ,,свръхземните въпроси‘‘</a:t>
            </a:r>
          </a:p>
          <a:p>
            <a:r>
              <a:rPr lang="bg-BG" sz="3000" dirty="0" smtClean="0">
                <a:latin typeface="Times New Roman" pitchFamily="18" charset="0"/>
                <a:cs typeface="Times New Roman" pitchFamily="18" charset="0"/>
              </a:rPr>
              <a:t>Красотата на смъртта –за пръв път ,,вписана‘‘ в историята на българската лирика</a:t>
            </a:r>
          </a:p>
          <a:p>
            <a:r>
              <a:rPr lang="bg-BG" sz="3000" dirty="0" smtClean="0">
                <a:latin typeface="Times New Roman" pitchFamily="18" charset="0"/>
                <a:cs typeface="Times New Roman" pitchFamily="18" charset="0"/>
              </a:rPr>
              <a:t>Познанието, че вселената е обременена с мислите на нашите мъртви</a:t>
            </a:r>
          </a:p>
          <a:p>
            <a:r>
              <a:rPr lang="bg-BG" sz="3000" dirty="0" smtClean="0">
                <a:latin typeface="Times New Roman" pitchFamily="18" charset="0"/>
                <a:cs typeface="Times New Roman" pitchFamily="18" charset="0"/>
              </a:rPr>
              <a:t>Идеята за душата – мисъл</a:t>
            </a:r>
            <a:endParaRPr lang="bg-BG" sz="3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511002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/>
              <a:t>Маркери на границите на човешкото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bg-BG" sz="3000" dirty="0" smtClean="0">
                <a:latin typeface="Times New Roman" pitchFamily="18" charset="0"/>
                <a:cs typeface="Times New Roman" pitchFamily="18" charset="0"/>
              </a:rPr>
              <a:t>“Монтирането” </a:t>
            </a:r>
            <a:r>
              <a:rPr lang="bg-BG" sz="3000" dirty="0" smtClean="0">
                <a:latin typeface="Times New Roman" pitchFamily="18" charset="0"/>
                <a:cs typeface="Times New Roman" pitchFamily="18" charset="0"/>
              </a:rPr>
              <a:t>на космос в поезията на Александър Геров</a:t>
            </a:r>
          </a:p>
          <a:p>
            <a:r>
              <a:rPr lang="bg-BG" sz="3000" dirty="0" smtClean="0">
                <a:latin typeface="Times New Roman" pitchFamily="18" charset="0"/>
                <a:cs typeface="Times New Roman" pitchFamily="18" charset="0"/>
              </a:rPr>
              <a:t>Възможностите и невъзможностите да се напускат пределите на реалността</a:t>
            </a:r>
          </a:p>
          <a:p>
            <a:r>
              <a:rPr lang="bg-BG" sz="3000" dirty="0" smtClean="0">
                <a:latin typeface="Times New Roman" pitchFamily="18" charset="0"/>
                <a:cs typeface="Times New Roman" pitchFamily="18" charset="0"/>
              </a:rPr>
              <a:t>,,Вечността-мехур‘‘ – с особена пропускливост и чувствителност в геровската поетика</a:t>
            </a:r>
          </a:p>
          <a:p>
            <a:r>
              <a:rPr lang="bg-BG" sz="3000" dirty="0" smtClean="0">
                <a:latin typeface="Times New Roman" pitchFamily="18" charset="0"/>
                <a:cs typeface="Times New Roman" pitchFamily="18" charset="0"/>
              </a:rPr>
              <a:t>Възможността за нов космичен ред, която тази поезия предоставя</a:t>
            </a:r>
            <a:endParaRPr lang="bg-BG" sz="3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536459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sz="3200" b="1" dirty="0" smtClean="0">
                <a:latin typeface="Times New Roman" pitchFamily="18" charset="0"/>
                <a:cs typeface="Times New Roman" pitchFamily="18" charset="0"/>
              </a:rPr>
              <a:t>Поетите на 40-те през 60-те години на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XX </a:t>
            </a:r>
            <a:r>
              <a:rPr lang="bg-BG" sz="3200" b="1" dirty="0" smtClean="0">
                <a:latin typeface="Times New Roman" pitchFamily="18" charset="0"/>
                <a:cs typeface="Times New Roman" pitchFamily="18" charset="0"/>
              </a:rPr>
              <a:t>век.</a:t>
            </a:r>
            <a:br>
              <a:rPr lang="bg-BG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bg-BG" sz="3200" b="1" dirty="0" smtClean="0">
                <a:latin typeface="Times New Roman" pitchFamily="18" charset="0"/>
                <a:cs typeface="Times New Roman" pitchFamily="18" charset="0"/>
              </a:rPr>
              <a:t>Проблемът за ,,остаряването</a:t>
            </a:r>
            <a:r>
              <a:rPr lang="bg-BG" sz="3200" b="1" dirty="0" smtClean="0">
                <a:latin typeface="Times New Roman" pitchFamily="18" charset="0"/>
                <a:cs typeface="Times New Roman" pitchFamily="18" charset="0"/>
              </a:rPr>
              <a:t>‘‘ и границите на човешкото</a:t>
            </a:r>
            <a:endParaRPr lang="bg-BG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bg-BG" sz="3000" dirty="0" smtClean="0">
                <a:latin typeface="Times New Roman" pitchFamily="18" charset="0"/>
                <a:cs typeface="Times New Roman" pitchFamily="18" charset="0"/>
              </a:rPr>
              <a:t>Иван Пейчев и непоносимостта към насилие</a:t>
            </a:r>
          </a:p>
          <a:p>
            <a:r>
              <a:rPr lang="bg-BG" sz="3000" dirty="0" smtClean="0">
                <a:latin typeface="Times New Roman" pitchFamily="18" charset="0"/>
                <a:cs typeface="Times New Roman" pitchFamily="18" charset="0"/>
              </a:rPr>
              <a:t> Непримиримост спрямо шаблонното и примитивното мислене</a:t>
            </a:r>
          </a:p>
          <a:p>
            <a:r>
              <a:rPr lang="bg-BG" sz="3000" dirty="0" smtClean="0">
                <a:latin typeface="Times New Roman" pitchFamily="18" charset="0"/>
                <a:cs typeface="Times New Roman" pitchFamily="18" charset="0"/>
              </a:rPr>
              <a:t>Носталгия и самота в поезията на Иван Пейчев</a:t>
            </a:r>
          </a:p>
          <a:p>
            <a:r>
              <a:rPr lang="bg-BG" sz="3000" dirty="0" smtClean="0">
                <a:latin typeface="Times New Roman" pitchFamily="18" charset="0"/>
                <a:cs typeface="Times New Roman" pitchFamily="18" charset="0"/>
              </a:rPr>
              <a:t>Стиховете на Радой Ралин и поривът към свобода – дарбата да слушаш и разбираш гласовете на времето</a:t>
            </a:r>
          </a:p>
          <a:p>
            <a:r>
              <a:rPr lang="bg-BG" sz="3000" dirty="0" smtClean="0">
                <a:latin typeface="Times New Roman" pitchFamily="18" charset="0"/>
                <a:cs typeface="Times New Roman" pitchFamily="18" charset="0"/>
              </a:rPr>
              <a:t>Радой Ралин като гласа на човешкото време, наситено с драмите на един пропадащ свят</a:t>
            </a:r>
          </a:p>
        </p:txBody>
      </p:sp>
    </p:spTree>
    <p:extLst>
      <p:ext uri="{BB962C8B-B14F-4D97-AF65-F5344CB8AC3E}">
        <p14:creationId xmlns:p14="http://schemas.microsoft.com/office/powerpoint/2010/main" xmlns="" val="1056625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302752" cy="990600"/>
          </a:xfrm>
        </p:spPr>
        <p:txBody>
          <a:bodyPr>
            <a:noAutofit/>
          </a:bodyPr>
          <a:lstStyle/>
          <a:p>
            <a:r>
              <a:rPr lang="bg-BG" sz="2800" b="1" dirty="0" smtClean="0">
                <a:latin typeface="Times New Roman" pitchFamily="18" charset="0"/>
                <a:cs typeface="Times New Roman" pitchFamily="18" charset="0"/>
              </a:rPr>
              <a:t>Поетите на 40-те през 60-те години на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XX </a:t>
            </a:r>
            <a:r>
              <a:rPr lang="bg-BG" sz="2800" b="1" dirty="0" smtClean="0">
                <a:latin typeface="Times New Roman" pitchFamily="18" charset="0"/>
                <a:cs typeface="Times New Roman" pitchFamily="18" charset="0"/>
              </a:rPr>
              <a:t>век.</a:t>
            </a:r>
            <a:br>
              <a:rPr lang="bg-BG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bg-BG" sz="2800" b="1" dirty="0" smtClean="0">
                <a:latin typeface="Times New Roman" pitchFamily="18" charset="0"/>
                <a:cs typeface="Times New Roman" pitchFamily="18" charset="0"/>
              </a:rPr>
              <a:t>Проблемът за ,,остаряването‘‘ и границите на </a:t>
            </a:r>
            <a:r>
              <a:rPr lang="bg-BG" sz="2800" b="1" dirty="0" smtClean="0">
                <a:latin typeface="Times New Roman" pitchFamily="18" charset="0"/>
                <a:cs typeface="Times New Roman" pitchFamily="18" charset="0"/>
              </a:rPr>
              <a:t>човешкото/ 2 </a:t>
            </a:r>
            <a:endParaRPr lang="bg-BG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bg-BG" sz="3000" dirty="0" smtClean="0">
                <a:latin typeface="Times New Roman" pitchFamily="18" charset="0"/>
                <a:cs typeface="Times New Roman" pitchFamily="18" charset="0"/>
              </a:rPr>
              <a:t>Всеотдайността на поета Радой Ралин към малките и големите драми на човека, към загадката на неговото противоречиво съществуване</a:t>
            </a:r>
          </a:p>
          <a:p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Homo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ludens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3000" dirty="0" smtClean="0">
                <a:latin typeface="Times New Roman" pitchFamily="18" charset="0"/>
                <a:cs typeface="Times New Roman" pitchFamily="18" charset="0"/>
              </a:rPr>
              <a:t>или непознатата игра в поезията на Валери Петров</a:t>
            </a:r>
          </a:p>
          <a:p>
            <a:r>
              <a:rPr lang="bg-BG" sz="3000" smtClean="0">
                <a:latin typeface="Times New Roman" pitchFamily="18" charset="0"/>
                <a:cs typeface="Times New Roman" pitchFamily="18" charset="0"/>
              </a:rPr>
              <a:t>,,Несериозната‘‘ смърт в лириката на Валери Петров</a:t>
            </a:r>
            <a:endParaRPr lang="bg-BG" sz="3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567014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Списък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bg-BG" dirty="0" smtClean="0"/>
              <a:t>Списък на автори и произведения, обект на анализ във връзка с изследването на проблема за границите на човешкото 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Граници на човешкото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bg-BG" dirty="0" smtClean="0"/>
              <a:t>“Семантичен обем” на израза. Какво ще се схваща под граници на човешкото.</a:t>
            </a:r>
          </a:p>
          <a:p>
            <a:r>
              <a:rPr lang="bg-BG" dirty="0" smtClean="0"/>
              <a:t>Мотиви за избор на автори и на произведения</a:t>
            </a:r>
          </a:p>
          <a:p>
            <a:r>
              <a:rPr lang="bg-BG" dirty="0" smtClean="0"/>
              <a:t>Ключови проблеми, в съответствие с които се изследват границите на човешкото</a:t>
            </a:r>
          </a:p>
          <a:p>
            <a:r>
              <a:rPr lang="bg-BG" dirty="0" smtClean="0"/>
              <a:t>Възможни методологически основания за терминологичния апарат – историколитературни, реторически, литературнокритически, феноменологични?,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bg-BG" sz="3200" b="1" dirty="0" smtClean="0">
                <a:latin typeface="Times New Roman" pitchFamily="18" charset="0"/>
                <a:cs typeface="Times New Roman" pitchFamily="18" charset="0"/>
              </a:rPr>
              <a:t>Атанас</a:t>
            </a:r>
            <a:r>
              <a:rPr lang="bg-BG" sz="3000" b="1" dirty="0" smtClean="0">
                <a:latin typeface="Times New Roman" pitchFamily="18" charset="0"/>
                <a:cs typeface="Times New Roman" pitchFamily="18" charset="0"/>
              </a:rPr>
              <a:t> Далчев и ,,неживата‘‘ </a:t>
            </a:r>
            <a:r>
              <a:rPr lang="bg-BG" sz="3000" b="1" dirty="0" smtClean="0">
                <a:latin typeface="Times New Roman" pitchFamily="18" charset="0"/>
                <a:cs typeface="Times New Roman" pitchFamily="18" charset="0"/>
              </a:rPr>
              <a:t>поезия като поставяне на граници на човешкото???</a:t>
            </a:r>
            <a:endParaRPr lang="bg-BG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bg-BG" sz="3000" dirty="0" smtClean="0">
                <a:latin typeface="Times New Roman" pitchFamily="18" charset="0"/>
                <a:cs typeface="Times New Roman" pitchFamily="18" charset="0"/>
              </a:rPr>
              <a:t>Опити да се разчете поезията на Атанас Далчев отвъд ,,онаследената‘‘ предметност на текстовете му</a:t>
            </a:r>
          </a:p>
          <a:p>
            <a:r>
              <a:rPr lang="bg-BG" sz="3000" dirty="0" smtClean="0">
                <a:latin typeface="Times New Roman" pitchFamily="18" charset="0"/>
                <a:cs typeface="Times New Roman" pitchFamily="18" charset="0"/>
              </a:rPr>
              <a:t>Човешкото като невъзможен гарант за съществуването </a:t>
            </a:r>
            <a:r>
              <a:rPr lang="bg-BG" sz="3000" dirty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bg-BG" sz="3000" dirty="0" smtClean="0">
                <a:latin typeface="Times New Roman" pitchFamily="18" charset="0"/>
                <a:cs typeface="Times New Roman" pitchFamily="18" charset="0"/>
              </a:rPr>
              <a:t>и</a:t>
            </a:r>
          </a:p>
          <a:p>
            <a:r>
              <a:rPr lang="bg-BG" sz="3000" dirty="0" smtClean="0">
                <a:latin typeface="Times New Roman" pitchFamily="18" charset="0"/>
                <a:cs typeface="Times New Roman" pitchFamily="18" charset="0"/>
              </a:rPr>
              <a:t>“Зануляване” </a:t>
            </a:r>
            <a:r>
              <a:rPr lang="bg-BG" sz="3000" dirty="0" smtClean="0">
                <a:latin typeface="Times New Roman" pitchFamily="18" charset="0"/>
                <a:cs typeface="Times New Roman" pitchFamily="18" charset="0"/>
              </a:rPr>
              <a:t>на реално и отвъдно</a:t>
            </a:r>
          </a:p>
          <a:p>
            <a:r>
              <a:rPr lang="bg-BG" sz="3000" dirty="0" smtClean="0">
                <a:latin typeface="Times New Roman" pitchFamily="18" charset="0"/>
                <a:cs typeface="Times New Roman" pitchFamily="18" charset="0"/>
              </a:rPr>
              <a:t>Опозицията природа-култура</a:t>
            </a:r>
          </a:p>
        </p:txBody>
      </p:sp>
    </p:spTree>
    <p:extLst>
      <p:ext uri="{BB962C8B-B14F-4D97-AF65-F5344CB8AC3E}">
        <p14:creationId xmlns:p14="http://schemas.microsoft.com/office/powerpoint/2010/main" xmlns="" val="16748734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/>
              <a:t>Други “маркери” на границата на човешкото у А. Далчев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bg-BG" sz="3000" dirty="0" smtClean="0">
                <a:latin typeface="Times New Roman" pitchFamily="18" charset="0"/>
                <a:cs typeface="Times New Roman" pitchFamily="18" charset="0"/>
              </a:rPr>
              <a:t>Безвремието като синоним на неживото</a:t>
            </a:r>
          </a:p>
          <a:p>
            <a:r>
              <a:rPr lang="bg-BG" sz="3000" dirty="0" smtClean="0">
                <a:latin typeface="Times New Roman" pitchFamily="18" charset="0"/>
                <a:cs typeface="Times New Roman" pitchFamily="18" charset="0"/>
              </a:rPr>
              <a:t>Смъртта като част от това ,,неживо‘‘ в поезията на Далчев – изместените функции на отвъдното</a:t>
            </a:r>
          </a:p>
          <a:p>
            <a:r>
              <a:rPr lang="bg-BG" sz="3000" dirty="0" smtClean="0">
                <a:latin typeface="Times New Roman" pitchFamily="18" charset="0"/>
                <a:cs typeface="Times New Roman" pitchFamily="18" charset="0"/>
              </a:rPr>
              <a:t>Безкрайните повторения- знаци на едно и същото</a:t>
            </a:r>
          </a:p>
          <a:p>
            <a:r>
              <a:rPr lang="bg-BG" sz="3000" dirty="0" smtClean="0">
                <a:latin typeface="Times New Roman" pitchFamily="18" charset="0"/>
                <a:cs typeface="Times New Roman" pitchFamily="18" charset="0"/>
              </a:rPr>
              <a:t>Алтернативи на живота – любовта, детството, простотата</a:t>
            </a:r>
          </a:p>
          <a:p>
            <a:pPr marL="0" indent="0">
              <a:buNone/>
            </a:pP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xmlns="" val="4748709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534400" cy="1476400"/>
          </a:xfrm>
        </p:spPr>
        <p:txBody>
          <a:bodyPr>
            <a:noAutofit/>
          </a:bodyPr>
          <a:lstStyle/>
          <a:p>
            <a:r>
              <a:rPr lang="bg-BG" sz="2800" b="1" dirty="0" smtClean="0">
                <a:latin typeface="Times New Roman" pitchFamily="18" charset="0"/>
                <a:cs typeface="Times New Roman" pitchFamily="18" charset="0"/>
              </a:rPr>
              <a:t>Граници на човешкото и аспекти </a:t>
            </a:r>
            <a:r>
              <a:rPr lang="bg-BG" sz="2800" b="1" dirty="0" smtClean="0">
                <a:latin typeface="Times New Roman" pitchFamily="18" charset="0"/>
                <a:cs typeface="Times New Roman" pitchFamily="18" charset="0"/>
              </a:rPr>
              <a:t>на лудостта в поезията на Асен Разцветников, Никола Фурнаджиев и Александър </a:t>
            </a:r>
            <a:r>
              <a:rPr lang="bg-BG" sz="2800" b="1" dirty="0" smtClean="0">
                <a:latin typeface="Times New Roman" pitchFamily="18" charset="0"/>
                <a:cs typeface="Times New Roman" pitchFamily="18" charset="0"/>
              </a:rPr>
              <a:t>Вутимски </a:t>
            </a:r>
            <a:br>
              <a:rPr lang="bg-BG" sz="2800" b="1" dirty="0" smtClean="0">
                <a:latin typeface="Times New Roman" pitchFamily="18" charset="0"/>
                <a:cs typeface="Times New Roman" pitchFamily="18" charset="0"/>
              </a:rPr>
            </a:br>
            <a:endParaRPr lang="bg-BG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bg-BG" sz="3000" dirty="0" smtClean="0">
                <a:latin typeface="Times New Roman" pitchFamily="18" charset="0"/>
                <a:cs typeface="Times New Roman" pitchFamily="18" charset="0"/>
              </a:rPr>
              <a:t>Септемрвийските събития и травмите, които те отключват в творчеството на мнозина автори</a:t>
            </a:r>
          </a:p>
          <a:p>
            <a:r>
              <a:rPr lang="bg-BG" sz="3000" dirty="0" smtClean="0">
                <a:latin typeface="Times New Roman" pitchFamily="18" charset="0"/>
                <a:cs typeface="Times New Roman" pitchFamily="18" charset="0"/>
              </a:rPr>
              <a:t>Възможни и невъзможни начини за справяне с действителността</a:t>
            </a:r>
          </a:p>
          <a:p>
            <a:r>
              <a:rPr lang="bg-BG" sz="3000" dirty="0" smtClean="0">
                <a:latin typeface="Times New Roman" pitchFamily="18" charset="0"/>
                <a:cs typeface="Times New Roman" pitchFamily="18" charset="0"/>
              </a:rPr>
              <a:t>Проблемът разум – идентичност</a:t>
            </a:r>
          </a:p>
          <a:p>
            <a:r>
              <a:rPr lang="bg-BG" sz="3000" dirty="0" smtClean="0">
                <a:latin typeface="Times New Roman" pitchFamily="18" charset="0"/>
                <a:cs typeface="Times New Roman" pitchFamily="18" charset="0"/>
              </a:rPr>
              <a:t>Страданието в текстовете на Асен Разцветников</a:t>
            </a:r>
            <a:endParaRPr lang="bg-BG" sz="3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72500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sz="3200" b="1" dirty="0" smtClean="0">
                <a:latin typeface="Times New Roman" pitchFamily="18" charset="0"/>
                <a:cs typeface="Times New Roman" pitchFamily="18" charset="0"/>
              </a:rPr>
              <a:t>Границите на човешкото и Асен </a:t>
            </a:r>
            <a:r>
              <a:rPr lang="bg-BG" sz="3200" b="1" dirty="0" smtClean="0">
                <a:latin typeface="Times New Roman" pitchFamily="18" charset="0"/>
                <a:cs typeface="Times New Roman" pitchFamily="18" charset="0"/>
              </a:rPr>
              <a:t>Разцветников и опитите да бъдеш (не)разумен</a:t>
            </a:r>
            <a:endParaRPr lang="bg-BG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bg-BG" sz="3000" dirty="0" smtClean="0">
                <a:latin typeface="Times New Roman" pitchFamily="18" charset="0"/>
                <a:cs typeface="Times New Roman" pitchFamily="18" charset="0"/>
              </a:rPr>
              <a:t>Страданието – възможността на субекта да бъде друг, различен на себе си</a:t>
            </a:r>
          </a:p>
          <a:p>
            <a:r>
              <a:rPr lang="bg-BG" sz="3000" dirty="0" smtClean="0">
                <a:latin typeface="Times New Roman" pitchFamily="18" charset="0"/>
                <a:cs typeface="Times New Roman" pitchFamily="18" charset="0"/>
              </a:rPr>
              <a:t>Трансцендентното – образите на Неразумния и Лудия като медиатори между реалното и отвъдното</a:t>
            </a:r>
          </a:p>
          <a:p>
            <a:r>
              <a:rPr lang="bg-BG" sz="3000" dirty="0" smtClean="0">
                <a:latin typeface="Times New Roman" pitchFamily="18" charset="0"/>
                <a:cs typeface="Times New Roman" pitchFamily="18" charset="0"/>
              </a:rPr>
              <a:t>Бродниците в лириката на Разцветников – метафори-знаци, символизиращи трудния преход от един свят в друг</a:t>
            </a:r>
            <a:endParaRPr lang="bg-BG" sz="3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444247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/>
              <a:t>Други маркери на границите на човешкото у А. Разцветников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bg-BG" sz="3000" dirty="0" smtClean="0">
                <a:latin typeface="Times New Roman" pitchFamily="18" charset="0"/>
                <a:cs typeface="Times New Roman" pitchFamily="18" charset="0"/>
              </a:rPr>
              <a:t>Смъртта като непрекъснато случваща се, като ,,сегашна‘‘ в опита на лирическия говорител</a:t>
            </a:r>
          </a:p>
          <a:p>
            <a:r>
              <a:rPr lang="bg-BG" sz="3000" dirty="0" smtClean="0">
                <a:latin typeface="Times New Roman" pitchFamily="18" charset="0"/>
                <a:cs typeface="Times New Roman" pitchFamily="18" charset="0"/>
              </a:rPr>
              <a:t>Природата – заразна, налудна, но и същевременно ,,съпричастна‘‘ с полуделите човеци</a:t>
            </a:r>
          </a:p>
          <a:p>
            <a:r>
              <a:rPr lang="bg-BG" sz="3000" dirty="0" smtClean="0">
                <a:latin typeface="Times New Roman" pitchFamily="18" charset="0"/>
                <a:cs typeface="Times New Roman" pitchFamily="18" charset="0"/>
              </a:rPr>
              <a:t>Двойничеството или човекът-граница – лятото, огънят, огнищата и слънчогледите. Митическата символика на огъня и повтарящите се механизми на човешката памет</a:t>
            </a:r>
            <a:endParaRPr lang="bg-BG" sz="3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906040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/>
              <a:t>“Двойничеството” и границите на човешкото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bg-BG" sz="3000" dirty="0" smtClean="0">
                <a:latin typeface="Times New Roman" pitchFamily="18" charset="0"/>
                <a:cs typeface="Times New Roman" pitchFamily="18" charset="0"/>
              </a:rPr>
              <a:t>Традиционни интерпретации на мотива за двойничеството – несигурност, </a:t>
            </a:r>
            <a:r>
              <a:rPr lang="bg-BG" sz="3000" dirty="0" smtClean="0">
                <a:latin typeface="Times New Roman" pitchFamily="18" charset="0"/>
                <a:cs typeface="Times New Roman" pitchFamily="18" charset="0"/>
              </a:rPr>
              <a:t>уплах</a:t>
            </a:r>
            <a:r>
              <a:rPr lang="bg-BG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bg-BG" sz="3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bg-BG" sz="3000" dirty="0" smtClean="0">
                <a:latin typeface="Times New Roman" pitchFamily="18" charset="0"/>
                <a:cs typeface="Times New Roman" pitchFamily="18" charset="0"/>
              </a:rPr>
              <a:t>отчаяние.</a:t>
            </a:r>
          </a:p>
          <a:p>
            <a:r>
              <a:rPr lang="bg-BG" sz="3000" dirty="0" smtClean="0">
                <a:latin typeface="Times New Roman" pitchFamily="18" charset="0"/>
                <a:cs typeface="Times New Roman" pitchFamily="18" charset="0"/>
              </a:rPr>
              <a:t>,,Удвояването‘‘ като белег на различието, който подсилва, умножава значенията</a:t>
            </a:r>
          </a:p>
          <a:p>
            <a:r>
              <a:rPr lang="bg-BG" sz="3000" dirty="0" smtClean="0">
                <a:latin typeface="Times New Roman" pitchFamily="18" charset="0"/>
                <a:cs typeface="Times New Roman" pitchFamily="18" charset="0"/>
              </a:rPr>
              <a:t>Двойникът – противник. Двойничеството като изместване на представата, която човек има за самия себе си</a:t>
            </a:r>
            <a:endParaRPr lang="bg-BG" sz="3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80081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sz="3200" b="1" dirty="0" smtClean="0">
                <a:latin typeface="Times New Roman" pitchFamily="18" charset="0"/>
                <a:cs typeface="Times New Roman" pitchFamily="18" charset="0"/>
              </a:rPr>
              <a:t>Никола Фурнаджиев и категорията </a:t>
            </a:r>
            <a:r>
              <a:rPr lang="bg-BG" sz="3200" b="1" dirty="0" smtClean="0">
                <a:latin typeface="Times New Roman" pitchFamily="18" charset="0"/>
                <a:cs typeface="Times New Roman" pitchFamily="18" charset="0"/>
              </a:rPr>
              <a:t>съвест. Връзка с границите на човешкото?</a:t>
            </a:r>
            <a:endParaRPr lang="bg-BG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bg-BG" sz="3000" dirty="0" smtClean="0">
                <a:latin typeface="Times New Roman" pitchFamily="18" charset="0"/>
                <a:cs typeface="Times New Roman" pitchFamily="18" charset="0"/>
              </a:rPr>
              <a:t>Вечно актуален граждански дълг – къде започва и къде свършва културната ни памет</a:t>
            </a:r>
          </a:p>
          <a:p>
            <a:r>
              <a:rPr lang="bg-BG" sz="3000" dirty="0" smtClean="0">
                <a:latin typeface="Times New Roman" pitchFamily="18" charset="0"/>
                <a:cs typeface="Times New Roman" pitchFamily="18" charset="0"/>
              </a:rPr>
              <a:t>Отварянето на сетивата като разпит към човека и неговата отговорност за пресъграждане на света</a:t>
            </a:r>
          </a:p>
          <a:p>
            <a:r>
              <a:rPr lang="bg-BG" sz="3000" dirty="0" smtClean="0">
                <a:latin typeface="Times New Roman" pitchFamily="18" charset="0"/>
                <a:cs typeface="Times New Roman" pitchFamily="18" charset="0"/>
              </a:rPr>
              <a:t>Родината и смъртта</a:t>
            </a:r>
          </a:p>
          <a:p>
            <a:r>
              <a:rPr lang="bg-BG" sz="3000" dirty="0" smtClean="0">
                <a:latin typeface="Times New Roman" pitchFamily="18" charset="0"/>
                <a:cs typeface="Times New Roman" pitchFamily="18" charset="0"/>
              </a:rPr>
              <a:t>Възторзите на вятъра – настъпването на разрухата и възкресението на надеждата</a:t>
            </a:r>
          </a:p>
          <a:p>
            <a:endParaRPr lang="bg-BG" sz="3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08457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276</TotalTime>
  <Words>981</Words>
  <Application>Microsoft Office PowerPoint</Application>
  <PresentationFormat>On-screen Show (4:3)</PresentationFormat>
  <Paragraphs>86</Paragraphs>
  <Slides>18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Median</vt:lpstr>
      <vt:lpstr>ГРАНИЦИ НА ЧОВЕШКОТО В БЪЛГАРСКАТА ПОЕЗИЯ ОТ 20-ТЕ ДО 60-ТЕ ГОДИНИ НА XX ВЕК</vt:lpstr>
      <vt:lpstr>Граници на човешкото</vt:lpstr>
      <vt:lpstr>Атанас Далчев и ,,неживата‘‘ поезия като поставяне на граници на човешкото???</vt:lpstr>
      <vt:lpstr>Други “маркери” на границата на човешкото у А. Далчев</vt:lpstr>
      <vt:lpstr>Граници на човешкото и аспекти на лудостта в поезията на Асен Разцветников, Никола Фурнаджиев и Александър Вутимски  </vt:lpstr>
      <vt:lpstr>Границите на човешкото и Асен Разцветников и опитите да бъдеш (не)разумен</vt:lpstr>
      <vt:lpstr>Други маркери на границите на човешкото у А. Разцветников</vt:lpstr>
      <vt:lpstr>“Двойничеството” и границите на човешкото</vt:lpstr>
      <vt:lpstr>Никола Фурнаджиев и категорията съвест. Връзка с границите на човешкото?</vt:lpstr>
      <vt:lpstr>Образи – маркери? на границата на човешкото</vt:lpstr>
      <vt:lpstr>Животът-лудост в поезията на Александър Вутимски. Каква е връзката с основната тема за границите на човешкото?</vt:lpstr>
      <vt:lpstr>Маркери на границите на човешкото у Ал. Вутимски</vt:lpstr>
      <vt:lpstr>Граници на съзнанието в поезията на Александър Геров и границите на човешкото</vt:lpstr>
      <vt:lpstr>Маркери на границите на човешкото</vt:lpstr>
      <vt:lpstr>Маркери на границите на човешкото</vt:lpstr>
      <vt:lpstr>Поетите на 40-те през 60-те години на XX век. Проблемът за ,,остаряването‘‘ и границите на човешкото</vt:lpstr>
      <vt:lpstr>Поетите на 40-те през 60-те години на XX век. Проблемът за ,,остаряването‘‘ и границите на човешкото/ 2 </vt:lpstr>
      <vt:lpstr>Списък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ГРАНИЦИ НА ЧОВЕШКОТО В БЪЛГАРСКАТА ПОЕЗИЯ ОТ 20-ТЕ ДО 60-ТЕ ГОДИНИ НА XX ВЕК</dc:title>
  <dc:creator>GTX</dc:creator>
  <cp:lastModifiedBy>tanya</cp:lastModifiedBy>
  <cp:revision>28</cp:revision>
  <dcterms:created xsi:type="dcterms:W3CDTF">2017-06-09T06:02:24Z</dcterms:created>
  <dcterms:modified xsi:type="dcterms:W3CDTF">2017-07-17T12:23:00Z</dcterms:modified>
</cp:coreProperties>
</file>