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2" r:id="rId1"/>
  </p:sldMasterIdLst>
  <p:sldIdLst>
    <p:sldId id="256" r:id="rId2"/>
    <p:sldId id="264" r:id="rId3"/>
    <p:sldId id="265" r:id="rId4"/>
    <p:sldId id="271" r:id="rId5"/>
    <p:sldId id="267" r:id="rId6"/>
    <p:sldId id="268" r:id="rId7"/>
    <p:sldId id="269" r:id="rId8"/>
    <p:sldId id="270" r:id="rId9"/>
    <p:sldId id="262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75343605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6708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91712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625882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60401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145863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244122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114738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46923859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63115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11966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56373782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7575743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671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54502529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9803188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20688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530F57B-CE5D-40BE-B64B-08EE543DB941}" type="datetimeFigureOut">
              <a:rPr lang="bg-BG" smtClean="0"/>
              <a:pPr/>
              <a:t>3.2.2017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B0D973F-80EA-43EA-8782-7744940FCE1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86118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3" r:id="rId1"/>
    <p:sldLayoutId id="2147484634" r:id="rId2"/>
    <p:sldLayoutId id="2147484635" r:id="rId3"/>
    <p:sldLayoutId id="2147484636" r:id="rId4"/>
    <p:sldLayoutId id="2147484637" r:id="rId5"/>
    <p:sldLayoutId id="2147484638" r:id="rId6"/>
    <p:sldLayoutId id="2147484639" r:id="rId7"/>
    <p:sldLayoutId id="2147484640" r:id="rId8"/>
    <p:sldLayoutId id="2147484641" r:id="rId9"/>
    <p:sldLayoutId id="2147484642" r:id="rId10"/>
    <p:sldLayoutId id="2147484643" r:id="rId11"/>
    <p:sldLayoutId id="2147484644" r:id="rId12"/>
    <p:sldLayoutId id="2147484645" r:id="rId13"/>
    <p:sldLayoutId id="2147484646" r:id="rId14"/>
    <p:sldLayoutId id="2147484647" r:id="rId15"/>
    <p:sldLayoutId id="2147484648" r:id="rId16"/>
    <p:sldLayoutId id="21474846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331640" y="1526195"/>
            <a:ext cx="7920880" cy="2550877"/>
          </a:xfrm>
        </p:spPr>
        <p:txBody>
          <a:bodyPr>
            <a:noAutofit/>
          </a:bodyPr>
          <a:lstStyle/>
          <a:p>
            <a:pPr algn="ctr"/>
            <a:r>
              <a:rPr lang="bg-BG" sz="3200" dirty="0"/>
              <a:t>Проект за дисертация</a:t>
            </a:r>
            <a:br>
              <a:rPr lang="bg-BG" sz="3200" dirty="0"/>
            </a:br>
            <a:r>
              <a:rPr lang="bg-BG" sz="3200" dirty="0"/>
              <a:t>кратко представяне на концепцията за </a:t>
            </a:r>
            <a:r>
              <a:rPr lang="bg-BG" sz="3200" dirty="0" smtClean="0"/>
              <a:t>нея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bg-BG" sz="3200" dirty="0" smtClean="0"/>
              <a:t>Нови адективни деривати в чешки и български език</a:t>
            </a:r>
            <a:endParaRPr lang="bg-BG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31640" y="4797152"/>
            <a:ext cx="7512060" cy="1934041"/>
          </a:xfrm>
        </p:spPr>
        <p:txBody>
          <a:bodyPr>
            <a:noAutofit/>
          </a:bodyPr>
          <a:lstStyle/>
          <a:p>
            <a:pPr algn="r"/>
            <a:endParaRPr lang="bg-BG" sz="1800" dirty="0" smtClean="0"/>
          </a:p>
          <a:p>
            <a:pPr algn="r"/>
            <a:endParaRPr lang="bg-BG" sz="1800" dirty="0"/>
          </a:p>
          <a:p>
            <a:pPr algn="r"/>
            <a:r>
              <a:rPr lang="bg-BG" sz="1800" dirty="0" smtClean="0">
                <a:solidFill>
                  <a:schemeClr val="accent1">
                    <a:lumMod val="50000"/>
                  </a:schemeClr>
                </a:solidFill>
              </a:rPr>
              <a:t>изготвил: </a:t>
            </a:r>
          </a:p>
          <a:p>
            <a:pPr algn="r"/>
            <a:r>
              <a:rPr lang="bg-BG" sz="1800" dirty="0" smtClean="0">
                <a:solidFill>
                  <a:schemeClr val="accent1">
                    <a:lumMod val="50000"/>
                  </a:schemeClr>
                </a:solidFill>
              </a:rPr>
              <a:t>Михаела Димитрова</a:t>
            </a:r>
            <a:endParaRPr lang="bg-BG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78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Ключови моменти в концепцията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Методология</a:t>
            </a:r>
          </a:p>
          <a:p>
            <a:r>
              <a:rPr lang="bg-BG" dirty="0" smtClean="0"/>
              <a:t>Изследователски въпрос/ проблем</a:t>
            </a:r>
          </a:p>
          <a:p>
            <a:r>
              <a:rPr lang="bg-BG" dirty="0" smtClean="0"/>
              <a:t>Догадка – отговор на изследователския въпрос –хипотеза </a:t>
            </a:r>
          </a:p>
          <a:p>
            <a:r>
              <a:rPr lang="bg-BG" dirty="0" smtClean="0"/>
              <a:t>Цел и задачи на изследването, чрез които се решава изследователският проблем</a:t>
            </a:r>
          </a:p>
          <a:p>
            <a:r>
              <a:rPr lang="bg-BG" dirty="0" smtClean="0"/>
              <a:t>Съответстващи на целта  и задачите процедури, чрез които се решава изследователският проблем</a:t>
            </a:r>
          </a:p>
          <a:p>
            <a:r>
              <a:rPr lang="bg-BG" dirty="0" smtClean="0"/>
              <a:t>Дискусия за възможните трудности и начините, по които да се преодолеят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748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Методология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Основни научни постановки</a:t>
            </a:r>
          </a:p>
          <a:p>
            <a:r>
              <a:rPr lang="bg-BG" sz="2400" dirty="0"/>
              <a:t>Като основен за изследването избрахме съпоставителния метод, тъй като наблюденията върху </a:t>
            </a:r>
            <a:r>
              <a:rPr lang="bg-BG" sz="2400" dirty="0" smtClean="0"/>
              <a:t>образуването на новите адективни деривати в </a:t>
            </a:r>
            <a:r>
              <a:rPr lang="bg-BG" sz="2400" dirty="0"/>
              <a:t>чешкия и българския език го налагат</a:t>
            </a:r>
            <a:r>
              <a:rPr lang="bg-BG" sz="2400" i="1" dirty="0"/>
              <a:t>. </a:t>
            </a:r>
            <a:r>
              <a:rPr lang="bg-BG" sz="2400" dirty="0"/>
              <a:t>Той най-добре позволява да се отчетат сходствата и различията между употребата </a:t>
            </a:r>
            <a:r>
              <a:rPr lang="bg-BG" sz="2400" dirty="0" smtClean="0"/>
              <a:t>и наличието им в </a:t>
            </a:r>
            <a:r>
              <a:rPr lang="bg-BG" sz="2400" dirty="0"/>
              <a:t>единия и в другия език.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62769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Изследователски въпрос/ проблем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Дисертацията разглежда проблема за все по-честото заемане на чуждици (и не само) и образуването на нови адективи от тях в двата езика;</a:t>
            </a:r>
          </a:p>
          <a:p>
            <a:r>
              <a:rPr lang="bg-BG" dirty="0" smtClean="0"/>
              <a:t>Търси сходство в образуването им;</a:t>
            </a:r>
          </a:p>
          <a:p>
            <a:r>
              <a:rPr lang="bg-BG" dirty="0" smtClean="0"/>
              <a:t>Сравнява употребата и търси прилики и разлики в употребяваните деривати, в продуктивните и непродуктивните начини за образуването им в чешки и български език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09792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 и задачи на изследването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Целта е дисертацията е да разгледа </a:t>
            </a:r>
            <a:r>
              <a:rPr lang="bg-BG" dirty="0"/>
              <a:t>в съпоставителен </a:t>
            </a:r>
            <a:r>
              <a:rPr lang="bg-BG"/>
              <a:t>аспект </a:t>
            </a:r>
            <a:r>
              <a:rPr lang="bg-BG" smtClean="0"/>
              <a:t>състоянието </a:t>
            </a:r>
            <a:r>
              <a:rPr lang="bg-BG" dirty="0"/>
              <a:t>и употребата на </a:t>
            </a:r>
            <a:r>
              <a:rPr lang="bg-BG" dirty="0" smtClean="0"/>
              <a:t>новите адективни деривати </a:t>
            </a:r>
            <a:r>
              <a:rPr lang="bg-BG" dirty="0"/>
              <a:t>в българския и в чешкия език, като при разкриването на лингвистичните им особености изхождаме от спецификата на </a:t>
            </a:r>
            <a:r>
              <a:rPr lang="bg-BG" dirty="0" smtClean="0"/>
              <a:t>категорията прилагателно име. Текстът обръща внимание и на (не)продуктивните словообразувателни модели, типове, афикси и др.</a:t>
            </a:r>
            <a:endParaRPr lang="bg-BG" dirty="0"/>
          </a:p>
          <a:p>
            <a:r>
              <a:rPr lang="bg-BG" dirty="0"/>
              <a:t>Задачата е да се установят приликите и разликите в употребата </a:t>
            </a:r>
            <a:r>
              <a:rPr lang="bg-BG" dirty="0" smtClean="0"/>
              <a:t>и образуването на адективните деривати  в </a:t>
            </a:r>
            <a:r>
              <a:rPr lang="bg-BG" dirty="0"/>
              <a:t>двата </a:t>
            </a:r>
            <a:r>
              <a:rPr lang="bg-BG" dirty="0" smtClean="0"/>
              <a:t>езика, има ли идентични тенденции, разлики, ако да – къде са те и под.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36708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Хипотеза – догадка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/>
              <a:t>Също като в българския език </a:t>
            </a:r>
            <a:r>
              <a:rPr lang="bg-BG" dirty="0" smtClean="0"/>
              <a:t>чешкият език е подложен на голямото влияние на интернационализмите, англицизмите и международната терминологична лексика. </a:t>
            </a:r>
          </a:p>
          <a:p>
            <a:r>
              <a:rPr lang="bg-BG" dirty="0" smtClean="0"/>
              <a:t>Тъй като и двата езика са славянски, се очаква да открием сходство в употребата на заемките, сходство при употребата на някои префикси и афикси, както и разлики – напр. наличие на суфиксален вариант на прилагателното име в чешки език и на прилагателно с нулев суфикс в български език. </a:t>
            </a:r>
          </a:p>
        </p:txBody>
      </p:sp>
    </p:spTree>
    <p:extLst>
      <p:ext uri="{BB962C8B-B14F-4D97-AF65-F5344CB8AC3E}">
        <p14:creationId xmlns:p14="http://schemas.microsoft.com/office/powerpoint/2010/main" xmlns="" val="4472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-252536" y="930336"/>
            <a:ext cx="8071131" cy="1151965"/>
          </a:xfrm>
        </p:spPr>
        <p:txBody>
          <a:bodyPr>
            <a:noAutofit/>
          </a:bodyPr>
          <a:lstStyle/>
          <a:p>
            <a:pPr algn="ctr"/>
            <a:r>
              <a:rPr lang="bg-B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Изследователски процедури, които ще се използват за целите на дисертацията</a:t>
            </a:r>
            <a:endParaRPr lang="bg-BG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27584" y="2060685"/>
            <a:ext cx="6777317" cy="4057676"/>
          </a:xfrm>
        </p:spPr>
        <p:txBody>
          <a:bodyPr numCol="2">
            <a:normAutofit/>
          </a:bodyPr>
          <a:lstStyle/>
          <a:p>
            <a:r>
              <a:rPr lang="bg-BG" sz="2000" dirty="0" smtClean="0"/>
              <a:t>анализ на грешки в писмената реч</a:t>
            </a:r>
          </a:p>
          <a:p>
            <a:r>
              <a:rPr lang="bg-BG" sz="2000" dirty="0" smtClean="0"/>
              <a:t> анализ на грешки в устната реч</a:t>
            </a:r>
          </a:p>
          <a:p>
            <a:r>
              <a:rPr lang="bg-BG" sz="2000" dirty="0" smtClean="0"/>
              <a:t> анкета – класическа</a:t>
            </a:r>
          </a:p>
          <a:p>
            <a:r>
              <a:rPr lang="bg-BG" sz="2000" dirty="0" smtClean="0"/>
              <a:t> анкета – онлайн</a:t>
            </a:r>
          </a:p>
          <a:p>
            <a:r>
              <a:rPr lang="bg-BG" sz="2000" dirty="0" smtClean="0"/>
              <a:t> въпросник – класически</a:t>
            </a:r>
          </a:p>
          <a:p>
            <a:r>
              <a:rPr lang="bg-BG" sz="2000" dirty="0" smtClean="0"/>
              <a:t> въпросник – онлайн</a:t>
            </a:r>
          </a:p>
          <a:p>
            <a:r>
              <a:rPr lang="bg-BG" sz="2000" dirty="0" smtClean="0"/>
              <a:t> експертна оценка</a:t>
            </a:r>
          </a:p>
          <a:p>
            <a:r>
              <a:rPr lang="bg-BG" sz="2000" dirty="0" smtClean="0"/>
              <a:t> интерактивен анализ</a:t>
            </a:r>
          </a:p>
          <a:p>
            <a:r>
              <a:rPr lang="bg-BG" sz="2000" dirty="0" smtClean="0"/>
              <a:t> корпусна лингвистика</a:t>
            </a:r>
          </a:p>
          <a:p>
            <a:r>
              <a:rPr lang="bg-BG" sz="2000" dirty="0" smtClean="0"/>
              <a:t> лингвистичен анализ</a:t>
            </a:r>
          </a:p>
          <a:p>
            <a:r>
              <a:rPr lang="bg-BG" sz="2000" dirty="0" smtClean="0"/>
              <a:t> проучване на недигитални (хартиени) източници – библиография</a:t>
            </a:r>
          </a:p>
          <a:p>
            <a:r>
              <a:rPr lang="bg-BG" sz="2000" dirty="0" smtClean="0"/>
              <a:t>проучване на електронни ресурси</a:t>
            </a:r>
          </a:p>
          <a:p>
            <a:r>
              <a:rPr lang="bg-BG" sz="2000" dirty="0" smtClean="0"/>
              <a:t>статистически методи 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xmlns="" val="149323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Дискусия за възможни трудности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Обем на ексцерпирана литература;</a:t>
            </a:r>
          </a:p>
          <a:p>
            <a:r>
              <a:rPr lang="bg-BG" dirty="0"/>
              <a:t>предметните области, в които възникват новите деривати. След разглеждането на статистическите данни ще се определят доминиращите предметни области. </a:t>
            </a:r>
          </a:p>
          <a:p>
            <a:r>
              <a:rPr lang="bg-BG" dirty="0" smtClean="0"/>
              <a:t>Качествения и количествения анализ на ескцерпирания материал</a:t>
            </a:r>
          </a:p>
          <a:p>
            <a:r>
              <a:rPr lang="bg-BG" dirty="0"/>
              <a:t>Дисертацията ще разгледа проблема за все по-честото заемане на чуждици (и не само) и образуването на нови адективи от тях в двата езика;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554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99592" y="2852936"/>
            <a:ext cx="7305960" cy="2095500"/>
          </a:xfrm>
        </p:spPr>
        <p:txBody>
          <a:bodyPr>
            <a:noAutofit/>
          </a:bodyPr>
          <a:lstStyle/>
          <a:p>
            <a:pPr algn="ctr"/>
            <a:r>
              <a:rPr lang="bg-BG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</a:t>
            </a:r>
            <a:r>
              <a:rPr lang="bg-BG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вниманието</a:t>
            </a:r>
            <a:r>
              <a:rPr lang="bg-BG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br>
              <a:rPr lang="bg-BG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bg-BG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2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106</TotalTime>
  <Words>473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Parallax</vt:lpstr>
      <vt:lpstr>Проект за дисертация кратко представяне на концепцията за нея  Нови адективни деривати в чешки и български език</vt:lpstr>
      <vt:lpstr>Ключови моменти в концепцията</vt:lpstr>
      <vt:lpstr>Методология</vt:lpstr>
      <vt:lpstr>Изследователски въпрос/ проблем</vt:lpstr>
      <vt:lpstr>Цел и задачи на изследването</vt:lpstr>
      <vt:lpstr>Хипотеза – догадка </vt:lpstr>
      <vt:lpstr>Изследователски процедури, които ще се използват за целите на дисертацията</vt:lpstr>
      <vt:lpstr>Дискусия за възможни трудности</vt:lpstr>
      <vt:lpstr>Благодаря  за вниманието!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Дизайн на бъдещ дисертационен труд</dc:title>
  <dc:creator>TSVETAN</dc:creator>
  <cp:lastModifiedBy>tanya</cp:lastModifiedBy>
  <cp:revision>14</cp:revision>
  <dcterms:created xsi:type="dcterms:W3CDTF">2016-05-19T17:45:23Z</dcterms:created>
  <dcterms:modified xsi:type="dcterms:W3CDTF">2017-02-03T10:57:30Z</dcterms:modified>
</cp:coreProperties>
</file>