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95" autoAdjust="0"/>
    <p:restoredTop sz="94713" autoAdjust="0"/>
  </p:normalViewPr>
  <p:slideViewPr>
    <p:cSldViewPr>
      <p:cViewPr varScale="1">
        <p:scale>
          <a:sx n="71" d="100"/>
          <a:sy n="71" d="100"/>
        </p:scale>
        <p:origin x="-5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99E8C-94C5-4693-9E0C-98E807D2421A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25385-95E6-4082-B3F7-B66474C55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25385-95E6-4082-B3F7-B66474C55BE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Струва</a:t>
            </a:r>
            <a:r>
              <a:rPr lang="bg-BG" baseline="0" dirty="0" smtClean="0"/>
              <a:t> ми се, че е по-добре да се пита: Какво казва литературата за тези травми. Не съм сигурна дали литературата следва да помага за преодоляване на травмите, защото това е задача на психоанализата. Вторият въпрос, както и вероятният отговор</a:t>
            </a:r>
            <a:r>
              <a:rPr lang="en-US" baseline="0" smtClean="0"/>
              <a:t>,</a:t>
            </a:r>
            <a:r>
              <a:rPr lang="bg-BG" baseline="0" smtClean="0"/>
              <a:t> </a:t>
            </a:r>
            <a:r>
              <a:rPr lang="bg-BG" baseline="0" dirty="0" smtClean="0"/>
              <a:t>е попадение!!!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25385-95E6-4082-B3F7-B66474C55BE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Отлична работа!!!! Браво! Концептуално</a:t>
            </a:r>
            <a:r>
              <a:rPr lang="bg-BG" baseline="0" dirty="0" smtClean="0"/>
              <a:t> и задълбочено. Обещаващо</a:t>
            </a:r>
            <a:r>
              <a:rPr lang="bg-BG" baseline="0" dirty="0" smtClean="0">
                <a:sym typeface="Wingdings" pitchFamily="2" charset="2"/>
              </a:rPr>
              <a:t></a:t>
            </a:r>
            <a:r>
              <a:rPr lang="en-US" baseline="0" dirty="0" smtClean="0">
                <a:sym typeface="Wingdings" pitchFamily="2" charset="2"/>
              </a:rPr>
              <a:t>)))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25385-95E6-4082-B3F7-B66474C55BE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02D20F-947D-4E59-925E-31EA07B5D590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243DE3-FBE8-43D5-BF49-944998095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02D20F-947D-4E59-925E-31EA07B5D590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243DE3-FBE8-43D5-BF49-944998095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02D20F-947D-4E59-925E-31EA07B5D590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243DE3-FBE8-43D5-BF49-944998095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02D20F-947D-4E59-925E-31EA07B5D590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243DE3-FBE8-43D5-BF49-9449980956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02D20F-947D-4E59-925E-31EA07B5D590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243DE3-FBE8-43D5-BF49-9449980956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02D20F-947D-4E59-925E-31EA07B5D590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243DE3-FBE8-43D5-BF49-9449980956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02D20F-947D-4E59-925E-31EA07B5D590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243DE3-FBE8-43D5-BF49-944998095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02D20F-947D-4E59-925E-31EA07B5D590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243DE3-FBE8-43D5-BF49-9449980956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02D20F-947D-4E59-925E-31EA07B5D590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243DE3-FBE8-43D5-BF49-944998095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02D20F-947D-4E59-925E-31EA07B5D590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243DE3-FBE8-43D5-BF49-944998095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02D20F-947D-4E59-925E-31EA07B5D590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243DE3-FBE8-43D5-BF49-9449980956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02D20F-947D-4E59-925E-31EA07B5D590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243DE3-FBE8-43D5-BF49-944998095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908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Проект  </a:t>
            </a:r>
            <a:br>
              <a:rPr lang="bg-BG" dirty="0" smtClean="0"/>
            </a:br>
            <a:r>
              <a:rPr lang="bg-BG" dirty="0" smtClean="0"/>
              <a:t>за дисертационен труд </a:t>
            </a:r>
            <a:br>
              <a:rPr lang="bg-BG" dirty="0" smtClean="0"/>
            </a:br>
            <a:r>
              <a:rPr lang="bg-BG" dirty="0" smtClean="0"/>
              <a:t>на тема </a:t>
            </a:r>
            <a:br>
              <a:rPr lang="bg-BG" dirty="0" smtClean="0"/>
            </a:br>
            <a:r>
              <a:rPr lang="bg-BG" dirty="0" smtClean="0"/>
              <a:t>“Травмите в славянските </a:t>
            </a:r>
            <a:r>
              <a:rPr lang="bg-BG" smtClean="0"/>
              <a:t>пограничия</a:t>
            </a:r>
            <a:r>
              <a:rPr lang="bg-BG" smtClean="0"/>
              <a:t>”</a:t>
            </a:r>
            <a:br>
              <a:rPr lang="bg-BG" smtClean="0"/>
            </a:br>
            <a:r>
              <a:rPr lang="bg-BG" sz="3600" smtClean="0"/>
              <a:t>докторант Кристиян Янев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>
                <a:solidFill>
                  <a:schemeClr val="tx2"/>
                </a:solidFill>
              </a:rPr>
              <a:t>Обхватността на темата предполага задълбочено проучване на няколко обществено-политически, исторически и културни контекста</a:t>
            </a:r>
          </a:p>
          <a:p>
            <a:r>
              <a:rPr lang="bg-BG" dirty="0" smtClean="0">
                <a:solidFill>
                  <a:schemeClr val="tx2"/>
                </a:solidFill>
              </a:rPr>
              <a:t>Необходимостта от работа със сравнително голям брой текстове, за да се направи типология, предполага трудност при подбора на художествения материал</a:t>
            </a:r>
          </a:p>
          <a:p>
            <a:r>
              <a:rPr lang="bg-BG" dirty="0" smtClean="0">
                <a:solidFill>
                  <a:schemeClr val="tx2"/>
                </a:solidFill>
              </a:rPr>
              <a:t>Проучване на най-новите явления в славянските литератури, за които все още няма многобройни критически разработки</a:t>
            </a:r>
          </a:p>
          <a:p>
            <a:r>
              <a:rPr lang="bg-BG" dirty="0" smtClean="0">
                <a:solidFill>
                  <a:schemeClr val="tx2"/>
                </a:solidFill>
              </a:rPr>
              <a:t> Работа с текстове на няколко славянски езика, тъй като липсват преводи на някои от най-новите произведения по темата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bg-BG" sz="2800" dirty="0" smtClean="0"/>
              <a:t>Възможни трудности при работата по темата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1800" dirty="0" smtClean="0">
                <a:solidFill>
                  <a:schemeClr val="tx2"/>
                </a:solidFill>
              </a:rPr>
              <a:t>Увод, въвеждащ много от предложените в настоящата презентация елементи – цел, задача, хипотези, обект и предмет на изследването</a:t>
            </a:r>
          </a:p>
          <a:p>
            <a:r>
              <a:rPr lang="bg-BG" sz="1800" dirty="0" smtClean="0">
                <a:solidFill>
                  <a:schemeClr val="tx2"/>
                </a:solidFill>
              </a:rPr>
              <a:t>Първа глава – представяне на спецификите на славянските пограничия и причините за възникналите конфликти, дефиниране на </a:t>
            </a:r>
            <a:r>
              <a:rPr lang="bg-BG" sz="1800" i="1" dirty="0" smtClean="0">
                <a:solidFill>
                  <a:schemeClr val="tx2"/>
                </a:solidFill>
              </a:rPr>
              <a:t>граничността</a:t>
            </a:r>
            <a:r>
              <a:rPr lang="bg-BG" sz="1800" dirty="0" smtClean="0">
                <a:solidFill>
                  <a:schemeClr val="tx2"/>
                </a:solidFill>
              </a:rPr>
              <a:t> като явление.</a:t>
            </a:r>
          </a:p>
          <a:p>
            <a:r>
              <a:rPr lang="bg-BG" sz="1800" dirty="0" smtClean="0">
                <a:solidFill>
                  <a:schemeClr val="tx2"/>
                </a:solidFill>
              </a:rPr>
              <a:t>Втора глава – преглед на теоретичната литература, за да се изведе работеща за изследването дефиниция на </a:t>
            </a:r>
            <a:r>
              <a:rPr lang="bg-BG" sz="1800" i="1" dirty="0" smtClean="0">
                <a:solidFill>
                  <a:schemeClr val="tx2"/>
                </a:solidFill>
              </a:rPr>
              <a:t>травмата – </a:t>
            </a:r>
            <a:r>
              <a:rPr lang="bg-BG" sz="1800" dirty="0" smtClean="0">
                <a:solidFill>
                  <a:schemeClr val="tx2"/>
                </a:solidFill>
              </a:rPr>
              <a:t>в движението от индивидуална (разбирана в психотерапевтичен смисъл) травма до травмата като конструкт на колективната идентичност.</a:t>
            </a:r>
          </a:p>
          <a:p>
            <a:r>
              <a:rPr lang="bg-BG" sz="1800" dirty="0" smtClean="0">
                <a:solidFill>
                  <a:schemeClr val="tx2"/>
                </a:solidFill>
              </a:rPr>
              <a:t>Трета глава – съпоставителен литературоведски анализ на произведенията</a:t>
            </a:r>
          </a:p>
          <a:p>
            <a:r>
              <a:rPr lang="bg-BG" sz="1800" dirty="0" smtClean="0">
                <a:solidFill>
                  <a:schemeClr val="tx2"/>
                </a:solidFill>
              </a:rPr>
              <a:t>Обобщение</a:t>
            </a:r>
          </a:p>
          <a:p>
            <a:pPr>
              <a:buNone/>
            </a:pPr>
            <a:endParaRPr lang="bg-BG" sz="1800" dirty="0" smtClean="0"/>
          </a:p>
          <a:p>
            <a:endParaRPr lang="bg-BG" dirty="0" smtClean="0"/>
          </a:p>
          <a:p>
            <a:endParaRPr lang="bg-B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bg-BG" dirty="0" smtClean="0"/>
              <a:t>План за структура </a:t>
            </a:r>
            <a:br>
              <a:rPr lang="bg-BG" dirty="0" smtClean="0"/>
            </a:br>
            <a:r>
              <a:rPr lang="bg-BG" dirty="0" smtClean="0"/>
              <a:t>на дисертацията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algn="r"/>
            <a:r>
              <a:rPr lang="bg-BG" dirty="0" smtClean="0">
                <a:solidFill>
                  <a:schemeClr val="tx2"/>
                </a:solidFill>
              </a:rPr>
              <a:t>Встъпителни бележки</a:t>
            </a:r>
          </a:p>
          <a:p>
            <a:pPr algn="r"/>
            <a:r>
              <a:rPr lang="bg-BG" dirty="0" smtClean="0">
                <a:solidFill>
                  <a:schemeClr val="tx2"/>
                </a:solidFill>
              </a:rPr>
              <a:t>Обект и предмет на изследването</a:t>
            </a:r>
          </a:p>
          <a:p>
            <a:pPr algn="r"/>
            <a:r>
              <a:rPr lang="bg-BG" dirty="0" smtClean="0">
                <a:solidFill>
                  <a:schemeClr val="tx2"/>
                </a:solidFill>
              </a:rPr>
              <a:t>Понятиен апарат</a:t>
            </a:r>
          </a:p>
          <a:p>
            <a:pPr algn="r"/>
            <a:r>
              <a:rPr lang="bg-BG" dirty="0" smtClean="0">
                <a:solidFill>
                  <a:schemeClr val="tx2"/>
                </a:solidFill>
              </a:rPr>
              <a:t>Изследователски въпроси и хипотези</a:t>
            </a:r>
          </a:p>
          <a:p>
            <a:pPr algn="r"/>
            <a:r>
              <a:rPr lang="bg-BG" dirty="0" smtClean="0">
                <a:solidFill>
                  <a:schemeClr val="tx2"/>
                </a:solidFill>
              </a:rPr>
              <a:t>Цели и задачи</a:t>
            </a:r>
          </a:p>
          <a:p>
            <a:pPr algn="r"/>
            <a:r>
              <a:rPr lang="bg-BG" dirty="0" smtClean="0">
                <a:solidFill>
                  <a:schemeClr val="tx2"/>
                </a:solidFill>
              </a:rPr>
              <a:t>Методология</a:t>
            </a:r>
          </a:p>
          <a:p>
            <a:pPr algn="r"/>
            <a:r>
              <a:rPr lang="bg-BG" dirty="0" smtClean="0">
                <a:solidFill>
                  <a:schemeClr val="tx2"/>
                </a:solidFill>
              </a:rPr>
              <a:t>Възможни трудности при работата върху темата</a:t>
            </a:r>
          </a:p>
          <a:p>
            <a:pPr algn="r"/>
            <a:r>
              <a:rPr lang="bg-BG" dirty="0" smtClean="0">
                <a:solidFill>
                  <a:schemeClr val="tx2"/>
                </a:solidFill>
              </a:rPr>
              <a:t>План за структура на дисертацията</a:t>
            </a:r>
            <a:endParaRPr lang="da-DK" dirty="0" smtClean="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bg-BG" dirty="0" smtClean="0"/>
              <a:t>Съдържание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bg-BG" dirty="0" smtClean="0">
                <a:solidFill>
                  <a:schemeClr val="tx2"/>
                </a:solidFill>
              </a:rPr>
              <a:t>Темата “Травмите в славянските пограничия” предполага конкретизиране и стесняване на обхвата на изследването – дисертацията ще обхваща единствено проза (основно романи, но и сборници с разкази), създавана от славянски автори след 1989 г., като ще анализира събития и процеси от втората половина на ХХ в. </a:t>
            </a:r>
          </a:p>
          <a:p>
            <a:pPr algn="just"/>
            <a:r>
              <a:rPr lang="bg-BG" dirty="0" smtClean="0">
                <a:solidFill>
                  <a:schemeClr val="tx2"/>
                </a:solidFill>
              </a:rPr>
              <a:t>Тъй като разглежданите травми са последица от историческите и културните процеси, оформили съвременните славянски държави и оставили големи малцинствени групи в граничните им региони, неминуемо обществено-историческият контекст ще обхваща и предходните десетилетия, тъй като много от етническите, културните и религиозните конфликти се коренят в геополитическата ситуация от началото на миналия век.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tx2"/>
                </a:solidFill>
              </a:rPr>
              <a:t>Обект на изследване – най-новите славянски</a:t>
            </a:r>
            <a:r>
              <a:rPr lang="da-DK" dirty="0" smtClean="0">
                <a:solidFill>
                  <a:schemeClr val="tx2"/>
                </a:solidFill>
              </a:rPr>
              <a:t> </a:t>
            </a:r>
            <a:r>
              <a:rPr lang="bg-BG" dirty="0" smtClean="0">
                <a:solidFill>
                  <a:schemeClr val="tx2"/>
                </a:solidFill>
              </a:rPr>
              <a:t>литератури с акцент върху произведения, написани след 1989 г., в които се тематизират граничните конфликти, травмите и причините за тях.</a:t>
            </a:r>
          </a:p>
          <a:p>
            <a:pPr>
              <a:buNone/>
            </a:pPr>
            <a:endParaRPr lang="bg-BG" dirty="0" smtClean="0">
              <a:solidFill>
                <a:schemeClr val="tx2"/>
              </a:solidFill>
            </a:endParaRPr>
          </a:p>
          <a:p>
            <a:r>
              <a:rPr lang="bg-BG" dirty="0" smtClean="0">
                <a:solidFill>
                  <a:schemeClr val="tx2"/>
                </a:solidFill>
              </a:rPr>
              <a:t>Предмет на изследване – изобразяването на травмите (в постюгославски контекст, в отношения поляци-евреи, чехи-немци, украинци-руснаци) и връзката между травмата и паметта (индивидуална и колективна).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bg-BG" dirty="0" smtClean="0"/>
              <a:t>Обект и предмет на изследването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 smtClean="0">
                <a:solidFill>
                  <a:schemeClr val="tx2"/>
                </a:solidFill>
              </a:rPr>
              <a:t>Граничност</a:t>
            </a:r>
          </a:p>
          <a:p>
            <a:pPr algn="just"/>
            <a:r>
              <a:rPr lang="bg-BG" dirty="0" smtClean="0">
                <a:solidFill>
                  <a:schemeClr val="tx2"/>
                </a:solidFill>
              </a:rPr>
              <a:t>Памет и </a:t>
            </a:r>
            <a:r>
              <a:rPr lang="bg-BG" i="1" dirty="0" smtClean="0">
                <a:solidFill>
                  <a:schemeClr val="tx2"/>
                </a:solidFill>
              </a:rPr>
              <a:t>постпамет </a:t>
            </a:r>
            <a:r>
              <a:rPr lang="bg-BG" dirty="0" smtClean="0">
                <a:solidFill>
                  <a:schemeClr val="tx2"/>
                </a:solidFill>
              </a:rPr>
              <a:t>(термин на М. Хирш)</a:t>
            </a:r>
          </a:p>
          <a:p>
            <a:pPr algn="just"/>
            <a:r>
              <a:rPr lang="bg-BG" dirty="0" smtClean="0">
                <a:solidFill>
                  <a:schemeClr val="tx2"/>
                </a:solidFill>
              </a:rPr>
              <a:t>Културна идентичност</a:t>
            </a:r>
          </a:p>
          <a:p>
            <a:pPr algn="just"/>
            <a:r>
              <a:rPr lang="bg-BG" dirty="0" smtClean="0">
                <a:solidFill>
                  <a:schemeClr val="tx2"/>
                </a:solidFill>
              </a:rPr>
              <a:t>Травма:</a:t>
            </a:r>
          </a:p>
          <a:p>
            <a:pPr algn="just">
              <a:buFontTx/>
              <a:buChar char="-"/>
            </a:pPr>
            <a:r>
              <a:rPr lang="bg-BG" dirty="0" smtClean="0">
                <a:solidFill>
                  <a:schemeClr val="tx2"/>
                </a:solidFill>
              </a:rPr>
              <a:t>В индивидуален (</a:t>
            </a:r>
            <a:r>
              <a:rPr lang="bg-BG" i="1" dirty="0" smtClean="0">
                <a:solidFill>
                  <a:schemeClr val="tx2"/>
                </a:solidFill>
              </a:rPr>
              <a:t>психотерапевтичен</a:t>
            </a:r>
            <a:r>
              <a:rPr lang="bg-BG" dirty="0" smtClean="0">
                <a:solidFill>
                  <a:schemeClr val="tx2"/>
                </a:solidFill>
              </a:rPr>
              <a:t>) аспект</a:t>
            </a:r>
          </a:p>
          <a:p>
            <a:pPr algn="just">
              <a:buFontTx/>
              <a:buChar char="-"/>
            </a:pPr>
            <a:r>
              <a:rPr lang="bg-BG" dirty="0" smtClean="0">
                <a:solidFill>
                  <a:schemeClr val="tx2"/>
                </a:solidFill>
              </a:rPr>
              <a:t>В колективен аспект – в основата на културната памет и колективната идентичност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bg-BG" dirty="0" smtClean="0"/>
              <a:t>Понятиен апарат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>
                <a:solidFill>
                  <a:schemeClr val="tx2"/>
                </a:solidFill>
              </a:rPr>
              <a:t>Може ли литературата да покаже път към преодоляването на тези травми? </a:t>
            </a:r>
          </a:p>
          <a:p>
            <a:pPr>
              <a:buNone/>
            </a:pPr>
            <a:r>
              <a:rPr lang="bg-BG" dirty="0" smtClean="0">
                <a:solidFill>
                  <a:schemeClr val="tx2"/>
                </a:solidFill>
              </a:rPr>
              <a:t>-  Хипотеза: в литературните произведения тези често премълчавани или неартикулирани травми могат да се изговорят и посочат; в творбите може да се представи </a:t>
            </a:r>
            <a:r>
              <a:rPr lang="bg-BG" i="1" dirty="0" smtClean="0">
                <a:solidFill>
                  <a:schemeClr val="tx2"/>
                </a:solidFill>
              </a:rPr>
              <a:t>терапевтичното</a:t>
            </a:r>
            <a:r>
              <a:rPr lang="bg-BG" dirty="0" smtClean="0">
                <a:solidFill>
                  <a:schemeClr val="tx2"/>
                </a:solidFill>
              </a:rPr>
              <a:t> преодоляване на травмата.</a:t>
            </a:r>
          </a:p>
          <a:p>
            <a:r>
              <a:rPr lang="bg-BG" dirty="0" smtClean="0">
                <a:solidFill>
                  <a:schemeClr val="tx2"/>
                </a:solidFill>
              </a:rPr>
              <a:t>Какво е отношението между индивидуалната травма и колективната памет?</a:t>
            </a:r>
          </a:p>
          <a:p>
            <a:pPr>
              <a:buNone/>
            </a:pPr>
            <a:r>
              <a:rPr lang="bg-BG" dirty="0" smtClean="0">
                <a:solidFill>
                  <a:schemeClr val="tx2"/>
                </a:solidFill>
              </a:rPr>
              <a:t>-  Хипотеза: Личното страдание и индивидуалната травма могат да залегнат в основата на колективната памет, да станат важен елемент от (само)идентификацията на общността.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bg-BG" dirty="0" smtClean="0"/>
              <a:t>Изследователски въпроси и хипотези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bg-BG" dirty="0" smtClean="0">
                <a:solidFill>
                  <a:schemeClr val="tx2"/>
                </a:solidFill>
              </a:rPr>
              <a:t>Цел – сравнително изследване на съвременните славянски литератури, което да покаже приликите и различията в начина, по който травмите присъстват в тях.</a:t>
            </a:r>
          </a:p>
          <a:p>
            <a:pPr algn="just">
              <a:buNone/>
            </a:pPr>
            <a:endParaRPr lang="bg-BG" dirty="0" smtClean="0">
              <a:solidFill>
                <a:schemeClr val="tx2"/>
              </a:solidFill>
            </a:endParaRPr>
          </a:p>
          <a:p>
            <a:pPr algn="just"/>
            <a:r>
              <a:rPr lang="bg-BG" dirty="0" smtClean="0">
                <a:solidFill>
                  <a:schemeClr val="tx2"/>
                </a:solidFill>
              </a:rPr>
              <a:t>Задачи:</a:t>
            </a:r>
          </a:p>
          <a:p>
            <a:pPr algn="just"/>
            <a:r>
              <a:rPr lang="bg-BG" dirty="0" smtClean="0">
                <a:solidFill>
                  <a:schemeClr val="tx2"/>
                </a:solidFill>
              </a:rPr>
              <a:t>Да се дефинират понятията като </a:t>
            </a:r>
            <a:r>
              <a:rPr lang="bg-BG" i="1" dirty="0" smtClean="0">
                <a:solidFill>
                  <a:schemeClr val="tx2"/>
                </a:solidFill>
              </a:rPr>
              <a:t>травма</a:t>
            </a:r>
            <a:r>
              <a:rPr lang="bg-BG" dirty="0" smtClean="0">
                <a:solidFill>
                  <a:schemeClr val="tx2"/>
                </a:solidFill>
              </a:rPr>
              <a:t> и </a:t>
            </a:r>
            <a:r>
              <a:rPr lang="bg-BG" i="1" dirty="0" smtClean="0">
                <a:solidFill>
                  <a:schemeClr val="tx2"/>
                </a:solidFill>
              </a:rPr>
              <a:t>памет </a:t>
            </a:r>
            <a:r>
              <a:rPr lang="bg-BG" dirty="0" smtClean="0">
                <a:solidFill>
                  <a:schemeClr val="tx2"/>
                </a:solidFill>
              </a:rPr>
              <a:t>с оглед на специфичния славянски контекст</a:t>
            </a:r>
            <a:endParaRPr lang="en-US" i="1" dirty="0" smtClean="0">
              <a:solidFill>
                <a:schemeClr val="tx2"/>
              </a:solidFill>
            </a:endParaRPr>
          </a:p>
          <a:p>
            <a:pPr algn="just"/>
            <a:r>
              <a:rPr lang="bg-BG" dirty="0" smtClean="0">
                <a:solidFill>
                  <a:schemeClr val="tx2"/>
                </a:solidFill>
              </a:rPr>
              <a:t>Да се проследи как се създава литературната памет за травматичните преживявания</a:t>
            </a:r>
            <a:endParaRPr lang="en-US" dirty="0" smtClean="0">
              <a:solidFill>
                <a:schemeClr val="tx2"/>
              </a:solidFill>
            </a:endParaRPr>
          </a:p>
          <a:p>
            <a:pPr algn="just"/>
            <a:r>
              <a:rPr lang="bg-BG" dirty="0" smtClean="0">
                <a:solidFill>
                  <a:schemeClr val="tx2"/>
                </a:solidFill>
              </a:rPr>
              <a:t>Да се определи какво е отношението на доминиращия етнос към малцинствата в славянските държави и доколко историческата вина присъства в литературата. Пример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r>
              <a:rPr lang="bg-BG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          </a:t>
            </a:r>
            <a:endParaRPr lang="bg-BG" dirty="0" smtClean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tx2"/>
                </a:solidFill>
              </a:rPr>
              <a:t>   </a:t>
            </a:r>
            <a:r>
              <a:rPr lang="bg-BG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-  </a:t>
            </a:r>
            <a:r>
              <a:rPr lang="bg-BG" dirty="0" smtClean="0">
                <a:solidFill>
                  <a:schemeClr val="tx2"/>
                </a:solidFill>
              </a:rPr>
              <a:t>присъствието на еврейската тема в полската литература с оглед на полската вина / отсъствието на темата за Възродителния процес в българската литература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Цели и задачи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bg-BG" sz="2400" dirty="0" smtClean="0">
                <a:solidFill>
                  <a:schemeClr val="tx2"/>
                </a:solidFill>
              </a:rPr>
              <a:t>Да се направи типология на присъствието на травмите в славянските литератури, като се потърсят:</a:t>
            </a:r>
          </a:p>
          <a:p>
            <a:pPr algn="just">
              <a:buNone/>
            </a:pPr>
            <a:r>
              <a:rPr lang="bg-BG" sz="2400" dirty="0" smtClean="0">
                <a:solidFill>
                  <a:schemeClr val="tx2"/>
                </a:solidFill>
              </a:rPr>
              <a:t>1) Общи наративни структури / жанрови предпочитания. Примери: </a:t>
            </a:r>
          </a:p>
          <a:p>
            <a:pPr algn="just">
              <a:buNone/>
            </a:pPr>
            <a:r>
              <a:rPr lang="bg-BG" sz="2400" dirty="0" smtClean="0">
                <a:solidFill>
                  <a:schemeClr val="tx2"/>
                </a:solidFill>
              </a:rPr>
              <a:t>   - натуралистичен, (често първоличен) свидетелски разказ за случилото се</a:t>
            </a:r>
          </a:p>
          <a:p>
            <a:pPr algn="just">
              <a:buNone/>
            </a:pPr>
            <a:r>
              <a:rPr lang="bg-BG" sz="2400" dirty="0" smtClean="0">
                <a:solidFill>
                  <a:schemeClr val="tx2"/>
                </a:solidFill>
              </a:rPr>
              <a:t>   -  фантастични елементи – поява на зомбита, вещици, свръхестествени сили, служещи като метафора на вината и на непреживяната травма от миналото</a:t>
            </a:r>
          </a:p>
          <a:p>
            <a:pPr algn="just">
              <a:buNone/>
            </a:pPr>
            <a:r>
              <a:rPr lang="bg-BG" sz="2400" dirty="0" smtClean="0">
                <a:solidFill>
                  <a:schemeClr val="tx2"/>
                </a:solidFill>
              </a:rPr>
              <a:t>   - аналитичен и есеистичен подход, показващ преход от индивидуалното преживяване към абстрактното му осмисляне</a:t>
            </a:r>
          </a:p>
          <a:p>
            <a:pPr algn="just">
              <a:buNone/>
            </a:pPr>
            <a:endParaRPr lang="bg-BG" sz="2400" dirty="0" smtClean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bg-BG" sz="2400" dirty="0" smtClean="0">
                <a:solidFill>
                  <a:schemeClr val="tx2"/>
                </a:solidFill>
              </a:rPr>
              <a:t>2) Сюжетни близости, повтарящи се сюжетни модели. Примери:</a:t>
            </a:r>
          </a:p>
          <a:p>
            <a:pPr algn="just">
              <a:buNone/>
            </a:pPr>
            <a:r>
              <a:rPr lang="bg-BG" sz="2400" dirty="0" smtClean="0">
                <a:solidFill>
                  <a:schemeClr val="tx2"/>
                </a:solidFill>
              </a:rPr>
              <a:t>  -    ретроспективно връщане към травматичното преживяване </a:t>
            </a:r>
          </a:p>
          <a:p>
            <a:pPr algn="just">
              <a:buNone/>
            </a:pPr>
            <a:r>
              <a:rPr lang="bg-BG" sz="2400" dirty="0" smtClean="0">
                <a:solidFill>
                  <a:schemeClr val="tx2"/>
                </a:solidFill>
              </a:rPr>
              <a:t>  -    действието се развива най-често в чужбина</a:t>
            </a:r>
          </a:p>
          <a:p>
            <a:pPr algn="just">
              <a:buNone/>
            </a:pPr>
            <a:r>
              <a:rPr lang="bg-BG" sz="2400" dirty="0" smtClean="0">
                <a:solidFill>
                  <a:schemeClr val="tx2"/>
                </a:solidFill>
              </a:rPr>
              <a:t>  -    среща на разказвача/повестователя със свидетели</a:t>
            </a:r>
          </a:p>
          <a:p>
            <a:pPr algn="just">
              <a:buNone/>
            </a:pPr>
            <a:r>
              <a:rPr lang="bg-BG" sz="2400" dirty="0" smtClean="0">
                <a:solidFill>
                  <a:schemeClr val="tx2"/>
                </a:solidFill>
              </a:rPr>
              <a:t>  -    възможност за преодоляване на травмата в следващите поколения. С въвеждането на децата на жертвите се появява и въпросът за </a:t>
            </a:r>
            <a:r>
              <a:rPr lang="bg-BG" sz="2400" i="1" dirty="0" smtClean="0">
                <a:solidFill>
                  <a:schemeClr val="tx2"/>
                </a:solidFill>
              </a:rPr>
              <a:t>постпаметта</a:t>
            </a:r>
            <a:r>
              <a:rPr lang="bg-BG" sz="2400" dirty="0" smtClean="0">
                <a:solidFill>
                  <a:schemeClr val="tx2"/>
                </a:solidFill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bg-BG" dirty="0" smtClean="0">
                <a:solidFill>
                  <a:schemeClr val="tx2"/>
                </a:solidFill>
              </a:rPr>
              <a:t>Проучване на дигитални и хартиени източници – теоретична и литературоведска библиография</a:t>
            </a:r>
          </a:p>
          <a:p>
            <a:pPr algn="just"/>
            <a:r>
              <a:rPr lang="bg-BG" dirty="0" smtClean="0">
                <a:solidFill>
                  <a:schemeClr val="tx2"/>
                </a:solidFill>
              </a:rPr>
              <a:t>Подбор на художествени текстове – избор на репрезентативните за темата произведения</a:t>
            </a:r>
          </a:p>
          <a:p>
            <a:pPr algn="just"/>
            <a:r>
              <a:rPr lang="bg-BG" dirty="0" smtClean="0">
                <a:solidFill>
                  <a:schemeClr val="tx2"/>
                </a:solidFill>
              </a:rPr>
              <a:t>Съпоставително литературоведско изследване на художествените текстове</a:t>
            </a:r>
          </a:p>
          <a:p>
            <a:pPr algn="just"/>
            <a:r>
              <a:rPr lang="bg-BG" dirty="0" smtClean="0">
                <a:solidFill>
                  <a:schemeClr val="tx2"/>
                </a:solidFill>
              </a:rPr>
              <a:t>Литературен анализ на текстовете, който да разкрие общите наративни структури и сюжетни близости</a:t>
            </a:r>
          </a:p>
          <a:p>
            <a:pPr algn="just"/>
            <a:r>
              <a:rPr lang="bg-BG" dirty="0" smtClean="0">
                <a:solidFill>
                  <a:schemeClr val="tx2"/>
                </a:solidFill>
              </a:rPr>
              <a:t>Синтез на получените резултати, за да се създаде типология на начините, по които травмите присъстват в литературата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bg-BG" sz="2800" dirty="0" smtClean="0"/>
              <a:t>Методология / изследователски процедури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171</TotalTime>
  <Words>864</Words>
  <Application>Microsoft Office PowerPoint</Application>
  <PresentationFormat>On-screen Show (4:3)</PresentationFormat>
  <Paragraphs>70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Проект   за дисертационен труд  на тема  “Травмите в славянските пограничия” докторант Кристиян Янев</vt:lpstr>
      <vt:lpstr>Съдържание</vt:lpstr>
      <vt:lpstr>Slide 3</vt:lpstr>
      <vt:lpstr>Обект и предмет на изследването</vt:lpstr>
      <vt:lpstr>Понятиен апарат</vt:lpstr>
      <vt:lpstr>Изследователски въпроси и хипотези</vt:lpstr>
      <vt:lpstr>Цели и задачи</vt:lpstr>
      <vt:lpstr>Slide 8</vt:lpstr>
      <vt:lpstr>Методология / изследователски процедури</vt:lpstr>
      <vt:lpstr>Възможни трудности при работата по темата</vt:lpstr>
      <vt:lpstr>План за структура  на дисертацията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 за дисертационен труд  на тема  “Травмите в славянските пограничия”</dc:title>
  <dc:creator>st-library</dc:creator>
  <cp:lastModifiedBy>tanya</cp:lastModifiedBy>
  <cp:revision>13</cp:revision>
  <dcterms:created xsi:type="dcterms:W3CDTF">2017-06-22T09:52:04Z</dcterms:created>
  <dcterms:modified xsi:type="dcterms:W3CDTF">2017-07-17T13:13:14Z</dcterms:modified>
</cp:coreProperties>
</file>