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58" r:id="rId6"/>
    <p:sldId id="263"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varScale="1">
        <p:scale>
          <a:sx n="71" d="100"/>
          <a:sy n="71" d="100"/>
        </p:scale>
        <p:origin x="-5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2/10/2017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2/10/2017</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2/10/2017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2/10/2017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2/10/2017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2/10/2017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2/10/2017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838200"/>
            <a:ext cx="6477000" cy="4648200"/>
          </a:xfrm>
        </p:spPr>
        <p:txBody>
          <a:bodyPr>
            <a:normAutofit fontScale="90000"/>
          </a:bodyPr>
          <a:lstStyle/>
          <a:p>
            <a:pPr algn="ct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a:r>
            <a:br>
              <a:rPr lang="bg-BG" sz="3200" dirty="0" smtClean="0"/>
            </a:br>
            <a:r>
              <a:rPr lang="bg-BG" sz="3200" dirty="0" smtClean="0"/>
              <a:t>                                         представяне на проект за дисертация на тема:</a:t>
            </a:r>
            <a:br>
              <a:rPr lang="bg-BG" sz="3200" dirty="0" smtClean="0"/>
            </a:br>
            <a:r>
              <a:rPr lang="bg-BG" sz="3200" dirty="0" smtClean="0"/>
              <a:t/>
            </a:r>
            <a:br>
              <a:rPr lang="bg-BG" sz="3200" dirty="0" smtClean="0"/>
            </a:br>
            <a:r>
              <a:rPr lang="bg-BG" sz="3200" dirty="0" smtClean="0"/>
              <a:t>Повествователни стратегии в историческите книги на стария завет</a:t>
            </a:r>
            <a:br>
              <a:rPr lang="bg-BG" sz="3200" dirty="0" smtClean="0"/>
            </a:br>
            <a:r>
              <a:rPr lang="en-US" sz="3200" dirty="0" smtClean="0"/>
              <a:t/>
            </a:r>
            <a:br>
              <a:rPr lang="en-US" sz="3200" dirty="0" smtClean="0"/>
            </a:br>
            <a:r>
              <a:rPr lang="bg-BG" sz="3200" dirty="0" smtClean="0"/>
              <a:t/>
            </a:r>
            <a:br>
              <a:rPr lang="bg-BG" sz="3200" dirty="0" smtClean="0"/>
            </a:br>
            <a:endParaRPr lang="bg-BG" sz="3200" dirty="0"/>
          </a:p>
        </p:txBody>
      </p:sp>
      <p:sp>
        <p:nvSpPr>
          <p:cNvPr id="3" name="Subtitle 2"/>
          <p:cNvSpPr>
            <a:spLocks noGrp="1"/>
          </p:cNvSpPr>
          <p:nvPr>
            <p:ph type="subTitle" idx="1"/>
          </p:nvPr>
        </p:nvSpPr>
        <p:spPr>
          <a:xfrm>
            <a:off x="2667000" y="4953000"/>
            <a:ext cx="5802220" cy="1524000"/>
          </a:xfrm>
        </p:spPr>
        <p:txBody>
          <a:bodyPr/>
          <a:lstStyle/>
          <a:p>
            <a:r>
              <a:rPr lang="bg-BG" dirty="0" smtClean="0"/>
              <a:t>Деяна Талева</a:t>
            </a:r>
          </a:p>
          <a:p>
            <a:r>
              <a:rPr lang="bg-BG" dirty="0" smtClean="0"/>
              <a:t>СУ “Св. Климент Охридски”</a:t>
            </a:r>
            <a:endParaRPr lang="bg-B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Методология</a:t>
            </a:r>
            <a:endParaRPr lang="bg-BG" dirty="0"/>
          </a:p>
        </p:txBody>
      </p:sp>
      <p:sp>
        <p:nvSpPr>
          <p:cNvPr id="3" name="Content Placeholder 2"/>
          <p:cNvSpPr>
            <a:spLocks noGrp="1"/>
          </p:cNvSpPr>
          <p:nvPr>
            <p:ph idx="1"/>
          </p:nvPr>
        </p:nvSpPr>
        <p:spPr/>
        <p:txBody>
          <a:bodyPr>
            <a:normAutofit/>
          </a:bodyPr>
          <a:lstStyle/>
          <a:p>
            <a:pPr algn="just">
              <a:buNone/>
            </a:pPr>
            <a:r>
              <a:rPr lang="bg-BG" sz="1800" dirty="0" smtClean="0"/>
              <a:t>    Съществуват два основни изследователски подхода към историческите книги на Стария Завет:</a:t>
            </a:r>
          </a:p>
          <a:p>
            <a:pPr marL="342900" indent="-342900" algn="just">
              <a:buFont typeface="+mj-lt"/>
              <a:buAutoNum type="arabicPeriod"/>
            </a:pPr>
            <a:r>
              <a:rPr lang="bg-BG" sz="1800" dirty="0" smtClean="0"/>
              <a:t>И</a:t>
            </a:r>
            <a:r>
              <a:rPr lang="bg-BG" sz="1800" b="1" dirty="0" smtClean="0"/>
              <a:t>сторическата критика </a:t>
            </a:r>
            <a:r>
              <a:rPr lang="bg-BG" sz="1800" dirty="0" smtClean="0"/>
              <a:t>или т.нар. “критика на източниците”  ги разглежда като резултат от компилирането на различни документи. Разплитането на отделните нишки, втъкани в текста, може да ни помогне да открием истината за историческата съдба на Древен Израел. Всички проблемни места са субпродукт от множеството редакции и компилации.</a:t>
            </a:r>
          </a:p>
          <a:p>
            <a:pPr marL="342900" indent="-342900" algn="just">
              <a:buFont typeface="+mj-lt"/>
              <a:buAutoNum type="arabicPeriod"/>
            </a:pPr>
            <a:r>
              <a:rPr lang="bg-BG" sz="1800" dirty="0" smtClean="0"/>
              <a:t>За л</a:t>
            </a:r>
            <a:r>
              <a:rPr lang="bg-BG" sz="1800" b="1" dirty="0" smtClean="0"/>
              <a:t>итературната критика </a:t>
            </a:r>
            <a:r>
              <a:rPr lang="bg-BG" sz="1800" dirty="0" smtClean="0"/>
              <a:t>(най-вече в лицето на школата Нова Критика) текстът е това, което е, без непременно да препраща към някаква реалност извън себе си. Всички логически несъответствия, повторенията, натрупването на различни разкази за едно и също събитие са разглеждани просто като художествени средства, чрез които се създават определени внушения и се градят смисли.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методология</a:t>
            </a:r>
            <a:endParaRPr lang="bg-BG" dirty="0"/>
          </a:p>
        </p:txBody>
      </p:sp>
      <p:sp>
        <p:nvSpPr>
          <p:cNvPr id="3" name="Content Placeholder 2"/>
          <p:cNvSpPr>
            <a:spLocks noGrp="1"/>
          </p:cNvSpPr>
          <p:nvPr>
            <p:ph idx="1"/>
          </p:nvPr>
        </p:nvSpPr>
        <p:spPr/>
        <p:txBody>
          <a:bodyPr>
            <a:normAutofit/>
          </a:bodyPr>
          <a:lstStyle/>
          <a:p>
            <a:pPr algn="just">
              <a:buNone/>
            </a:pPr>
            <a:r>
              <a:rPr lang="bg-BG" sz="1900" dirty="0" smtClean="0"/>
              <a:t>    За целите на нашето изследване към текста ще се подхожда като към едно огледало на типа съзнание, което го създава; като отражение на идеологическите цели, които си поставя, на трудностите, с които се сблъсква, описвайки или написвайки своята история, и на начините, по които то самото се променя. </a:t>
            </a:r>
          </a:p>
          <a:p>
            <a:pPr algn="just">
              <a:buNone/>
            </a:pPr>
            <a:r>
              <a:rPr lang="bg-BG" sz="1900" dirty="0" smtClean="0"/>
              <a:t>    Изключваме допускането, че историческите книги на Стария Завет, такива, каквито ги познаваме днес, са продукт на механично сглобяване. Изключваме също чисто литературния прочит, според който всички особености на повествованието са само художествени похвати.</a:t>
            </a:r>
          </a:p>
          <a:p>
            <a:endParaRPr lang="bg-B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Изследователски проблем</a:t>
            </a:r>
            <a:endParaRPr lang="bg-BG" dirty="0"/>
          </a:p>
        </p:txBody>
      </p:sp>
      <p:sp>
        <p:nvSpPr>
          <p:cNvPr id="3" name="Content Placeholder 2"/>
          <p:cNvSpPr>
            <a:spLocks noGrp="1"/>
          </p:cNvSpPr>
          <p:nvPr>
            <p:ph idx="1"/>
          </p:nvPr>
        </p:nvSpPr>
        <p:spPr/>
        <p:txBody>
          <a:bodyPr/>
          <a:lstStyle/>
          <a:p>
            <a:pPr algn="just"/>
            <a:r>
              <a:rPr lang="bg-BG" dirty="0" smtClean="0"/>
              <a:t>Към изграждането на какви внушения се стреми писателят Второзаконник и какви повествователни стратегии използва за тяхното постигане? </a:t>
            </a:r>
            <a:endParaRPr lang="bg-B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200" dirty="0" smtClean="0"/>
              <a:t>Цел и задачи на изследването</a:t>
            </a:r>
            <a:endParaRPr lang="bg-BG" sz="3200" dirty="0"/>
          </a:p>
        </p:txBody>
      </p:sp>
      <p:sp>
        <p:nvSpPr>
          <p:cNvPr id="3" name="Content Placeholder 2"/>
          <p:cNvSpPr>
            <a:spLocks noGrp="1"/>
          </p:cNvSpPr>
          <p:nvPr>
            <p:ph idx="1"/>
          </p:nvPr>
        </p:nvSpPr>
        <p:spPr/>
        <p:txBody>
          <a:bodyPr/>
          <a:lstStyle/>
          <a:p>
            <a:pPr algn="just"/>
            <a:r>
              <a:rPr lang="bg-BG" dirty="0" smtClean="0"/>
              <a:t>Да се потърсят идеологическите внушения, към чието изграждане Второзаконникът се стреми?</a:t>
            </a:r>
          </a:p>
          <a:p>
            <a:pPr algn="just"/>
            <a:r>
              <a:rPr lang="bg-BG" dirty="0" smtClean="0"/>
              <a:t>Да се опишат повествователни стратегии, които той използва за постигане на целите си.</a:t>
            </a:r>
          </a:p>
          <a:p>
            <a:endParaRPr lang="bg-B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Обект на изследването</a:t>
            </a:r>
            <a:endParaRPr lang="bg-BG" dirty="0"/>
          </a:p>
        </p:txBody>
      </p:sp>
      <p:sp>
        <p:nvSpPr>
          <p:cNvPr id="3" name="Content Placeholder 2"/>
          <p:cNvSpPr>
            <a:spLocks noGrp="1"/>
          </p:cNvSpPr>
          <p:nvPr>
            <p:ph idx="1"/>
          </p:nvPr>
        </p:nvSpPr>
        <p:spPr/>
        <p:txBody>
          <a:bodyPr/>
          <a:lstStyle/>
          <a:p>
            <a:r>
              <a:rPr lang="bg-BG" dirty="0" smtClean="0"/>
              <a:t>Историческите книги на Стария Завет: </a:t>
            </a:r>
            <a:r>
              <a:rPr lang="bg-BG" i="1" dirty="0" smtClean="0"/>
              <a:t>Исус Навин, Съдии и 1,2,3 и 4 Царства </a:t>
            </a:r>
            <a:r>
              <a:rPr lang="bg-BG" dirty="0" smtClean="0"/>
              <a:t>и</a:t>
            </a:r>
            <a:r>
              <a:rPr lang="bg-BG" i="1" dirty="0" smtClean="0"/>
              <a:t> Хроники</a:t>
            </a:r>
            <a:endParaRPr lang="bg-BG"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Работна хипотеза</a:t>
            </a:r>
            <a:endParaRPr lang="bg-BG" dirty="0"/>
          </a:p>
        </p:txBody>
      </p:sp>
      <p:sp>
        <p:nvSpPr>
          <p:cNvPr id="3" name="Content Placeholder 2"/>
          <p:cNvSpPr>
            <a:spLocks noGrp="1"/>
          </p:cNvSpPr>
          <p:nvPr>
            <p:ph idx="1"/>
          </p:nvPr>
        </p:nvSpPr>
        <p:spPr>
          <a:xfrm>
            <a:off x="0" y="1600200"/>
            <a:ext cx="8077200" cy="4855536"/>
          </a:xfrm>
        </p:spPr>
        <p:txBody>
          <a:bodyPr>
            <a:normAutofit/>
          </a:bodyPr>
          <a:lstStyle/>
          <a:p>
            <a:pPr algn="just"/>
            <a:r>
              <a:rPr lang="bg-BG" sz="2400" dirty="0" smtClean="0"/>
              <a:t>   Заветът между Яхве и неговия избран народ се явява идеологическата рамка на историческото мислене/писане в разглежданите книги. Неуморният стремеж на Второзаконника да адаптира събитията от живота на Древен Израел към тази идеологическа рамка и да ги осмисля през нея придава облика на повествованието, такова, каквото го познаваме днес. </a:t>
            </a:r>
          </a:p>
          <a:p>
            <a:pPr algn="just"/>
            <a:r>
              <a:rPr lang="bg-BG" sz="2400" dirty="0" smtClean="0"/>
              <a:t>Този стремеж променя и самия разказвач. Трансформациите на разказа са отражение на трансформациите на вида съзнание, ко</a:t>
            </a:r>
            <a:r>
              <a:rPr lang="en-US" sz="2400" dirty="0" smtClean="0"/>
              <a:t>e</a:t>
            </a:r>
            <a:r>
              <a:rPr lang="bg-BG" sz="2400" dirty="0" smtClean="0"/>
              <a:t>то го създава.</a:t>
            </a:r>
            <a:endParaRPr lang="bg-BG"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t>Изследователски процедури</a:t>
            </a:r>
            <a:endParaRPr lang="bg-BG" dirty="0"/>
          </a:p>
        </p:txBody>
      </p:sp>
      <p:sp>
        <p:nvSpPr>
          <p:cNvPr id="3" name="Content Placeholder 2"/>
          <p:cNvSpPr>
            <a:spLocks noGrp="1"/>
          </p:cNvSpPr>
          <p:nvPr>
            <p:ph idx="1"/>
          </p:nvPr>
        </p:nvSpPr>
        <p:spPr/>
        <p:txBody>
          <a:bodyPr>
            <a:normAutofit fontScale="85000" lnSpcReduction="10000"/>
          </a:bodyPr>
          <a:lstStyle/>
          <a:p>
            <a:pPr algn="just"/>
            <a:r>
              <a:rPr lang="bg-BG" sz="2000" dirty="0" smtClean="0"/>
              <a:t>Очертаване на характерните особености на древноеврейското писане на история в контекста на други видове разкази с исторически характер от региона на Древна Месопотамия;</a:t>
            </a:r>
          </a:p>
          <a:p>
            <a:pPr algn="just"/>
            <a:r>
              <a:rPr lang="bg-BG" sz="2000" dirty="0" smtClean="0"/>
              <a:t>Проектът “</a:t>
            </a:r>
            <a:r>
              <a:rPr lang="bg-BG" sz="2000" i="1" dirty="0" smtClean="0"/>
              <a:t>Израел” – </a:t>
            </a:r>
            <a:r>
              <a:rPr lang="bg-BG" sz="2000" dirty="0" smtClean="0"/>
              <a:t>описание на идеологическите концепции на които е подчинен големият разказ за съдбата на Израел от завладяването на Ханааан до Вавилонския плен;</a:t>
            </a:r>
          </a:p>
          <a:p>
            <a:pPr algn="just"/>
            <a:r>
              <a:rPr lang="bg-BG" sz="2000" dirty="0" smtClean="0"/>
              <a:t>Анализ на проблемните места или горещите точки в разказа – там, където хронологическите и причинно-следствените връзки се губят; там, където има наслагване на различни разкази за едни и същи събития или множество повторения, така че читателската логика буквално бива взривена. Както проблемните места, така и много внимателно планираното повествование като това в книга </a:t>
            </a:r>
            <a:r>
              <a:rPr lang="bg-BG" sz="2000" i="1" dirty="0" smtClean="0"/>
              <a:t>Исус Навин</a:t>
            </a:r>
            <a:r>
              <a:rPr lang="bg-BG" sz="2000" dirty="0" smtClean="0"/>
              <a:t>, ще бъдат разглеждани като горещи точки на среща/сблъсък между идеологическата рамка на разказа – заветът между Яхве и неговия народ – и евентуални исторически събития от живота на Израел или като знации за трансформация на вида съзнание, който ги създава.</a:t>
            </a:r>
            <a:endParaRPr lang="bg-BG"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t>Очаквани резултати и възможни трудности</a:t>
            </a:r>
            <a:endParaRPr lang="bg-BG" dirty="0"/>
          </a:p>
        </p:txBody>
      </p:sp>
      <p:sp>
        <p:nvSpPr>
          <p:cNvPr id="3" name="Content Placeholder 2"/>
          <p:cNvSpPr>
            <a:spLocks noGrp="1"/>
          </p:cNvSpPr>
          <p:nvPr>
            <p:ph idx="1"/>
          </p:nvPr>
        </p:nvSpPr>
        <p:spPr>
          <a:xfrm>
            <a:off x="457200" y="1609416"/>
            <a:ext cx="7467600" cy="4846320"/>
          </a:xfrm>
        </p:spPr>
        <p:txBody>
          <a:bodyPr>
            <a:normAutofit/>
          </a:bodyPr>
          <a:lstStyle/>
          <a:p>
            <a:pPr algn="just"/>
            <a:r>
              <a:rPr lang="bg-BG" sz="2400" dirty="0" smtClean="0"/>
              <a:t>Има вероятност да бъдат открити отделни </a:t>
            </a:r>
            <a:r>
              <a:rPr lang="bg-BG" sz="2400" smtClean="0"/>
              <a:t>повествователни </a:t>
            </a:r>
            <a:r>
              <a:rPr lang="bg-BG" sz="2400" smtClean="0"/>
              <a:t>стратегии, </a:t>
            </a:r>
            <a:r>
              <a:rPr lang="bg-BG" sz="2400" dirty="0" smtClean="0"/>
              <a:t>без те да могат да бъдат систематизирани типологично, но, въпреки това, може да се потърси някакъв общ идеологически принцип, на който са подчинени.</a:t>
            </a:r>
          </a:p>
          <a:p>
            <a:pPr algn="just"/>
            <a:endParaRPr lang="bg-BG" sz="2400" dirty="0" smtClean="0"/>
          </a:p>
          <a:p>
            <a:pPr algn="just"/>
            <a:r>
              <a:rPr lang="bg-BG" sz="2400" dirty="0" smtClean="0"/>
              <a:t>Като резултат връзката между трансформациите на разказа и трансформациите на съзнанието, което ги създава, ще бъде по-ясно и видимо очертана.</a:t>
            </a:r>
            <a:endParaRPr lang="bg-BG"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1747</TotalTime>
  <Words>614</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                                                   представяне на проект за дисертация на тема:  Повествователни стратегии в историческите книги на стария завет   </vt:lpstr>
      <vt:lpstr>Методология</vt:lpstr>
      <vt:lpstr>методология</vt:lpstr>
      <vt:lpstr>Изследователски проблем</vt:lpstr>
      <vt:lpstr>Цел и задачи на изследването</vt:lpstr>
      <vt:lpstr>Обект на изследването</vt:lpstr>
      <vt:lpstr>Работна хипотеза</vt:lpstr>
      <vt:lpstr>Изследователски процедури</vt:lpstr>
      <vt:lpstr>Очаквани резултати и възможни трудности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Повествователни стратегии в историческите книги на стария завет</dc:title>
  <dc:creator>X60</dc:creator>
  <cp:lastModifiedBy>tanya</cp:lastModifiedBy>
  <cp:revision>67</cp:revision>
  <dcterms:created xsi:type="dcterms:W3CDTF">2006-08-16T00:00:00Z</dcterms:created>
  <dcterms:modified xsi:type="dcterms:W3CDTF">2017-02-10T13:20:57Z</dcterms:modified>
</cp:coreProperties>
</file>