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BB288-2E53-47E8-934D-3770E68D2FFF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D16A4-5F18-4E03-A5E2-B48696C1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4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1793-DE2E-44B0-A2F3-2D140DF4D350}" type="datetime1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39CE-AF24-42AE-BD5B-B13CFC31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8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1158F-9301-455A-8D2F-9F59DDF55D92}" type="datetime1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39CE-AF24-42AE-BD5B-B13CFC31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6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E571-EBA3-421F-ACA9-462CF084D81A}" type="datetime1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39CE-AF24-42AE-BD5B-B13CFC31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7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248F3-1E6E-4C7B-9F6F-1DD99135835D}" type="datetime1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39CE-AF24-42AE-BD5B-B13CFC31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8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C587-B598-4CE2-98ED-C301D0C41253}" type="datetime1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39CE-AF24-42AE-BD5B-B13CFC31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8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5075-1412-4926-9153-E1D13E1699FE}" type="datetime1">
              <a:rPr lang="en-US" smtClean="0"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39CE-AF24-42AE-BD5B-B13CFC31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4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9FDB-58D9-46F3-99A1-9079A9981A16}" type="datetime1">
              <a:rPr lang="en-US" smtClean="0"/>
              <a:t>11/6/2014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39CE-AF24-42AE-BD5B-B13CFC31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23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1BDF-9261-4099-A438-A32757B6EBC9}" type="datetime1">
              <a:rPr lang="en-US" smtClean="0"/>
              <a:t>11/6/2014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39CE-AF24-42AE-BD5B-B13CFC31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B9C9-A91D-42DA-84E4-7F2751A6AA4D}" type="datetime1">
              <a:rPr lang="en-US" smtClean="0"/>
              <a:t>11/6/2014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39CE-AF24-42AE-BD5B-B13CFC31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2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4541-A8BE-4619-B674-DB884B10C6B8}" type="datetime1">
              <a:rPr lang="en-US" smtClean="0"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39CE-AF24-42AE-BD5B-B13CFC31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8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C5D6-667E-4688-8BC1-981DEAC384F7}" type="datetime1">
              <a:rPr lang="en-US" smtClean="0"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39CE-AF24-42AE-BD5B-B13CFC31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6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B00DD-9B12-46B9-83B0-84881947A522}" type="datetime1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B39CE-AF24-42AE-BD5B-B13CFC31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0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В какъв курс ще участвате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Доц. д-р Милена </a:t>
            </a:r>
            <a:r>
              <a:rPr lang="bg-BG" dirty="0" smtClean="0"/>
              <a:t>Кирова</a:t>
            </a:r>
            <a:endParaRPr lang="en-US" dirty="0" smtClean="0"/>
          </a:p>
          <a:p>
            <a:r>
              <a:rPr lang="bg-BG" dirty="0" smtClean="0"/>
              <a:t>Доц. д-р Елена Бояджиева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39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Кратка анотация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bg-BG" dirty="0"/>
              <a:t>Курсът запознава студентите с ролята и мястото на учебния химичен експеримент в обучението по химия и методиката на неговото включване в урока по химия. Разгледани са взаимовръзките на демонстрационния и лабораторен химичен експеримент с учебното съдържание, методите на преподаване и различните организационни форми на учебния процес по химия.</a:t>
            </a:r>
            <a:endParaRPr lang="en-US" dirty="0"/>
          </a:p>
          <a:p>
            <a:r>
              <a:rPr lang="bg-BG" dirty="0"/>
              <a:t>Чрез лабораторните упражнения, включени в курса, студентите усъвършенстват експерименталните си умения и усвояват умения за подбор</a:t>
            </a:r>
            <a:r>
              <a:rPr lang="ru-RU" dirty="0"/>
              <a:t>,</a:t>
            </a:r>
            <a:r>
              <a:rPr lang="bg-BG" dirty="0"/>
              <a:t> адаптиране, организиране и провеждане на дидактически ефективни и безопасни опити, подчинени на определена цел. Тези умения са в основата на бъдещата професионална реализация на студентите като учители по химия.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65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Цели на курса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Студентите ще могат да: </a:t>
            </a:r>
            <a:endParaRPr lang="bg-BG" dirty="0" smtClean="0"/>
          </a:p>
          <a:p>
            <a:r>
              <a:rPr lang="bg-BG" dirty="0" smtClean="0"/>
              <a:t>подбират </a:t>
            </a:r>
            <a:r>
              <a:rPr lang="bg-BG" dirty="0"/>
              <a:t>и адаптират подходящи опити, свързани с конкретно учебно съдържание</a:t>
            </a:r>
            <a:r>
              <a:rPr lang="bg-BG" dirty="0" smtClean="0"/>
              <a:t>;</a:t>
            </a:r>
          </a:p>
          <a:p>
            <a:r>
              <a:rPr lang="bg-BG" dirty="0" smtClean="0"/>
              <a:t> </a:t>
            </a:r>
            <a:r>
              <a:rPr lang="bg-BG" dirty="0"/>
              <a:t>организират безопасна и ефективна демонстрационна и лабораторна дейност в реални училищни условия.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76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Учебна заетост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366026"/>
              </p:ext>
            </p:extLst>
          </p:nvPr>
        </p:nvGraphicFramePr>
        <p:xfrm>
          <a:off x="609598" y="1828801"/>
          <a:ext cx="8153401" cy="488471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13276"/>
                <a:gridCol w="3168526"/>
                <a:gridCol w="1371599"/>
              </a:tblGrid>
              <a:tr h="6887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Учебна заетост</a:t>
                      </a:r>
                      <a:endParaRPr lang="en-US" sz="2000" dirty="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Форма</a:t>
                      </a:r>
                      <a:endParaRPr lang="en-US" sz="200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Хорариум</a:t>
                      </a:r>
                      <a:endParaRPr lang="en-US" sz="200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</a:tr>
              <a:tr h="28698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Аудиторна заетост</a:t>
                      </a:r>
                      <a:endParaRPr lang="en-US" sz="200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Лекции</a:t>
                      </a:r>
                      <a:endParaRPr lang="en-US" sz="200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15</a:t>
                      </a:r>
                      <a:endParaRPr lang="en-US" sz="200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</a:tr>
              <a:tr h="2869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Семинарни упражнения</a:t>
                      </a:r>
                      <a:endParaRPr lang="en-US" sz="200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</a:tr>
              <a:tr h="2869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Практически упражнения </a:t>
                      </a:r>
                      <a:endParaRPr lang="en-US" sz="200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45</a:t>
                      </a:r>
                      <a:endParaRPr lang="en-US" sz="200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</a:tr>
              <a:tr h="28698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Обща аудиторна заетост</a:t>
                      </a:r>
                      <a:endParaRPr lang="en-US" sz="200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60</a:t>
                      </a:r>
                      <a:endParaRPr lang="en-US" sz="200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</a:tr>
              <a:tr h="1147948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err="1">
                          <a:effectLst/>
                        </a:rPr>
                        <a:t>Извънаудиторна</a:t>
                      </a:r>
                      <a:r>
                        <a:rPr lang="bg-BG" sz="2000" dirty="0">
                          <a:effectLst/>
                        </a:rPr>
                        <a:t> заетост</a:t>
                      </a:r>
                      <a:endParaRPr lang="en-US" sz="2000" dirty="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Курсов учебен проект</a:t>
                      </a:r>
                      <a:endParaRPr lang="en-US" sz="2000" dirty="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</a:rPr>
                        <a:t>30</a:t>
                      </a:r>
                      <a:endParaRPr lang="en-US" sz="2000" dirty="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</a:tr>
              <a:tr h="2869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</a:tr>
              <a:tr h="573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Самостоятелна работа в библиотека или с ресурси</a:t>
                      </a:r>
                      <a:endParaRPr lang="en-US" sz="2000" dirty="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</a:tr>
              <a:tr h="2869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Протоколи от експериментална работа</a:t>
                      </a:r>
                      <a:endParaRPr lang="en-US" sz="200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20</a:t>
                      </a:r>
                      <a:endParaRPr lang="en-US" sz="200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</a:tr>
              <a:tr h="2869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 </a:t>
                      </a:r>
                      <a:r>
                        <a:rPr lang="bg-BG" sz="2000" dirty="0" smtClean="0">
                          <a:effectLst/>
                        </a:rPr>
                        <a:t>Общо</a:t>
                      </a:r>
                      <a:endParaRPr lang="en-US" sz="2000" dirty="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 </a:t>
                      </a:r>
                      <a:r>
                        <a:rPr lang="bg-BG" sz="2000" dirty="0" smtClean="0">
                          <a:effectLst/>
                        </a:rPr>
                        <a:t>120</a:t>
                      </a:r>
                      <a:endParaRPr lang="en-US" sz="2000" dirty="0">
                        <a:effectLst/>
                        <a:latin typeface="MS Sans Serif"/>
                        <a:ea typeface="Times New Roman"/>
                        <a:cs typeface="MS Sans Serif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095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Оценяването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dirty="0" smtClean="0"/>
              <a:t>Задължително присъствие на лекции и упражнения – условие за допускане до </a:t>
            </a:r>
            <a:r>
              <a:rPr lang="bg-BG" dirty="0"/>
              <a:t>и</a:t>
            </a:r>
            <a:r>
              <a:rPr lang="bg-BG" dirty="0" smtClean="0"/>
              <a:t>зпит</a:t>
            </a:r>
          </a:p>
          <a:p>
            <a:r>
              <a:rPr lang="bg-BG" dirty="0" smtClean="0"/>
              <a:t>Активно участие в упражненията – 20%</a:t>
            </a:r>
          </a:p>
          <a:p>
            <a:r>
              <a:rPr lang="bg-BG" dirty="0" smtClean="0"/>
              <a:t>Предадени протоколи от всички упражнения – 20%</a:t>
            </a:r>
          </a:p>
          <a:p>
            <a:r>
              <a:rPr lang="bg-BG" dirty="0" smtClean="0"/>
              <a:t>Разработена самостоятелно курсова работа - 30 %</a:t>
            </a:r>
          </a:p>
          <a:p>
            <a:r>
              <a:rPr lang="bg-BG" dirty="0" smtClean="0"/>
              <a:t>Представяне на части от курсовата работа в лабораторни условия – 30%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43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b="1" dirty="0" smtClean="0"/>
              <a:t>Протоколите</a:t>
            </a: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800" dirty="0" smtClean="0"/>
              <a:t>1. име, фамилия, ф. номер</a:t>
            </a:r>
            <a:br>
              <a:rPr lang="bg-BG" sz="2800" dirty="0" smtClean="0"/>
            </a:br>
            <a:r>
              <a:rPr lang="bg-BG" sz="2800" dirty="0" smtClean="0"/>
              <a:t>2. тема на експерименталната работа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g-BG" dirty="0" smtClean="0"/>
              <a:t>3. За всяка демонстрация или лабораторни опити:</a:t>
            </a:r>
          </a:p>
          <a:p>
            <a:r>
              <a:rPr lang="bg-BG" dirty="0" smtClean="0"/>
              <a:t>Цел на опита</a:t>
            </a:r>
          </a:p>
          <a:p>
            <a:r>
              <a:rPr lang="bg-BG" dirty="0" smtClean="0"/>
              <a:t>Пособия и реактиви</a:t>
            </a:r>
          </a:p>
          <a:p>
            <a:r>
              <a:rPr lang="bg-BG" dirty="0" smtClean="0"/>
              <a:t>Правила за безопасност (ако са по-различни)</a:t>
            </a:r>
          </a:p>
          <a:p>
            <a:r>
              <a:rPr lang="bg-BG" dirty="0" smtClean="0"/>
              <a:t>Варианти на апаратури и описание на експеримента</a:t>
            </a:r>
          </a:p>
          <a:p>
            <a:r>
              <a:rPr lang="bg-BG" dirty="0" smtClean="0"/>
              <a:t>Методически особеност – място и роля на този експеримент в различни теми от учебното съдържание и класове</a:t>
            </a:r>
          </a:p>
          <a:p>
            <a:r>
              <a:rPr lang="bg-BG" dirty="0" smtClean="0"/>
              <a:t>Въпроси и задачи за учениците върху експеримента, апаратурата, наблюденията и др.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87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Курсовата работа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2000" dirty="0" smtClean="0"/>
              <a:t>Цел: Самостоятелно планиране на система от експерименти по дадена тема (раздел) от учебното съдържание задължителна или профилирана подготовка. Осъществяване на избрани експерименти в </a:t>
            </a:r>
            <a:r>
              <a:rPr lang="bg-BG" sz="2000" dirty="0" err="1" smtClean="0"/>
              <a:t>симулационна</a:t>
            </a:r>
            <a:r>
              <a:rPr lang="bg-BG" sz="2000" dirty="0" smtClean="0"/>
              <a:t> среда. </a:t>
            </a:r>
          </a:p>
          <a:p>
            <a:r>
              <a:rPr lang="bg-BG" sz="2000" dirty="0" smtClean="0"/>
              <a:t>Теоретична част – особености на тази тема (цели), място и значение на експериментите – демонстрационни или лабораторни – в процеса на преподаване и учене по темата. Връзка на експерименталната работа с различни подходи – дедуктивен, индуктивен, изследователски, проблемен и др. Кратко теоретично представяне на химичното съдържание и възможностите му за връзка с експерименталната работа. </a:t>
            </a:r>
          </a:p>
          <a:p>
            <a:r>
              <a:rPr lang="bg-BG" sz="2000" dirty="0" smtClean="0"/>
              <a:t>Практическа част – подбор на експерименти според основните цели и съдържанието, описание на всеки експеримент във вида описан при протоколите.  Освен опитите, описани в лекциите, да се включат опити с практическо значение, домашни опити, нови варианти по темата. </a:t>
            </a:r>
          </a:p>
          <a:p>
            <a:pPr marL="0" indent="0">
              <a:buNone/>
            </a:pPr>
            <a:r>
              <a:rPr lang="bg-BG" sz="2400" dirty="0" smtClean="0"/>
              <a:t> 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5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Основни източници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Учебници по химия и опазване на околната среда и по човекът и природата: 5-12 клас</a:t>
            </a:r>
          </a:p>
          <a:p>
            <a:r>
              <a:rPr lang="bg-BG" dirty="0" smtClean="0"/>
              <a:t>Книги за учителя 5-12 клас</a:t>
            </a:r>
          </a:p>
          <a:p>
            <a:r>
              <a:rPr lang="bg-BG" dirty="0" smtClean="0"/>
              <a:t>Списание Химия, Биология и химия</a:t>
            </a:r>
          </a:p>
          <a:p>
            <a:r>
              <a:rPr lang="bg-BG" dirty="0" smtClean="0"/>
              <a:t>Техника на химичните демонстрации – неорганична химия</a:t>
            </a:r>
          </a:p>
          <a:p>
            <a:r>
              <a:rPr lang="bg-BG" dirty="0" smtClean="0"/>
              <a:t>Техника на химичните демонстрации – органична химия</a:t>
            </a:r>
          </a:p>
          <a:p>
            <a:r>
              <a:rPr lang="bg-BG" dirty="0" smtClean="0"/>
              <a:t>Рада Николова, Д. </a:t>
            </a:r>
            <a:r>
              <a:rPr lang="bg-BG" dirty="0" err="1" smtClean="0"/>
              <a:t>Драголов</a:t>
            </a:r>
            <a:r>
              <a:rPr lang="bg-BG" dirty="0" smtClean="0"/>
              <a:t>. </a:t>
            </a:r>
            <a:r>
              <a:rPr lang="bg-BG" smtClean="0"/>
              <a:t>Методика </a:t>
            </a:r>
            <a:r>
              <a:rPr lang="bg-BG" dirty="0" smtClean="0"/>
              <a:t>и техника на химичния експеримент </a:t>
            </a:r>
          </a:p>
          <a:p>
            <a:endParaRPr lang="bg-BG" dirty="0" smtClean="0"/>
          </a:p>
          <a:p>
            <a:endParaRPr lang="bg-BG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Методика и техника на учебния химичен експеримент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29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549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В какъв курс ще участвате</vt:lpstr>
      <vt:lpstr>Кратка анотация</vt:lpstr>
      <vt:lpstr>Цели на курса</vt:lpstr>
      <vt:lpstr>Учебна заетост</vt:lpstr>
      <vt:lpstr>Оценяването</vt:lpstr>
      <vt:lpstr>Протоколите 1. име, фамилия, ф. номер 2. тема на експерименталната работа</vt:lpstr>
      <vt:lpstr>Курсовата работа</vt:lpstr>
      <vt:lpstr>Основни източници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какъв курс ще участвате</dc:title>
  <dc:creator>Milena</dc:creator>
  <cp:lastModifiedBy>Milena</cp:lastModifiedBy>
  <cp:revision>5</cp:revision>
  <dcterms:created xsi:type="dcterms:W3CDTF">2014-10-02T11:59:52Z</dcterms:created>
  <dcterms:modified xsi:type="dcterms:W3CDTF">2014-11-06T18:15:15Z</dcterms:modified>
</cp:coreProperties>
</file>