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5D749-2F3B-4D71-9C86-A8711A5B3587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D444B-0B83-424D-B5B9-70129C940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25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D444B-0B83-424D-B5B9-70129C9406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43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AA11-E044-4E0B-A5DC-CB0C567A457F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38D4-C72B-47D0-851A-7FAC2DFCC71A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5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5F34-15AE-41DE-BBE3-433C368B7471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2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221B-54C3-4B68-A2B5-9B35171BF890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3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DD81C-8C0A-4829-ACFE-9F0BF669326D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7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5FFF5-EC59-4EE0-B7D6-D1C21ED080D2}" type="datetime1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3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A11F-8969-4C61-BAF0-3601BFB143C4}" type="datetime1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3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81CF-2EFD-4EDE-94F0-A4A0269BF842}" type="datetime1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7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6DCE5-CF4F-4205-8634-2FA8E4093844}" type="datetime1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4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ED12-2CF1-4AF7-BE4A-28F92687084C}" type="datetime1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8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7AE7-2604-4C45-BBDD-E1E55D41074D}" type="datetime1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7F099-DE67-4FDE-88D6-75570DE5D9C2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8099D-D086-46C5-9569-B0CC99054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4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772400" cy="2819400"/>
          </a:xfrm>
        </p:spPr>
        <p:txBody>
          <a:bodyPr>
            <a:normAutofit/>
          </a:bodyPr>
          <a:lstStyle/>
          <a:p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Получаване и събиране на газове</a:t>
            </a:r>
            <a:br>
              <a:rPr lang="bg-BG" dirty="0" smtClean="0"/>
            </a:br>
            <a:r>
              <a:rPr lang="bg-BG" dirty="0" smtClean="0"/>
              <a:t>Водород и кислород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343400"/>
            <a:ext cx="6400800" cy="1752600"/>
          </a:xfrm>
        </p:spPr>
        <p:txBody>
          <a:bodyPr/>
          <a:lstStyle/>
          <a:p>
            <a:r>
              <a:rPr lang="bg-BG" dirty="0" smtClean="0"/>
              <a:t>Доц. д-р Милена Кирова</a:t>
            </a:r>
            <a:endParaRPr lang="en-US" dirty="0" smtClean="0"/>
          </a:p>
          <a:p>
            <a:r>
              <a:rPr lang="bg-BG" dirty="0" smtClean="0"/>
              <a:t>Доц. д-р Елена Бояджиева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9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Съдържание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Получаване и събиране на газове</a:t>
            </a:r>
          </a:p>
          <a:p>
            <a:r>
              <a:rPr lang="bg-BG" dirty="0" smtClean="0"/>
              <a:t>Водород</a:t>
            </a:r>
          </a:p>
          <a:p>
            <a:r>
              <a:rPr lang="bg-BG" dirty="0" smtClean="0"/>
              <a:t>Кислород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2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bg-BG" sz="3200" dirty="0" smtClean="0"/>
              <a:t>Получаване</a:t>
            </a:r>
            <a:r>
              <a:rPr lang="en-US" sz="3200" dirty="0" smtClean="0"/>
              <a:t> </a:t>
            </a:r>
            <a:r>
              <a:rPr lang="bg-BG" sz="3200" dirty="0" smtClean="0"/>
              <a:t>на вещества и изследване на свойствата им в лабораторни условия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272439"/>
              </p:ext>
            </p:extLst>
          </p:nvPr>
        </p:nvGraphicFramePr>
        <p:xfrm>
          <a:off x="457200" y="1600200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Състояние на веществата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Газ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Течно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Твърдо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Газ</a:t>
                      </a:r>
                      <a:r>
                        <a:rPr lang="bg-BG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Гърмящ</a:t>
                      </a:r>
                      <a:r>
                        <a:rPr lang="bg-BG" baseline="0" dirty="0" smtClean="0"/>
                        <a:t>и газови смеси</a:t>
                      </a:r>
                      <a:r>
                        <a:rPr lang="en-US" baseline="0" dirty="0" smtClean="0"/>
                        <a:t> </a:t>
                      </a:r>
                      <a:r>
                        <a:rPr lang="bg-BG" baseline="0" dirty="0" smtClean="0"/>
                        <a:t>(водород и кислород, </a:t>
                      </a:r>
                      <a:r>
                        <a:rPr lang="bg-BG" baseline="0" dirty="0" err="1" smtClean="0"/>
                        <a:t>етин</a:t>
                      </a:r>
                      <a:r>
                        <a:rPr lang="bg-BG" baseline="0" dirty="0" smtClean="0"/>
                        <a:t> и кислород), </a:t>
                      </a:r>
                      <a:r>
                        <a:rPr lang="en-US" baseline="0" dirty="0" smtClean="0"/>
                        <a:t>SO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dirty="0" smtClean="0"/>
                        <a:t>NO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Течно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Свойства</a:t>
                      </a:r>
                      <a:r>
                        <a:rPr lang="bg-BG" baseline="0" dirty="0" smtClean="0"/>
                        <a:t> на хлор, сероводород, серен диоксид, хлороводород, </a:t>
                      </a:r>
                      <a:r>
                        <a:rPr lang="en-US" baseline="0" dirty="0" smtClean="0"/>
                        <a:t>CO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bg-BG" baseline="0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bg-BG" dirty="0" smtClean="0"/>
                        <a:t> </a:t>
                      </a:r>
                      <a:r>
                        <a:rPr lang="bg-BG" dirty="0" err="1" smtClean="0"/>
                        <a:t>етен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Твърдо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Cl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HCl</a:t>
                      </a:r>
                      <a:r>
                        <a:rPr lang="en-US" baseline="0" dirty="0" smtClean="0"/>
                        <a:t>, SO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, 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S, NO</a:t>
                      </a:r>
                      <a:r>
                        <a:rPr lang="bg-BG" baseline="0" dirty="0" smtClean="0"/>
                        <a:t>, </a:t>
                      </a:r>
                      <a:r>
                        <a:rPr lang="en-US" baseline="0" dirty="0" smtClean="0"/>
                        <a:t>CO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, </a:t>
                      </a:r>
                      <a:r>
                        <a:rPr lang="bg-BG" baseline="0" dirty="0" smtClean="0"/>
                        <a:t>метан, </a:t>
                      </a:r>
                      <a:r>
                        <a:rPr lang="bg-BG" baseline="0" dirty="0" err="1" smtClean="0"/>
                        <a:t>етин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, NH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Получаване</a:t>
            </a:r>
            <a:r>
              <a:rPr lang="bg-BG" sz="3200" dirty="0"/>
              <a:t> </a:t>
            </a:r>
            <a:r>
              <a:rPr lang="bg-BG" sz="3200" dirty="0" smtClean="0"/>
              <a:t>на газове – апаратури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 прекъснато действие – </a:t>
            </a:r>
            <a:r>
              <a:rPr lang="bg-BG" dirty="0" err="1" smtClean="0"/>
              <a:t>Кипов</a:t>
            </a:r>
            <a:r>
              <a:rPr lang="bg-BG" dirty="0" smtClean="0"/>
              <a:t> апарат, Апарат на </a:t>
            </a:r>
            <a:r>
              <a:rPr lang="bg-BG" dirty="0" err="1" smtClean="0"/>
              <a:t>Митчерлих</a:t>
            </a:r>
            <a:r>
              <a:rPr lang="bg-BG" dirty="0" smtClean="0"/>
              <a:t>: течно и твърдо вещество</a:t>
            </a:r>
          </a:p>
          <a:p>
            <a:r>
              <a:rPr lang="bg-BG" dirty="0" smtClean="0"/>
              <a:t>С непрекъснато действие: различни варианти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144486"/>
            <a:ext cx="155257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22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Апарати с прекъснато действие</a:t>
            </a:r>
            <a:br>
              <a:rPr lang="bg-BG" dirty="0" smtClean="0"/>
            </a:br>
            <a:r>
              <a:rPr lang="bg-BG" dirty="0" smtClean="0"/>
              <a:t>основен принцип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sp>
        <p:nvSpPr>
          <p:cNvPr id="3" name="AutoShape 2" descr="data:image/jpeg;base64,/9j/4AAQSkZJRgABAQAAAQABAAD/2wCEAAkGBxQTEhMTExMWFRUXFh0XGRYXFh0WHRYXFhoaFyAYGBseHCggJCEmHRgcLTEhJykrLy4uIB8zODMsNygtLisBCgoKDgwOGw8QGzQlICU3MTEsNCw3LCwsNyw1NC0sNzgtLDUsLCwrLCwsNywsLC8sNS4sMDcsLCwsNCssLCwsLf/AABEIAMwAfAMBIgACEQEDEQH/xAAcAAEAAgIDAQAAAAAAAAAAAAAABQYEBwIDCAH/xABREAABBAADAwcECwoMBwAAAAABAAIDEQQSIQUxQQYTIlFhcYEHQlPSFBUXIzJScpGToaIzNENEYnSxs7TBJCU1Y3OCg5KUssLwFlRVpNHT1P/EABoBAQACAwEAAAAAAAAAAAAAAAADBQECBAb/xAAwEQACAQIDBQYGAwEAAAAAAAAAAQIDEQQFMRMhUWGREhVBccHRFCMyUrHwM6HhIv/aAAwDAQACEQMRAD8A3iiIgCIiArnK3b0uGMLY4wRISDI5r3ta4bmZYwXFzta4aFQ//FeL+Iz/AAmM/wDWp/lV+KfnkX+pTiArHJXlFLiJZopIx721pztZJGA519BzZWh10Ab3UVZ1X9h/fu0PlQ/qgrAgCIiAIiIAiIgCIiAIiIAiIgIPlV+KfnkX+pTiq+2Gvxk/MQyc03DOZI+XKHnnaJbG0E1o026+ttb13e0uM/6if8Oz/wAoDlsP792j8qH9UFYFVNlwyYTFuE8omGLIyy5QwtkjYRzbmjSi0WDe+xW67WgCIiAIiIAiIgCIiAIi+ONalAdONxbImOkkcGtaLJP6B1k9ShhFPi9XOfhoODG6Syj4zneYD8UdLtG5Nmg4x7cU8VCwk4dm/P8Az7u/zRwGu86WBAYmzNmxYdmSJgY28xri473OO8k1vKy0RAYe1dmRYmMxTMD2GjR4EahwO8EHcRuUWMPisNq2Q4qEb43ipmt62PGj6+K4An4xKsCIDG2fjmTMEkbszT4EEaFpB1BB3grJUDtWM4Z7sXGLY6vZDBxaNOeb+U0bx5wHYFORvDgHA2CLB6wUByREQBERAEREAUJytc4wthaaM8jYSbohjtX0evIHUptUrlrt6PDYzBc617g1ssgyNzEupsfZVBx4oYlJRV2XKKMNAa0AACgBwA4LmqP7p2G9Difox6ye6dhvQ4n6MessdpcSL4mj966ovCKj+6dhvQ4n6MesnunYb0OJ+jHrJ2lxHxNH711ReEVH907DehxP0Y9ZPdOw3ocT9GPWTtLiPiaP3rqi7uF6HcoLko7IJsKfxeUtYP5l/TjrsDXZf6pUL7p2G9Difox6y7OSW3WYvH4qSNkjWiCJvTbl1D5e09aJpm0a1ObtGSfk0XRERZJAiIgCIiALW/lcwnSwk1Hz4ieAzAOHzlq2QoHltsc4rCSRs+6CpGdr2Gw3x1HisSV1YhxFPa0pQ4o0u9l8SO40vgINt6XfRH1pzmlhp7joQdxBB4g8FyvS68FynirNbmGNoVqe9dejN5PjZpc2OvgR3pG++BHeg8z41mt2e69PmR0Yu9bHb+5fc+tUe/gjnG9BY67qkG841mGoI+r9BV98kcR53FO80NjZf5QzOr5nBUOaTKCasDU8KA4rcHk52W6DBRl7cskpMrwd4z6tae0NyjwUlNb7lvk9Nyqufgl+SzoiKc9IEREAREQBERAav8onJnmXOxcQ96cblaPMcfwvyTx6t/WqS8HSiB4Xa9CvaCCCLB0IPEHgte8ofJzZdJg3hnHmHjodzHDVvdRHcopwvvRTY/LXUltaWviuP+mvHWdxA8LQg1v166/csnG7Kmw5Ilw0selkiMvbQ45mAitONKOG0ovSNUVmUU6FWDs4voZI6rF/74LiA4DeCeGlDxXbsrBvxLyMPC6V4303LlB4uc6q3K+cn/JybbJjHtIGvMM1H9o/zu4ADvWVBs6MPl9as9ysuL/bkT5PuTjsTJHiZABBG7M3iJZG6CutrTx4kdi24uLGgAAAADQAaUFyU8Y9lWPT4fDxoQUIhERbE4REQBERAEREARFi47aMUIBmljjBNAveGWeyygKv5Vw/2A4Nc5rTIwSZaFsc6iDY3XS1E7CvvSV9dpF/5FtTl1yjwc2BxMbcTGXc2XN3m3R9MAacctA9q1U7aLCNCQe1jj+5Q1NSizeM+3BxV9eZafJpA8bSjqSRw5qTMCRVdGs1AcfrW51pfybbWjjxMksmfKIsgc2J5GcuDi00061lPitr4Hb2GmIbHiInuO5geM39278KW8PpLDL4uOHj2td/5JFERbnaEUZtHb+HgdkklaH/ABB0n9fwW2fqVcxfKaaXIYXNijkGeOo3YmaWM+eIhlEYPBznHtHBAWzaeN5mMyZHyVXRjbmcbNaBUZ3lQbnpmFe/30wiISNbiC8NLj7w6iG6b7XY7Z2PfqWYl7DqA/HNgd3kRQ2O7MQqw3EPPvDXViXbTouMgJ6LfgmcRHUOA8zhXagNtbIxxniZIY5Ii4axyCnNPUaNLMVH9o9pf8x/3R/+NWfYOElihDZ5TLJZJca0BNht0LrddC+pASKIo7b+0TBA+RoDn6NY0mg+R5DWNvtcQgMfaW0ZHSex8MGmQC5JHHowNduOUDpPOtNsbrJ6+WA5OwRkuLedkd8KSU8449lu3DsFALu2Bsz2PC1hOaQ9KSTjJIfhPPefqpSKA6Zom5HDKKykVWlVuXnnCSHJHoT0Rre5eipBoe5eeITQIFaOcALrQPcAPmCiq6FNnS+XF8/Q2r5Jj/AXf08v+ZWXHbGglBD4mm9cwGVwPxg4ag9oKgPJRftZCSACXzbjd+/yDXRW5SLQtaKtTiuSK1iMdNgRcuafDXQlFmWKyA1sjfPF/hLFXqNC5RXK3H45kLZzUUOcCSKPWVsR3HndwcTQIa01wPFXeWMOaWuALSCCDuIOhBVRgxcjRLs5sBnezRpe7LH7GfeR0j6JsC21RLiwnQGxkkMTLDg5sPiMGBIMU0NfEDmkmsWycEmyWk04ngb80Kycm9j8w2Rzg0STSGV4YOi0u8xp3kDr4mzQul08kuTMeCiDQc8hsvlIoutxdXGmi6AvgFPIAsEbIg5zneZj5y82fIM2brut6zkQBERAFBbXdnxmDh4NzzuHyAGNJ7LefmCnVAN/lQ/mY/WlAT6IiA+P3HuXndmUWTQPOP1/tHcV6IfuPcvO7HakUT038LH3R29RVdCnzn+KPn6M255Kj/FkHy5v2iVW1VLyV/yZB8ub9olVtUi0LWn9C8gq9tX3rH4SUGhKH4dw6+jzrSeuiwjszFWFQHKpvSwT/Obi2Adzw5p+olZNyfREQBERAEREAUBjRk2jh38JYZIj3sLZBr4u0U+oflTA8w85GC6SF4ma0b35PhMF8XMLgO0hATCLowOLZNGyWM2x7Q5p6w4WF3oD4/ce5eeWGg7S+m/Qf0jl6GIXn3ExFs0rWkZWzSNAOpoSO4qKroVGcr5MXz9GbW8lR/iyD5c37RKraq35OGAbNwlCrZmPynOc4nxJJVkUi0LWCtFIKu8oBnxez4x8ISPlPYxkbmk+JcB4qxKv7HHP4qfE72M/g0XG8jvfXDquQZa/IB4rJsWBERAEREAREQBERAVTaTpcA2Z0LOchcxz2N4YeUAkZq15pztSR8HXhuquw9t7fM2EOIghbh3Ec6/oABhe63EiTR2WqAsHo9ZVm5UcvsPhSY2VNLZBYHBrWH8tx0HdqVq7bO0HytIYGYSMuzFkBcWl93mykBtnjQHba1ckjmrYujRdpy39SZwPLQs5QZY8U/G4bFZWNZG4lsDnHKOgdOhkJcRXRdm4UYjaQPPYijX8Il4X+EcovZmF5iF0cb2hrnB5eIrkJGgyuzmh2VWpTZbTkGUis7941PvjlHOSa3FTmWMpV6SjTej4Pgy7P2piBsbBewcXDC+IsbM6QhoAdmptlpG8bt647L2lhMLtt724uWebHMDQwN96jeQMokeXWRmZTAG9Bpo9aoWOwvsnDxNkkIa0DL0boNttb+pSODlljLHOeyUMBDQ5mUlj7thLRmo5jdHUEjdot9pE745lh1ucv6fsbD5I7c2ni45oMRE2N4mMZnYAGRxgDMG045n3YFbuOopbAwWFbFGyNgpjGhrR1BooKk8mvKFhubbHNH7EygNAAuKhp0XACh2EBXqKUOaHNIc0iwQbBB3EFbJpnbCpGorxd0c0RFk3CIiAIiIAStQ8tuWHsrNDGQ3C3Rdf3x39TOzzu7fYfKttUtjjwrSKmDjIOPNsrTuc41861q13CiK7NPBRVJeCKbNMa6fyoa+PkImtDQGgBoGgG6uxfY5AdxTNrWU118F9e4jcL8aUJ53U+MkBPH5qWPs8dA0a6b9d/nuWTZrdr1ErAZgZBdTlgsnKGNdVknee0obxs003bT14Jndsr7kzW9D+krIZIDuv5qXXAzIGsAJAFZtPrXY9x4C/GkMT/AOpN8Q2TWqPfWileTXKOTAyDmwXQudckVaGzq5nxXceo/Wop7q4E9yOJrQWeq6WU7O6N6FadGanD98zf+BxjJo2yxuDmOFhw4/76l3rUnk322YcQIHaR4gmh8SYCx/eAIPaB2rba6Iyurnr8NXVempr9YREWxOEREBpPlni+dx+JdVZC2Ed0YzE+Jf8AUoV7q4E91Kf5Q7FDcViKll6Urnm8h1cbrVm4bh2AKP8Aakelk+x6iglCTdygxOWYitWlU3b+fh0MF5I3C/Gl9BWb7Uj0sn2PUT2pHpZPseosbORz9zYjl1fsYDCeIA7jf7kGa+FeNrP9qR6WT7HqJ7Uj0sn2PUTZyM9z4jl1fsYLyRuF+NJZrdr1E/vWd7Uj0sn2PUT2pHpZPseomzkO5sRy6v2MBhNagA9QNoxxO8V42s/2pHpZPseontSPSyfY9RNnIdzYjl1ZGvmczpgAFhEjTfFhDhenZ1r0JhZc7GP+M0O+cWtFS7HBaQZZKII8zj/UW88AzLFGBwY0fMApIRa1LXL8LUw0ZRnbfwO9ERSFiEREB/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2114550" cy="3478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1200"/>
            <a:ext cx="2114550" cy="3478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hord 6"/>
          <p:cNvSpPr/>
          <p:nvPr/>
        </p:nvSpPr>
        <p:spPr>
          <a:xfrm>
            <a:off x="4800600" y="2716778"/>
            <a:ext cx="1066800" cy="513954"/>
          </a:xfrm>
          <a:prstGeom prst="chord">
            <a:avLst>
              <a:gd name="adj1" fmla="val 15585"/>
              <a:gd name="adj2" fmla="val 1094557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hord 8"/>
          <p:cNvSpPr/>
          <p:nvPr/>
        </p:nvSpPr>
        <p:spPr>
          <a:xfrm>
            <a:off x="4800600" y="4376058"/>
            <a:ext cx="1066800" cy="513954"/>
          </a:xfrm>
          <a:prstGeom prst="chord">
            <a:avLst>
              <a:gd name="adj1" fmla="val 15585"/>
              <a:gd name="adj2" fmla="val 1094557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4724400"/>
            <a:ext cx="1524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16286" y="4757057"/>
            <a:ext cx="1524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34000" y="4718957"/>
            <a:ext cx="1524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57800" y="4813812"/>
            <a:ext cx="1524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486400" y="4762500"/>
            <a:ext cx="1524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686550" y="3796790"/>
            <a:ext cx="8572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86550" y="3429000"/>
            <a:ext cx="70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газ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2209800"/>
            <a:ext cx="794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фуния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51027" y="4520680"/>
            <a:ext cx="794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сфера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26909" y="5867400"/>
            <a:ext cx="133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полусфера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286000" y="2579132"/>
            <a:ext cx="381000" cy="137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2286000" y="4520680"/>
            <a:ext cx="685800" cy="198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051" idx="2"/>
          </p:cNvCxnSpPr>
          <p:nvPr/>
        </p:nvCxnSpPr>
        <p:spPr>
          <a:xfrm flipV="1">
            <a:off x="2124075" y="5459976"/>
            <a:ext cx="0" cy="483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6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Апарати с прекъснато действие - зареждане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Поставяне на твърдото вещество</a:t>
            </a:r>
          </a:p>
          <a:p>
            <a:r>
              <a:rPr lang="bg-BG" dirty="0" smtClean="0"/>
              <a:t>Затваряне на крановете</a:t>
            </a:r>
          </a:p>
          <a:p>
            <a:r>
              <a:rPr lang="bg-BG" dirty="0" smtClean="0"/>
              <a:t>Наливане на течността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1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Апарати с непрекъснато действие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Епруветка с тапа и тръбичка или страничен отвор</a:t>
            </a:r>
          </a:p>
          <a:p>
            <a:r>
              <a:rPr lang="bg-BG" dirty="0" smtClean="0"/>
              <a:t>Дестилационна колба</a:t>
            </a:r>
          </a:p>
          <a:p>
            <a:r>
              <a:rPr lang="bg-BG" dirty="0" smtClean="0"/>
              <a:t>Дестилационна колба с тапа и делителна фуния</a:t>
            </a:r>
          </a:p>
          <a:p>
            <a:r>
              <a:rPr lang="bg-BG" dirty="0" err="1" smtClean="0"/>
              <a:t>Ерленмайерова</a:t>
            </a:r>
            <a:r>
              <a:rPr lang="bg-BG" dirty="0" smtClean="0"/>
              <a:t> колба с тапа и делителна фуния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7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1600" b="1" dirty="0" smtClean="0"/>
              <a:t>Задача за размисъл</a:t>
            </a:r>
            <a:r>
              <a:rPr lang="bg-BG" sz="1600" dirty="0" smtClean="0"/>
              <a:t>. Анализирайте </a:t>
            </a:r>
            <a:r>
              <a:rPr lang="bg-BG" sz="1600" dirty="0"/>
              <a:t>дадените апаратури. Какви изходни продукти са необходими за получаването на тези газове. Какви са свойствата им, за да се събират по тези начини.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048" y="1752600"/>
            <a:ext cx="3562350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360045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8671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7943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22491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014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304801"/>
            <a:ext cx="8229600" cy="990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sz="2000" b="1" dirty="0"/>
              <a:t>Задача за размисъл</a:t>
            </a:r>
            <a:r>
              <a:rPr lang="bg-BG" sz="2000" dirty="0"/>
              <a:t>. Анализирайте дадените апаратури. Какви изходни продукти са необходими за получаването на тези газове. Какви са свойствата им, за да се събират по тези начини. 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Получаване и събиране на газове. Водород и кислород</a:t>
            </a:r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4495800" cy="2910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598098"/>
            <a:ext cx="2885440" cy="3629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8659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312</Words>
  <Application>Microsoft Office PowerPoint</Application>
  <PresentationFormat>On-screen Show (4:3)</PresentationFormat>
  <Paragraphs>49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Получаване и събиране на газове Водород и кислород </vt:lpstr>
      <vt:lpstr>Съдържание</vt:lpstr>
      <vt:lpstr>Получаване на вещества и изследване на свойствата им в лабораторни условия</vt:lpstr>
      <vt:lpstr>Получаване на газове – апаратури</vt:lpstr>
      <vt:lpstr>Апарати с прекъснато действие основен принцип</vt:lpstr>
      <vt:lpstr>Апарати с прекъснато действие - зареждане</vt:lpstr>
      <vt:lpstr>Апарати с непрекъснато действие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Учебният химичен експеримент</dc:title>
  <dc:creator>Milena</dc:creator>
  <cp:lastModifiedBy>Milena</cp:lastModifiedBy>
  <cp:revision>12</cp:revision>
  <dcterms:created xsi:type="dcterms:W3CDTF">2014-10-02T12:35:51Z</dcterms:created>
  <dcterms:modified xsi:type="dcterms:W3CDTF">2014-11-19T09:47:03Z</dcterms:modified>
</cp:coreProperties>
</file>