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70" r:id="rId4"/>
    <p:sldId id="265" r:id="rId5"/>
    <p:sldId id="266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5D749-2F3B-4D71-9C86-A8711A5B358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D444B-0B83-424D-B5B9-70129C940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2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D444B-0B83-424D-B5B9-70129C9406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4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A11-E044-4E0B-A5DC-CB0C567A457F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38D4-C72B-47D0-851A-7FAC2DFCC71A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5F34-15AE-41DE-BBE3-433C368B7471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221B-54C3-4B68-A2B5-9B35171BF890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D81C-8C0A-4829-ACFE-9F0BF669326D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7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FFF5-EC59-4EE0-B7D6-D1C21ED080D2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3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11F-8969-4C61-BAF0-3601BFB143C4}" type="datetime1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3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81CF-2EFD-4EDE-94F0-A4A0269BF842}" type="datetime1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7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DCE5-CF4F-4205-8634-2FA8E4093844}" type="datetime1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ED12-2CF1-4AF7-BE4A-28F92687084C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8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7AE7-2604-4C45-BBDD-E1E55D41074D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F099-DE67-4FDE-88D6-75570DE5D9C2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4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qLlmXmMiF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j5DMYgsW_A" TargetMode="External"/><Relationship Id="rId2" Type="http://schemas.openxmlformats.org/officeDocument/2006/relationships/hyperlink" Target="https://www.youtube.com/watch?v=J7etlCJqlF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gG0UAX3V7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2819400"/>
          </a:xfrm>
        </p:spPr>
        <p:txBody>
          <a:bodyPr>
            <a:normAutofit/>
          </a:bodyPr>
          <a:lstStyle/>
          <a:p>
            <a:r>
              <a:rPr lang="bg-BG" dirty="0" smtClean="0"/>
              <a:t>Сяра и съединения на сярата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r>
              <a:rPr lang="bg-BG" dirty="0" smtClean="0"/>
              <a:t>Доц. д-р Милена Кирова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VIA</a:t>
            </a:r>
            <a:r>
              <a:rPr lang="bg-BG" dirty="0" smtClean="0"/>
              <a:t> група на периодичната система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8 клас</a:t>
            </a:r>
          </a:p>
          <a:p>
            <a:r>
              <a:rPr lang="bg-BG" dirty="0" smtClean="0"/>
              <a:t>Дедуктивно изучаване</a:t>
            </a:r>
          </a:p>
          <a:p>
            <a:r>
              <a:rPr lang="bg-BG" dirty="0" smtClean="0"/>
              <a:t>Химичният експеримент има </a:t>
            </a:r>
            <a:r>
              <a:rPr lang="bg-BG" dirty="0" err="1" smtClean="0"/>
              <a:t>доказателствен</a:t>
            </a:r>
            <a:r>
              <a:rPr lang="bg-BG" dirty="0" smtClean="0"/>
              <a:t> характер и илюстративно значение</a:t>
            </a:r>
            <a:r>
              <a:rPr lang="en-US" dirty="0" smtClean="0"/>
              <a:t> – </a:t>
            </a:r>
            <a:r>
              <a:rPr lang="bg-BG" dirty="0" smtClean="0"/>
              <a:t>възможност за изследване на </a:t>
            </a:r>
            <a:r>
              <a:rPr lang="bg-BG" dirty="0" smtClean="0"/>
              <a:t>свойс</a:t>
            </a:r>
            <a:r>
              <a:rPr lang="bg-BG" dirty="0"/>
              <a:t>т</a:t>
            </a:r>
            <a:r>
              <a:rPr lang="bg-BG" dirty="0" smtClean="0"/>
              <a:t>вата </a:t>
            </a:r>
            <a:r>
              <a:rPr lang="bg-BG" dirty="0" smtClean="0"/>
              <a:t>на някои вещества</a:t>
            </a:r>
          </a:p>
          <a:p>
            <a:r>
              <a:rPr lang="bg-BG" dirty="0" smtClean="0"/>
              <a:t>Демонстрационни и лабораторни експерименти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Получаване на </a:t>
            </a:r>
            <a:r>
              <a:rPr lang="bg-BG" dirty="0" err="1" smtClean="0"/>
              <a:t>моноклинна</a:t>
            </a:r>
            <a:r>
              <a:rPr lang="bg-BG" dirty="0" smtClean="0"/>
              <a:t> и пластична сяра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Изходни вещества – </a:t>
            </a:r>
            <a:r>
              <a:rPr lang="en-US" dirty="0" smtClean="0"/>
              <a:t>S –</a:t>
            </a:r>
            <a:r>
              <a:rPr lang="bg-BG" dirty="0" smtClean="0"/>
              <a:t>ромбична</a:t>
            </a:r>
          </a:p>
          <a:p>
            <a:r>
              <a:rPr lang="bg-BG" dirty="0" smtClean="0"/>
              <a:t>Апаратура: </a:t>
            </a:r>
            <a:r>
              <a:rPr lang="bg-BG" dirty="0" err="1" smtClean="0"/>
              <a:t>тигел</a:t>
            </a:r>
            <a:r>
              <a:rPr lang="bg-BG" dirty="0" smtClean="0"/>
              <a:t>, лъжичка, стъклена пръчка, триножник, епруветка, чаши с вода, спиртна лампа</a:t>
            </a:r>
          </a:p>
          <a:p>
            <a:r>
              <a:rPr lang="bg-BG" dirty="0" smtClean="0"/>
              <a:t>Провеждане –  за </a:t>
            </a:r>
            <a:r>
              <a:rPr lang="bg-BG" dirty="0" err="1" smtClean="0"/>
              <a:t>моноклинна</a:t>
            </a:r>
            <a:r>
              <a:rPr lang="bg-BG" dirty="0" smtClean="0"/>
              <a:t> сяра непосредствено преди часа, на учениците се показва крайният резултат, за пластична в самия час.</a:t>
            </a:r>
            <a:endParaRPr lang="en-US" dirty="0" smtClean="0"/>
          </a:p>
          <a:p>
            <a:endParaRPr lang="bg-BG" dirty="0" smtClean="0">
              <a:solidFill>
                <a:srgbClr val="FF0000"/>
              </a:solidFill>
            </a:endParaRPr>
          </a:p>
          <a:p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Сяра и желязо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Изходни вещества – </a:t>
            </a:r>
            <a:r>
              <a:rPr lang="en-US" dirty="0"/>
              <a:t>S </a:t>
            </a:r>
            <a:r>
              <a:rPr lang="bg-BG" dirty="0"/>
              <a:t> </a:t>
            </a:r>
            <a:r>
              <a:rPr lang="bg-BG" dirty="0" smtClean="0"/>
              <a:t>на прах и желязо на прах, съотношение 5</a:t>
            </a:r>
            <a:r>
              <a:rPr lang="en-US" dirty="0" smtClean="0"/>
              <a:t>g</a:t>
            </a:r>
            <a:r>
              <a:rPr lang="bg-BG" dirty="0" smtClean="0"/>
              <a:t>:7</a:t>
            </a:r>
            <a:r>
              <a:rPr lang="en-US" dirty="0" smtClean="0"/>
              <a:t>g</a:t>
            </a:r>
            <a:endParaRPr lang="bg-BG" dirty="0"/>
          </a:p>
          <a:p>
            <a:r>
              <a:rPr lang="bg-BG" dirty="0"/>
              <a:t>Апаратура: </a:t>
            </a:r>
            <a:r>
              <a:rPr lang="bg-BG" dirty="0" smtClean="0"/>
              <a:t>епруветка, лъжичка</a:t>
            </a:r>
            <a:r>
              <a:rPr lang="bg-BG" dirty="0"/>
              <a:t>, </a:t>
            </a:r>
            <a:r>
              <a:rPr lang="bg-BG" dirty="0" smtClean="0"/>
              <a:t>спиртна лампа, хаван с </a:t>
            </a:r>
            <a:r>
              <a:rPr lang="bg-BG" dirty="0" err="1" smtClean="0"/>
              <a:t>пестик</a:t>
            </a:r>
            <a:r>
              <a:rPr lang="bg-BG" dirty="0" smtClean="0"/>
              <a:t>.</a:t>
            </a:r>
            <a:endParaRPr lang="bg-BG" dirty="0"/>
          </a:p>
          <a:p>
            <a:r>
              <a:rPr lang="bg-BG" dirty="0"/>
              <a:t>Провеждане –  </a:t>
            </a:r>
            <a:r>
              <a:rPr lang="bg-BG" dirty="0" smtClean="0"/>
              <a:t>в учебния час, като се анализират условията и признаците на този процес. </a:t>
            </a:r>
          </a:p>
          <a:p>
            <a:r>
              <a:rPr lang="bg-BG" dirty="0" smtClean="0"/>
              <a:t>Приложение- свойства на сяра, 6 клас – условия и признаци на химичните реакции, различаване на смес от химично съединение</a:t>
            </a:r>
          </a:p>
          <a:p>
            <a:r>
              <a:rPr lang="bg-BG" dirty="0" smtClean="0">
                <a:solidFill>
                  <a:srgbClr val="FF0000"/>
                </a:solidFill>
              </a:rPr>
              <a:t>Сяра и цинк – </a:t>
            </a:r>
            <a:r>
              <a:rPr lang="bg-BG" dirty="0" smtClean="0">
                <a:solidFill>
                  <a:srgbClr val="FF0000"/>
                </a:solidFill>
                <a:hlinkClick r:id="rId2"/>
              </a:rPr>
              <a:t>клип</a:t>
            </a:r>
            <a:r>
              <a:rPr lang="bg-BG" dirty="0" smtClean="0">
                <a:solidFill>
                  <a:srgbClr val="FF0000"/>
                </a:solidFill>
              </a:rPr>
              <a:t>, съотношение </a:t>
            </a:r>
            <a:r>
              <a:rPr lang="en-US" dirty="0" smtClean="0">
                <a:solidFill>
                  <a:srgbClr val="FF0000"/>
                </a:solidFill>
              </a:rPr>
              <a:t>1g:2g</a:t>
            </a:r>
            <a:endParaRPr lang="bg-B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Серен диоксид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868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1600" dirty="0" smtClean="0"/>
              <a:t>Получаване</a:t>
            </a:r>
          </a:p>
          <a:p>
            <a:r>
              <a:rPr lang="en-US" sz="1600" dirty="0" smtClean="0"/>
              <a:t>I </a:t>
            </a:r>
            <a:r>
              <a:rPr lang="bg-BG" sz="1600" dirty="0" smtClean="0"/>
              <a:t>вариант – изгаряне на сяра в кислородна среда и изследване на свойствата – удобен за 6 клас и въвеждане на понятието киселинни дъждове чрез описание на получаването.</a:t>
            </a:r>
          </a:p>
          <a:p>
            <a:r>
              <a:rPr lang="en-US" sz="1600" dirty="0" smtClean="0"/>
              <a:t>II </a:t>
            </a:r>
            <a:r>
              <a:rPr lang="bg-BG" sz="1600" dirty="0" smtClean="0"/>
              <a:t>вариант – от </a:t>
            </a:r>
            <a:r>
              <a:rPr lang="en-US" sz="1600" dirty="0" smtClean="0"/>
              <a:t>Na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SO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</a:t>
            </a:r>
            <a:r>
              <a:rPr lang="bg-BG" sz="1600" dirty="0" smtClean="0"/>
              <a:t>и солна киселина. Сглобява се апаратура за получаване на газ от твърдо вещество и течност – обяснява се  или се коментира защо процесът е възможен. Газът се събира в съдове с отвора нагоре, това се коментира предварително с учениците. Съдовете са затворени с памук.  Прибавя се киселината на капки и слабо се подгрява. В края на процеса се обезврежда отделящия се газ, като се затваря изходната тръбичка с влажен памук. </a:t>
            </a:r>
          </a:p>
          <a:p>
            <a:r>
              <a:rPr lang="en-US" sz="1600" dirty="0" smtClean="0"/>
              <a:t>III</a:t>
            </a:r>
            <a:r>
              <a:rPr lang="bg-BG" sz="1600" dirty="0" smtClean="0"/>
              <a:t> </a:t>
            </a:r>
            <a:r>
              <a:rPr lang="bg-BG" sz="1600" dirty="0" err="1" smtClean="0"/>
              <a:t>варинат</a:t>
            </a:r>
            <a:r>
              <a:rPr lang="bg-BG" sz="1600" dirty="0" smtClean="0"/>
              <a:t> – от </a:t>
            </a:r>
            <a:r>
              <a:rPr lang="bg-BG" sz="1600" smtClean="0"/>
              <a:t>същите </a:t>
            </a:r>
            <a:r>
              <a:rPr lang="bg-BG" sz="1600" smtClean="0"/>
              <a:t>вещества, </a:t>
            </a:r>
            <a:r>
              <a:rPr lang="bg-BG" sz="1600" dirty="0" smtClean="0"/>
              <a:t>но в малка епруветка с </a:t>
            </a:r>
            <a:r>
              <a:rPr lang="bg-BG" sz="1600" dirty="0" err="1" smtClean="0"/>
              <a:t>отводна</a:t>
            </a:r>
            <a:r>
              <a:rPr lang="bg-BG" sz="1600" dirty="0" smtClean="0"/>
              <a:t> тръбичка – </a:t>
            </a:r>
            <a:r>
              <a:rPr lang="bg-BG" sz="1600" dirty="0" smtClean="0">
                <a:hlinkClick r:id="rId2"/>
              </a:rPr>
              <a:t>клип</a:t>
            </a:r>
            <a:r>
              <a:rPr lang="bg-BG" sz="1600" dirty="0" smtClean="0"/>
              <a:t>. Всички свойства се изследват с </a:t>
            </a:r>
            <a:r>
              <a:rPr lang="bg-BG" sz="1600" dirty="0" err="1" smtClean="0"/>
              <a:t>барбутиране</a:t>
            </a:r>
            <a:r>
              <a:rPr lang="bg-BG" sz="1600" dirty="0" smtClean="0"/>
              <a:t> на получения газ в разтвори. – Това е и вашия вариант в </a:t>
            </a:r>
            <a:r>
              <a:rPr lang="bg-BG" sz="1600" dirty="0"/>
              <a:t>л</a:t>
            </a:r>
            <a:r>
              <a:rPr lang="bg-BG" sz="1600" dirty="0" smtClean="0"/>
              <a:t>абораторията. </a:t>
            </a:r>
          </a:p>
          <a:p>
            <a:pPr marL="0" indent="0">
              <a:buNone/>
            </a:pPr>
            <a:r>
              <a:rPr lang="bg-BG" sz="1600" dirty="0" smtClean="0"/>
              <a:t>Изследване на свойствата</a:t>
            </a:r>
          </a:p>
          <a:p>
            <a:r>
              <a:rPr lang="bg-BG" sz="1600" dirty="0" smtClean="0"/>
              <a:t>Събраните количество – 2, 3 колби се използват за изследване на свойствата на</a:t>
            </a:r>
            <a:r>
              <a:rPr lang="en-US" sz="1600" dirty="0" smtClean="0"/>
              <a:t> </a:t>
            </a:r>
            <a:r>
              <a:rPr lang="bg-BG" sz="1600" dirty="0" smtClean="0"/>
              <a:t>серния </a:t>
            </a:r>
            <a:r>
              <a:rPr lang="bg-BG" sz="1600" dirty="0" err="1" smtClean="0"/>
              <a:t>диксид</a:t>
            </a:r>
            <a:r>
              <a:rPr lang="bg-BG" sz="1600" dirty="0" smtClean="0"/>
              <a:t>: разтворимост във вода и кисел характер на разтвора - индикатор; избелващо действие с р-р на </a:t>
            </a:r>
            <a:r>
              <a:rPr lang="bg-BG" sz="1600" dirty="0" err="1" smtClean="0"/>
              <a:t>фуксин</a:t>
            </a:r>
            <a:r>
              <a:rPr lang="bg-BG" sz="1600" dirty="0" smtClean="0"/>
              <a:t>, или със зелено листенце поставено в колбата;  редукционни свойства – обезцветяване на йодна вода или разреден разтвор на калиев перманганат; окислителни свойства – смесване на газ серен диоксид с газ сероводород – получава се сяра по стените на съда.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>
                <a:hlinkClick r:id="rId3"/>
              </a:rPr>
              <a:t>H2S – </a:t>
            </a:r>
            <a:r>
              <a:rPr lang="bg-BG" sz="1600" dirty="0" smtClean="0">
                <a:hlinkClick r:id="rId3"/>
              </a:rPr>
              <a:t>редуциращ агент</a:t>
            </a:r>
            <a:r>
              <a:rPr lang="bg-BG" sz="1600" dirty="0" smtClean="0"/>
              <a:t> – клип за получаване на серен </a:t>
            </a:r>
            <a:r>
              <a:rPr lang="bg-BG" sz="1600" dirty="0" err="1" smtClean="0"/>
              <a:t>диксид</a:t>
            </a:r>
            <a:r>
              <a:rPr lang="bg-BG" sz="1600" dirty="0" smtClean="0"/>
              <a:t> по първия методи и редукционни свойства на сероводород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Сярна киселина - концентрирана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 smtClean="0"/>
              <a:t>Само демонстрационно – окислително  действие:</a:t>
            </a:r>
          </a:p>
          <a:p>
            <a:r>
              <a:rPr lang="bg-BG" dirty="0" smtClean="0"/>
              <a:t>Овъгляване на дървена треска 8., 9. клас</a:t>
            </a:r>
          </a:p>
          <a:p>
            <a:r>
              <a:rPr lang="bg-BG" dirty="0" smtClean="0"/>
              <a:t>Овъгляване на захар -8.,9. клас -</a:t>
            </a:r>
            <a:r>
              <a:rPr lang="bg-BG" dirty="0" smtClean="0">
                <a:hlinkClick r:id="rId2"/>
              </a:rPr>
              <a:t>клип</a:t>
            </a:r>
            <a:endParaRPr lang="bg-BG" dirty="0" smtClean="0"/>
          </a:p>
          <a:p>
            <a:r>
              <a:rPr lang="bg-BG" dirty="0" smtClean="0"/>
              <a:t>Взаимодействие с натриева основа – неправилен?!! вариант на постановка – основата се накапва към </a:t>
            </a:r>
            <a:r>
              <a:rPr lang="bg-BG" smtClean="0"/>
              <a:t>концентрираната киселина, </a:t>
            </a:r>
            <a:r>
              <a:rPr lang="bg-BG" dirty="0" smtClean="0"/>
              <a:t>поставена в </a:t>
            </a:r>
            <a:r>
              <a:rPr lang="bg-BG" dirty="0" err="1" smtClean="0"/>
              <a:t>тигел</a:t>
            </a:r>
            <a:r>
              <a:rPr lang="bg-BG" dirty="0" smtClean="0"/>
              <a:t> в голяма чаша с пясък. Чашата е покрита с картон с отвор.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Сярна киселина -разредена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Лабораторно изследване на свойствата на киселината: </a:t>
            </a:r>
          </a:p>
          <a:p>
            <a:pPr marL="0" indent="0">
              <a:buNone/>
            </a:pPr>
            <a:r>
              <a:rPr lang="bg-BG" dirty="0" smtClean="0"/>
              <a:t>Открийте това работно място в лабораторията  предложете вариант за провеждане на изследването от учениците по схемата предложена за описание на експеримент в протокола.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596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Сяра и съединения на сярата</vt:lpstr>
      <vt:lpstr>Съдържание</vt:lpstr>
      <vt:lpstr>VIA група на периодичната система </vt:lpstr>
      <vt:lpstr>Получаване на моноклинна и пластична сяра</vt:lpstr>
      <vt:lpstr>Сяра и желязо </vt:lpstr>
      <vt:lpstr>Серен диоксид</vt:lpstr>
      <vt:lpstr>Сярна киселина - концентрирана</vt:lpstr>
      <vt:lpstr>Сярна киселина -разредена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Учебният химичен експеримент</dc:title>
  <dc:creator>Milena</dc:creator>
  <cp:lastModifiedBy>Milena</cp:lastModifiedBy>
  <cp:revision>16</cp:revision>
  <dcterms:created xsi:type="dcterms:W3CDTF">2014-10-02T12:35:51Z</dcterms:created>
  <dcterms:modified xsi:type="dcterms:W3CDTF">2014-11-19T17:23:00Z</dcterms:modified>
</cp:coreProperties>
</file>