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343" r:id="rId6"/>
    <p:sldId id="345" r:id="rId7"/>
    <p:sldId id="260" r:id="rId8"/>
    <p:sldId id="349" r:id="rId9"/>
    <p:sldId id="344" r:id="rId10"/>
    <p:sldId id="348" r:id="rId11"/>
    <p:sldId id="347" r:id="rId12"/>
    <p:sldId id="341" r:id="rId13"/>
    <p:sldId id="346" r:id="rId14"/>
    <p:sldId id="342" r:id="rId15"/>
    <p:sldId id="351" r:id="rId16"/>
    <p:sldId id="262" r:id="rId17"/>
    <p:sldId id="35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9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7055C-FBB9-42FA-94A0-08D7905EE7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5E7A40-F1EF-4210-934F-58F214CCA9A9}">
      <dgm:prSet/>
      <dgm:spPr/>
      <dgm:t>
        <a:bodyPr/>
        <a:lstStyle/>
        <a:p>
          <a:r>
            <a:rPr lang="bg-BG"/>
            <a:t>За успешно справяне с типичните емоционални и поведенчески отклонения в класната стая и училището;</a:t>
          </a:r>
          <a:endParaRPr lang="en-US"/>
        </a:p>
      </dgm:t>
    </dgm:pt>
    <dgm:pt modelId="{FA2C0CB9-A1DB-4F9B-B0EB-39F613E355D4}" type="parTrans" cxnId="{D40FE759-B6DA-413C-AEA6-589621F7CEE8}">
      <dgm:prSet/>
      <dgm:spPr/>
      <dgm:t>
        <a:bodyPr/>
        <a:lstStyle/>
        <a:p>
          <a:endParaRPr lang="en-US"/>
        </a:p>
      </dgm:t>
    </dgm:pt>
    <dgm:pt modelId="{EB28EC8C-364D-4AB0-8764-DAAFD41D66F1}" type="sibTrans" cxnId="{D40FE759-B6DA-413C-AEA6-589621F7CEE8}">
      <dgm:prSet/>
      <dgm:spPr/>
      <dgm:t>
        <a:bodyPr/>
        <a:lstStyle/>
        <a:p>
          <a:endParaRPr lang="en-US"/>
        </a:p>
      </dgm:t>
    </dgm:pt>
    <dgm:pt modelId="{AFD151C8-1760-4C13-A196-CFEDE799F929}">
      <dgm:prSet/>
      <dgm:spPr/>
      <dgm:t>
        <a:bodyPr/>
        <a:lstStyle/>
        <a:p>
          <a:r>
            <a:rPr lang="bg-BG"/>
            <a:t>За успешно справяне с кризи, провокирани от  или в училищен контекст;</a:t>
          </a:r>
          <a:endParaRPr lang="en-US"/>
        </a:p>
      </dgm:t>
    </dgm:pt>
    <dgm:pt modelId="{99025CFB-C979-498F-9B99-4F353D3AA057}" type="parTrans" cxnId="{D8E583B7-C61B-4541-9FA9-EF7FD180FB23}">
      <dgm:prSet/>
      <dgm:spPr/>
      <dgm:t>
        <a:bodyPr/>
        <a:lstStyle/>
        <a:p>
          <a:endParaRPr lang="en-US"/>
        </a:p>
      </dgm:t>
    </dgm:pt>
    <dgm:pt modelId="{D0D0BF91-E859-4D53-B9A8-F672DACFC198}" type="sibTrans" cxnId="{D8E583B7-C61B-4541-9FA9-EF7FD180FB23}">
      <dgm:prSet/>
      <dgm:spPr/>
      <dgm:t>
        <a:bodyPr/>
        <a:lstStyle/>
        <a:p>
          <a:endParaRPr lang="en-US"/>
        </a:p>
      </dgm:t>
    </dgm:pt>
    <dgm:pt modelId="{D84D4E57-9C9B-4C04-A761-279995FEE42B}">
      <dgm:prSet/>
      <dgm:spPr/>
      <dgm:t>
        <a:bodyPr/>
        <a:lstStyle/>
        <a:p>
          <a:r>
            <a:rPr lang="bg-BG"/>
            <a:t>За прилагане на холистични педагогически модели и иновации, в които се развиват нетрадиционни учебни среди и групи.</a:t>
          </a:r>
          <a:endParaRPr lang="en-US"/>
        </a:p>
      </dgm:t>
    </dgm:pt>
    <dgm:pt modelId="{E4D562EB-8F2B-4459-A8CE-7819DD75E910}" type="parTrans" cxnId="{A42C41F0-ED3A-46C1-A8D7-F4E76DDF3B96}">
      <dgm:prSet/>
      <dgm:spPr/>
      <dgm:t>
        <a:bodyPr/>
        <a:lstStyle/>
        <a:p>
          <a:endParaRPr lang="en-US"/>
        </a:p>
      </dgm:t>
    </dgm:pt>
    <dgm:pt modelId="{FD6F2E33-09F1-4569-8743-17B9889DBCFA}" type="sibTrans" cxnId="{A42C41F0-ED3A-46C1-A8D7-F4E76DDF3B96}">
      <dgm:prSet/>
      <dgm:spPr/>
      <dgm:t>
        <a:bodyPr/>
        <a:lstStyle/>
        <a:p>
          <a:endParaRPr lang="en-US"/>
        </a:p>
      </dgm:t>
    </dgm:pt>
    <dgm:pt modelId="{A31E2D93-9095-4DC0-B55B-595CF8CD4459}" type="pres">
      <dgm:prSet presAssocID="{8727055C-FBB9-42FA-94A0-08D7905EE7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0063B1-1C9D-41F4-894A-80486D1A1104}" type="pres">
      <dgm:prSet presAssocID="{B65E7A40-F1EF-4210-934F-58F214CCA9A9}" presName="hierRoot1" presStyleCnt="0"/>
      <dgm:spPr/>
    </dgm:pt>
    <dgm:pt modelId="{B649282B-2E93-452D-88AE-BF90CD75BF24}" type="pres">
      <dgm:prSet presAssocID="{B65E7A40-F1EF-4210-934F-58F214CCA9A9}" presName="composite" presStyleCnt="0"/>
      <dgm:spPr/>
    </dgm:pt>
    <dgm:pt modelId="{AFAC1F25-B7CB-4B35-9374-4E538EE356C4}" type="pres">
      <dgm:prSet presAssocID="{B65E7A40-F1EF-4210-934F-58F214CCA9A9}" presName="background" presStyleLbl="node0" presStyleIdx="0" presStyleCnt="3"/>
      <dgm:spPr/>
    </dgm:pt>
    <dgm:pt modelId="{144B85A7-0025-448E-88E3-F0ACD0F31B76}" type="pres">
      <dgm:prSet presAssocID="{B65E7A40-F1EF-4210-934F-58F214CCA9A9}" presName="text" presStyleLbl="fgAcc0" presStyleIdx="0" presStyleCnt="3">
        <dgm:presLayoutVars>
          <dgm:chPref val="3"/>
        </dgm:presLayoutVars>
      </dgm:prSet>
      <dgm:spPr/>
    </dgm:pt>
    <dgm:pt modelId="{FD69D32B-6FAB-438D-B290-183437EF464D}" type="pres">
      <dgm:prSet presAssocID="{B65E7A40-F1EF-4210-934F-58F214CCA9A9}" presName="hierChild2" presStyleCnt="0"/>
      <dgm:spPr/>
    </dgm:pt>
    <dgm:pt modelId="{D842BA94-E7A7-4600-B79F-496DA5D33039}" type="pres">
      <dgm:prSet presAssocID="{AFD151C8-1760-4C13-A196-CFEDE799F929}" presName="hierRoot1" presStyleCnt="0"/>
      <dgm:spPr/>
    </dgm:pt>
    <dgm:pt modelId="{788C701D-88C7-460D-B8E9-45D17E3C496A}" type="pres">
      <dgm:prSet presAssocID="{AFD151C8-1760-4C13-A196-CFEDE799F929}" presName="composite" presStyleCnt="0"/>
      <dgm:spPr/>
    </dgm:pt>
    <dgm:pt modelId="{5733ADCB-D123-41D1-B70D-39AD4D32A767}" type="pres">
      <dgm:prSet presAssocID="{AFD151C8-1760-4C13-A196-CFEDE799F929}" presName="background" presStyleLbl="node0" presStyleIdx="1" presStyleCnt="3"/>
      <dgm:spPr/>
    </dgm:pt>
    <dgm:pt modelId="{819EE276-C2DA-40F4-8F3B-2C6EA59B89AF}" type="pres">
      <dgm:prSet presAssocID="{AFD151C8-1760-4C13-A196-CFEDE799F929}" presName="text" presStyleLbl="fgAcc0" presStyleIdx="1" presStyleCnt="3">
        <dgm:presLayoutVars>
          <dgm:chPref val="3"/>
        </dgm:presLayoutVars>
      </dgm:prSet>
      <dgm:spPr/>
    </dgm:pt>
    <dgm:pt modelId="{C378D2D7-D693-4C5E-99F3-3EBEADB9FA15}" type="pres">
      <dgm:prSet presAssocID="{AFD151C8-1760-4C13-A196-CFEDE799F929}" presName="hierChild2" presStyleCnt="0"/>
      <dgm:spPr/>
    </dgm:pt>
    <dgm:pt modelId="{5C84E61C-35FF-4979-B7A9-0005F94CC9CF}" type="pres">
      <dgm:prSet presAssocID="{D84D4E57-9C9B-4C04-A761-279995FEE42B}" presName="hierRoot1" presStyleCnt="0"/>
      <dgm:spPr/>
    </dgm:pt>
    <dgm:pt modelId="{C02C7CD8-E026-4F38-A9A6-FCA29ADC90FC}" type="pres">
      <dgm:prSet presAssocID="{D84D4E57-9C9B-4C04-A761-279995FEE42B}" presName="composite" presStyleCnt="0"/>
      <dgm:spPr/>
    </dgm:pt>
    <dgm:pt modelId="{AAB54170-EC9B-44A2-B2B5-D1B890A6FFA5}" type="pres">
      <dgm:prSet presAssocID="{D84D4E57-9C9B-4C04-A761-279995FEE42B}" presName="background" presStyleLbl="node0" presStyleIdx="2" presStyleCnt="3"/>
      <dgm:spPr/>
    </dgm:pt>
    <dgm:pt modelId="{D6DEC877-C4A0-4641-9284-F5CE20AE026D}" type="pres">
      <dgm:prSet presAssocID="{D84D4E57-9C9B-4C04-A761-279995FEE42B}" presName="text" presStyleLbl="fgAcc0" presStyleIdx="2" presStyleCnt="3">
        <dgm:presLayoutVars>
          <dgm:chPref val="3"/>
        </dgm:presLayoutVars>
      </dgm:prSet>
      <dgm:spPr/>
    </dgm:pt>
    <dgm:pt modelId="{0EE541EB-1AFE-4EC3-8FA4-9F88D90F3404}" type="pres">
      <dgm:prSet presAssocID="{D84D4E57-9C9B-4C04-A761-279995FEE42B}" presName="hierChild2" presStyleCnt="0"/>
      <dgm:spPr/>
    </dgm:pt>
  </dgm:ptLst>
  <dgm:cxnLst>
    <dgm:cxn modelId="{3326EA5B-1807-4032-9A15-90830C30FCDA}" type="presOf" srcId="{D84D4E57-9C9B-4C04-A761-279995FEE42B}" destId="{D6DEC877-C4A0-4641-9284-F5CE20AE026D}" srcOrd="0" destOrd="0" presId="urn:microsoft.com/office/officeart/2005/8/layout/hierarchy1"/>
    <dgm:cxn modelId="{63A04371-4FB5-4836-B7B2-3F4F748C669D}" type="presOf" srcId="{AFD151C8-1760-4C13-A196-CFEDE799F929}" destId="{819EE276-C2DA-40F4-8F3B-2C6EA59B89AF}" srcOrd="0" destOrd="0" presId="urn:microsoft.com/office/officeart/2005/8/layout/hierarchy1"/>
    <dgm:cxn modelId="{D40FE759-B6DA-413C-AEA6-589621F7CEE8}" srcId="{8727055C-FBB9-42FA-94A0-08D7905EE7E7}" destId="{B65E7A40-F1EF-4210-934F-58F214CCA9A9}" srcOrd="0" destOrd="0" parTransId="{FA2C0CB9-A1DB-4F9B-B0EB-39F613E355D4}" sibTransId="{EB28EC8C-364D-4AB0-8764-DAAFD41D66F1}"/>
    <dgm:cxn modelId="{0466E186-AC97-47FE-B6BF-2591FDFED37F}" type="presOf" srcId="{B65E7A40-F1EF-4210-934F-58F214CCA9A9}" destId="{144B85A7-0025-448E-88E3-F0ACD0F31B76}" srcOrd="0" destOrd="0" presId="urn:microsoft.com/office/officeart/2005/8/layout/hierarchy1"/>
    <dgm:cxn modelId="{D8E583B7-C61B-4541-9FA9-EF7FD180FB23}" srcId="{8727055C-FBB9-42FA-94A0-08D7905EE7E7}" destId="{AFD151C8-1760-4C13-A196-CFEDE799F929}" srcOrd="1" destOrd="0" parTransId="{99025CFB-C979-498F-9B99-4F353D3AA057}" sibTransId="{D0D0BF91-E859-4D53-B9A8-F672DACFC198}"/>
    <dgm:cxn modelId="{B5EA5CC8-8696-4120-80C1-7F0EC8004EFF}" type="presOf" srcId="{8727055C-FBB9-42FA-94A0-08D7905EE7E7}" destId="{A31E2D93-9095-4DC0-B55B-595CF8CD4459}" srcOrd="0" destOrd="0" presId="urn:microsoft.com/office/officeart/2005/8/layout/hierarchy1"/>
    <dgm:cxn modelId="{A42C41F0-ED3A-46C1-A8D7-F4E76DDF3B96}" srcId="{8727055C-FBB9-42FA-94A0-08D7905EE7E7}" destId="{D84D4E57-9C9B-4C04-A761-279995FEE42B}" srcOrd="2" destOrd="0" parTransId="{E4D562EB-8F2B-4459-A8CE-7819DD75E910}" sibTransId="{FD6F2E33-09F1-4569-8743-17B9889DBCFA}"/>
    <dgm:cxn modelId="{557E3948-5B47-4698-80B6-C6FFA29B756F}" type="presParOf" srcId="{A31E2D93-9095-4DC0-B55B-595CF8CD4459}" destId="{F80063B1-1C9D-41F4-894A-80486D1A1104}" srcOrd="0" destOrd="0" presId="urn:microsoft.com/office/officeart/2005/8/layout/hierarchy1"/>
    <dgm:cxn modelId="{4B7764A6-ED93-4402-9B18-DAE9E9AFAF94}" type="presParOf" srcId="{F80063B1-1C9D-41F4-894A-80486D1A1104}" destId="{B649282B-2E93-452D-88AE-BF90CD75BF24}" srcOrd="0" destOrd="0" presId="urn:microsoft.com/office/officeart/2005/8/layout/hierarchy1"/>
    <dgm:cxn modelId="{15D019E9-9211-43E2-8293-37D45174F6DF}" type="presParOf" srcId="{B649282B-2E93-452D-88AE-BF90CD75BF24}" destId="{AFAC1F25-B7CB-4B35-9374-4E538EE356C4}" srcOrd="0" destOrd="0" presId="urn:microsoft.com/office/officeart/2005/8/layout/hierarchy1"/>
    <dgm:cxn modelId="{0CAFE321-1B70-4703-B307-EC7528BA3F20}" type="presParOf" srcId="{B649282B-2E93-452D-88AE-BF90CD75BF24}" destId="{144B85A7-0025-448E-88E3-F0ACD0F31B76}" srcOrd="1" destOrd="0" presId="urn:microsoft.com/office/officeart/2005/8/layout/hierarchy1"/>
    <dgm:cxn modelId="{F061A7AE-FE34-4C93-9F53-5C12643764E6}" type="presParOf" srcId="{F80063B1-1C9D-41F4-894A-80486D1A1104}" destId="{FD69D32B-6FAB-438D-B290-183437EF464D}" srcOrd="1" destOrd="0" presId="urn:microsoft.com/office/officeart/2005/8/layout/hierarchy1"/>
    <dgm:cxn modelId="{54E22AD3-F0E0-4550-B626-D962EB249121}" type="presParOf" srcId="{A31E2D93-9095-4DC0-B55B-595CF8CD4459}" destId="{D842BA94-E7A7-4600-B79F-496DA5D33039}" srcOrd="1" destOrd="0" presId="urn:microsoft.com/office/officeart/2005/8/layout/hierarchy1"/>
    <dgm:cxn modelId="{0F08DF27-EAA8-4196-89CC-42A04C8E6CDF}" type="presParOf" srcId="{D842BA94-E7A7-4600-B79F-496DA5D33039}" destId="{788C701D-88C7-460D-B8E9-45D17E3C496A}" srcOrd="0" destOrd="0" presId="urn:microsoft.com/office/officeart/2005/8/layout/hierarchy1"/>
    <dgm:cxn modelId="{371BADE3-95E4-4937-9AB0-E1A25EF649A6}" type="presParOf" srcId="{788C701D-88C7-460D-B8E9-45D17E3C496A}" destId="{5733ADCB-D123-41D1-B70D-39AD4D32A767}" srcOrd="0" destOrd="0" presId="urn:microsoft.com/office/officeart/2005/8/layout/hierarchy1"/>
    <dgm:cxn modelId="{5BAD517C-7E85-41AE-A777-AF59D52A6C8E}" type="presParOf" srcId="{788C701D-88C7-460D-B8E9-45D17E3C496A}" destId="{819EE276-C2DA-40F4-8F3B-2C6EA59B89AF}" srcOrd="1" destOrd="0" presId="urn:microsoft.com/office/officeart/2005/8/layout/hierarchy1"/>
    <dgm:cxn modelId="{1D7EBBC6-2A33-4CAE-AC6E-6F590B1C3CAE}" type="presParOf" srcId="{D842BA94-E7A7-4600-B79F-496DA5D33039}" destId="{C378D2D7-D693-4C5E-99F3-3EBEADB9FA15}" srcOrd="1" destOrd="0" presId="urn:microsoft.com/office/officeart/2005/8/layout/hierarchy1"/>
    <dgm:cxn modelId="{5511EFF3-FF84-4678-B7D2-E51AE3ED6147}" type="presParOf" srcId="{A31E2D93-9095-4DC0-B55B-595CF8CD4459}" destId="{5C84E61C-35FF-4979-B7A9-0005F94CC9CF}" srcOrd="2" destOrd="0" presId="urn:microsoft.com/office/officeart/2005/8/layout/hierarchy1"/>
    <dgm:cxn modelId="{7714236C-38F3-464C-B760-22D2BCF9512A}" type="presParOf" srcId="{5C84E61C-35FF-4979-B7A9-0005F94CC9CF}" destId="{C02C7CD8-E026-4F38-A9A6-FCA29ADC90FC}" srcOrd="0" destOrd="0" presId="urn:microsoft.com/office/officeart/2005/8/layout/hierarchy1"/>
    <dgm:cxn modelId="{742289F1-CD87-4351-9439-E36AA2C02D2C}" type="presParOf" srcId="{C02C7CD8-E026-4F38-A9A6-FCA29ADC90FC}" destId="{AAB54170-EC9B-44A2-B2B5-D1B890A6FFA5}" srcOrd="0" destOrd="0" presId="urn:microsoft.com/office/officeart/2005/8/layout/hierarchy1"/>
    <dgm:cxn modelId="{2BB3C9AD-A1FB-4AC2-9378-9CD18C133D43}" type="presParOf" srcId="{C02C7CD8-E026-4F38-A9A6-FCA29ADC90FC}" destId="{D6DEC877-C4A0-4641-9284-F5CE20AE026D}" srcOrd="1" destOrd="0" presId="urn:microsoft.com/office/officeart/2005/8/layout/hierarchy1"/>
    <dgm:cxn modelId="{9E84694D-19F2-433C-A40F-5C3893020265}" type="presParOf" srcId="{5C84E61C-35FF-4979-B7A9-0005F94CC9CF}" destId="{0EE541EB-1AFE-4EC3-8FA4-9F88D90F34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C1F25-B7CB-4B35-9374-4E538EE356C4}">
      <dsp:nvSpPr>
        <dsp:cNvPr id="0" name=""/>
        <dsp:cNvSpPr/>
      </dsp:nvSpPr>
      <dsp:spPr>
        <a:xfrm>
          <a:off x="0" y="468786"/>
          <a:ext cx="1866116" cy="118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B85A7-0025-448E-88E3-F0ACD0F31B76}">
      <dsp:nvSpPr>
        <dsp:cNvPr id="0" name=""/>
        <dsp:cNvSpPr/>
      </dsp:nvSpPr>
      <dsp:spPr>
        <a:xfrm>
          <a:off x="207346" y="665765"/>
          <a:ext cx="1866116" cy="1184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/>
            <a:t>За успешно справяне с типичните емоционални и поведенчески отклонения в класната стая и училището;</a:t>
          </a:r>
          <a:endParaRPr lang="en-US" sz="1100" kern="1200"/>
        </a:p>
      </dsp:txBody>
      <dsp:txXfrm>
        <a:off x="242053" y="700472"/>
        <a:ext cx="1796702" cy="1115569"/>
      </dsp:txXfrm>
    </dsp:sp>
    <dsp:sp modelId="{5733ADCB-D123-41D1-B70D-39AD4D32A767}">
      <dsp:nvSpPr>
        <dsp:cNvPr id="0" name=""/>
        <dsp:cNvSpPr/>
      </dsp:nvSpPr>
      <dsp:spPr>
        <a:xfrm>
          <a:off x="2280808" y="468786"/>
          <a:ext cx="1866116" cy="118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EE276-C2DA-40F4-8F3B-2C6EA59B89AF}">
      <dsp:nvSpPr>
        <dsp:cNvPr id="0" name=""/>
        <dsp:cNvSpPr/>
      </dsp:nvSpPr>
      <dsp:spPr>
        <a:xfrm>
          <a:off x="2488154" y="665765"/>
          <a:ext cx="1866116" cy="1184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/>
            <a:t>За успешно справяне с кризи, провокирани от  или в училищен контекст;</a:t>
          </a:r>
          <a:endParaRPr lang="en-US" sz="1100" kern="1200"/>
        </a:p>
      </dsp:txBody>
      <dsp:txXfrm>
        <a:off x="2522861" y="700472"/>
        <a:ext cx="1796702" cy="1115569"/>
      </dsp:txXfrm>
    </dsp:sp>
    <dsp:sp modelId="{AAB54170-EC9B-44A2-B2B5-D1B890A6FFA5}">
      <dsp:nvSpPr>
        <dsp:cNvPr id="0" name=""/>
        <dsp:cNvSpPr/>
      </dsp:nvSpPr>
      <dsp:spPr>
        <a:xfrm>
          <a:off x="4561617" y="468786"/>
          <a:ext cx="1866116" cy="118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EC877-C4A0-4641-9284-F5CE20AE026D}">
      <dsp:nvSpPr>
        <dsp:cNvPr id="0" name=""/>
        <dsp:cNvSpPr/>
      </dsp:nvSpPr>
      <dsp:spPr>
        <a:xfrm>
          <a:off x="4768963" y="665765"/>
          <a:ext cx="1866116" cy="1184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/>
            <a:t>За прилагане на холистични педагогически модели и иновации, в които се развиват нетрадиционни учебни среди и групи.</a:t>
          </a:r>
          <a:endParaRPr lang="en-US" sz="1100" kern="1200"/>
        </a:p>
      </dsp:txBody>
      <dsp:txXfrm>
        <a:off x="4803670" y="700472"/>
        <a:ext cx="1796702" cy="1115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B24F71-2562-4ED7-BC90-D55E2D287428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DDC439-B321-468E-B399-1FD87A6783B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Мениджмънт на учебни групи и среди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1194946"/>
          </a:xfrm>
        </p:spPr>
        <p:txBody>
          <a:bodyPr/>
          <a:lstStyle/>
          <a:p>
            <a:r>
              <a:rPr lang="bg-BG" dirty="0"/>
              <a:t>ОСНОВНИ ПОНЯТИЯ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Sandberg, J. A. (1994). Educational paradigms: issues and trends. In Lewis, R. </a:t>
            </a:r>
            <a:r>
              <a:rPr lang="en-GB" sz="1800" dirty="0" err="1">
                <a:solidFill>
                  <a:schemeClr val="tx1"/>
                </a:solidFill>
              </a:rPr>
              <a:t>Mendelsohn</a:t>
            </a:r>
            <a:r>
              <a:rPr lang="en-GB" sz="1800" dirty="0">
                <a:solidFill>
                  <a:schemeClr val="tx1"/>
                </a:solidFill>
              </a:rPr>
              <a:t>, P., (ed.), </a:t>
            </a:r>
            <a:r>
              <a:rPr lang="en-GB" sz="1800" i="1" dirty="0">
                <a:solidFill>
                  <a:schemeClr val="tx1"/>
                </a:solidFill>
              </a:rPr>
              <a:t>Lessons from Learning, (IFIP TC3/WG3.3 Working Conference 1993)</a:t>
            </a:r>
            <a:r>
              <a:rPr lang="en-GB" sz="1800" dirty="0">
                <a:solidFill>
                  <a:schemeClr val="tx1"/>
                </a:solidFill>
              </a:rPr>
              <a:t>, pages 13--22, Amsterdam. North-Holland.</a:t>
            </a:r>
            <a:endParaRPr lang="en-GB" dirty="0"/>
          </a:p>
        </p:txBody>
      </p:sp>
      <p:pic>
        <p:nvPicPr>
          <p:cNvPr id="105474" name="Picture 2" descr="Sandberg's typology in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10120"/>
            <a:ext cx="5863580" cy="448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earningjournal.files.wordpress.com/2007/08/components-2-12-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3304"/>
            <a:ext cx="9144000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400" b="1" dirty="0"/>
              <a:t>Учебна култура</a:t>
            </a:r>
            <a:r>
              <a:rPr lang="en-GB" sz="4400" b="1" dirty="0"/>
              <a:t> </a:t>
            </a:r>
            <a:r>
              <a:rPr lang="bg-BG" sz="4400" b="1" dirty="0"/>
              <a:t>(култура на учене)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endParaRPr lang="bg-BG" dirty="0"/>
          </a:p>
          <a:p>
            <a:r>
              <a:rPr lang="bg-BG" dirty="0"/>
              <a:t>Системно единство на ценности, цели, норми, убеждения, принципи и поведения, които характеризират  и/ или повлияват ученето на дадена личност, група или общност.  Обичайно изследователите разглеждат учебната култура като тясно свързана със стила/овете на учене</a:t>
            </a:r>
            <a:r>
              <a:rPr lang="en-US" dirty="0"/>
              <a:t>,</a:t>
            </a:r>
            <a:r>
              <a:rPr lang="bg-BG" dirty="0"/>
              <a:t> доколкото и двата типа явления проектират паралелно индивидуални, личностни и социални особености.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Типология на водещи стари и нови култури на учене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bg-BG" dirty="0"/>
              <a:t>Репродуктивна (чрез повторение, запомняне)</a:t>
            </a:r>
          </a:p>
          <a:p>
            <a:r>
              <a:rPr lang="bg-BG" dirty="0" err="1"/>
              <a:t>Етно-</a:t>
            </a:r>
            <a:r>
              <a:rPr lang="bg-BG" dirty="0"/>
              <a:t>, </a:t>
            </a:r>
            <a:r>
              <a:rPr lang="bg-BG" dirty="0" err="1"/>
              <a:t>общностно-</a:t>
            </a:r>
            <a:r>
              <a:rPr lang="bg-BG" dirty="0"/>
              <a:t> ориентирана</a:t>
            </a:r>
          </a:p>
          <a:p>
            <a:r>
              <a:rPr lang="bg-BG" dirty="0" err="1"/>
              <a:t>Конструктивистка</a:t>
            </a:r>
            <a:r>
              <a:rPr lang="bg-BG" dirty="0"/>
              <a:t>  (социално детерминирана)</a:t>
            </a:r>
          </a:p>
          <a:p>
            <a:r>
              <a:rPr lang="bg-BG" dirty="0"/>
              <a:t>Критична (проблемно ориентирана);</a:t>
            </a:r>
          </a:p>
          <a:p>
            <a:r>
              <a:rPr lang="bg-BG" dirty="0"/>
              <a:t>Проектна (проектно ориентирана)</a:t>
            </a:r>
          </a:p>
          <a:p>
            <a:r>
              <a:rPr lang="bg-BG" dirty="0"/>
              <a:t>Мрежова (</a:t>
            </a:r>
            <a:r>
              <a:rPr lang="bg-BG" dirty="0" err="1"/>
              <a:t>конективистична</a:t>
            </a:r>
            <a:r>
              <a:rPr lang="bg-BG" dirty="0"/>
              <a:t>) </a:t>
            </a:r>
          </a:p>
          <a:p>
            <a:r>
              <a:rPr lang="bg-BG" dirty="0" err="1"/>
              <a:t>Субкултурна</a:t>
            </a:r>
            <a:r>
              <a:rPr lang="bg-BG" dirty="0"/>
              <a:t> (в групи по интереси)</a:t>
            </a:r>
          </a:p>
          <a:p>
            <a:r>
              <a:rPr lang="bg-BG" dirty="0"/>
              <a:t>Екологична (отворена, гъвкава, </a:t>
            </a:r>
            <a:r>
              <a:rPr lang="bg-BG" dirty="0" err="1"/>
              <a:t>холистична</a:t>
            </a:r>
            <a:r>
              <a:rPr lang="en-GB" dirty="0"/>
              <a:t>)</a:t>
            </a:r>
          </a:p>
          <a:p>
            <a:r>
              <a:rPr lang="bg-BG" dirty="0" err="1"/>
              <a:t>Просюмистка</a:t>
            </a:r>
            <a:r>
              <a:rPr lang="bg-BG" dirty="0"/>
              <a:t> (произвежда + консумира паралелно).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Мениджмънт на учебни групи и среди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880320"/>
          </a:xfrm>
        </p:spPr>
        <p:txBody>
          <a:bodyPr/>
          <a:lstStyle/>
          <a:p>
            <a:r>
              <a:rPr lang="bg-BG" dirty="0"/>
              <a:t>Системна социална технология за създаване и поддържане на оптимални  учебни култури чрез комплексно управление на материални и идеални условия, среди и ресурси за учене в групов / </a:t>
            </a:r>
            <a:r>
              <a:rPr lang="bg-BG" dirty="0" err="1"/>
              <a:t>общностен</a:t>
            </a:r>
            <a:r>
              <a:rPr lang="bg-BG" dirty="0"/>
              <a:t> институционален и организационен контекст.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sz="3800" b="1"/>
              <a:t>.  ЗАЩО Е НУЖЕН И ВАЖЕН МЕНИДЖМЪНТЪТ НА КЛАСА?</a:t>
            </a:r>
            <a:r>
              <a:rPr lang="en-US" sz="38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000" dirty="0">
                <a:solidFill>
                  <a:schemeClr val="tx2"/>
                </a:solidFill>
              </a:rPr>
              <a:t>Обучението е специално организиран процес, в който значимият въпрос не е само какво, но и как се прави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  <a:endParaRPr lang="bg-BG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bg-BG" sz="2000" dirty="0">
                <a:solidFill>
                  <a:schemeClr val="tx2"/>
                </a:solidFill>
              </a:rPr>
              <a:t>Мениджмънтът на класа влияе върху качеството на учене и учебни постижения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  <a:endParaRPr lang="bg-BG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dirty="0">
                <a:solidFill>
                  <a:schemeClr val="tx2"/>
                </a:solidFill>
              </a:rPr>
              <a:t>Влияе върху организацията и ефективното използване на всички ресурси – време, пространство, субективен капацитет и др.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endParaRPr lang="bg-BG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bg-BG" sz="2000" dirty="0">
                <a:solidFill>
                  <a:schemeClr val="tx2"/>
                </a:solidFill>
              </a:rPr>
              <a:t>Улеснява синхронизирането на учебните и възпитателни задачи и процеси</a:t>
            </a:r>
            <a:endParaRPr lang="en-US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bg-BG" sz="2000" dirty="0"/>
              <a:t>Влияние на атмосферата в училище (екология на работното място) върху личността и работата на учителя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6689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За какво са ни нужни компетенции в сферата на мениджмънта на учебни групи и среди?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209289E-A5AC-4D8B-B866-B053B089B4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1720" y="4005064"/>
          <a:ext cx="6635080" cy="2319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B786F23D-DDE8-4C66-B6E6-27A56E81DA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576" y="1881302"/>
            <a:ext cx="7254869" cy="19432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Професията като мечта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dirty="0"/>
              <a:t>Моята  лична философия като учител / преподавател / педагог</a:t>
            </a:r>
          </a:p>
          <a:p>
            <a:pPr algn="ctr">
              <a:buNone/>
            </a:pPr>
            <a:endParaRPr lang="bg-BG" dirty="0"/>
          </a:p>
          <a:p>
            <a:pPr>
              <a:buFontTx/>
              <a:buChar char="-"/>
            </a:pPr>
            <a:r>
              <a:rPr lang="bg-BG" dirty="0"/>
              <a:t>За смисъла на професията</a:t>
            </a:r>
          </a:p>
          <a:p>
            <a:pPr>
              <a:buFontTx/>
              <a:buChar char="-"/>
            </a:pPr>
            <a:r>
              <a:rPr lang="bg-BG" dirty="0"/>
              <a:t>За целите и резултатите</a:t>
            </a:r>
          </a:p>
          <a:p>
            <a:pPr>
              <a:buFontTx/>
              <a:buChar char="-"/>
            </a:pPr>
            <a:r>
              <a:rPr lang="bg-BG" dirty="0"/>
              <a:t>За мястото и ролята на другия/ другите в нея</a:t>
            </a:r>
          </a:p>
          <a:p>
            <a:pPr>
              <a:buFontTx/>
              <a:buChar char="-"/>
            </a:pPr>
            <a:r>
              <a:rPr lang="bg-BG" dirty="0"/>
              <a:t>За  мястото и ролята на средата</a:t>
            </a:r>
          </a:p>
          <a:p>
            <a:pPr>
              <a:buFontTx/>
              <a:buChar char="-"/>
            </a:pPr>
            <a:r>
              <a:rPr lang="bg-BG" dirty="0"/>
              <a:t>За ресурсите и инструментите</a:t>
            </a:r>
          </a:p>
          <a:p>
            <a:pPr>
              <a:buFontTx/>
              <a:buChar char="-"/>
            </a:pPr>
            <a:r>
              <a:rPr lang="bg-BG" dirty="0"/>
              <a:t>За защитите и самозащитите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Основни понятия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bg-BG" dirty="0"/>
              <a:t>Мениджмънт </a:t>
            </a:r>
          </a:p>
          <a:p>
            <a:pPr>
              <a:lnSpc>
                <a:spcPct val="200000"/>
              </a:lnSpc>
            </a:pPr>
            <a:r>
              <a:rPr lang="bg-BG" dirty="0"/>
              <a:t>Учебна група</a:t>
            </a:r>
          </a:p>
          <a:p>
            <a:pPr>
              <a:lnSpc>
                <a:spcPct val="200000"/>
              </a:lnSpc>
            </a:pPr>
            <a:r>
              <a:rPr lang="bg-BG" dirty="0"/>
              <a:t>Учебна среда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bg-BG" dirty="0"/>
              <a:t>Учебна култура</a:t>
            </a:r>
          </a:p>
          <a:p>
            <a:pPr>
              <a:lnSpc>
                <a:spcPct val="200000"/>
              </a:lnSpc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Мениджмънт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/>
              <a:t>Системна социална технология за създаване и поддържане на оптимални условия, среда и ресурси за нормално развитие на дадена дейност, процес, система или мрежа от системи. Управляват се материални и социални процеси и явления. </a:t>
            </a:r>
          </a:p>
          <a:p>
            <a:r>
              <a:rPr lang="bg-BG" dirty="0"/>
              <a:t>Основни функции: анализ, планиране, организация, мотивиране, координиране, контрол, стимулация, оценяване.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Учебна група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Всяка група, чиито водещи цели и сфери на дейност са свързани с ученето като естествена човешка способност, потребност и възможност за устойчиво оцеляване и развитие.</a:t>
            </a:r>
          </a:p>
          <a:p>
            <a:r>
              <a:rPr lang="bg-BG" dirty="0"/>
              <a:t>Клас, паралелка, детска група, клубен екип, отбор, състав, хор, и др.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bg-BG" dirty="0"/>
              <a:t>Типология на учебните групи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>
            <a:normAutofit fontScale="92500" lnSpcReduction="10000"/>
          </a:bodyPr>
          <a:lstStyle/>
          <a:p>
            <a:r>
              <a:rPr lang="bg-BG" b="1" i="1" u="sng" dirty="0"/>
              <a:t>По организационни характеристики </a:t>
            </a:r>
            <a:r>
              <a:rPr lang="bg-BG" dirty="0"/>
              <a:t>– </a:t>
            </a:r>
          </a:p>
          <a:p>
            <a:pPr lvl="1"/>
            <a:r>
              <a:rPr lang="bg-BG" dirty="0"/>
              <a:t>формални (паралелки, класове) и неформални (учебни групи, курсове);</a:t>
            </a:r>
          </a:p>
          <a:p>
            <a:pPr lvl="1"/>
            <a:r>
              <a:rPr lang="bg-BG" dirty="0"/>
              <a:t> затворени (ограничен  достъп)и отворени (достъпни за всички);</a:t>
            </a:r>
          </a:p>
          <a:p>
            <a:pPr lvl="1"/>
            <a:r>
              <a:rPr lang="bg-BG" dirty="0"/>
              <a:t>устойчиви (за пълен и продължителен цикъл) или неустойчиви (временни);</a:t>
            </a:r>
          </a:p>
          <a:p>
            <a:pPr lvl="1"/>
            <a:r>
              <a:rPr lang="bg-BG" dirty="0"/>
              <a:t>Хомогенни или смесени;</a:t>
            </a:r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172272" cy="4942149"/>
          </a:xfrm>
        </p:spPr>
        <p:txBody>
          <a:bodyPr>
            <a:normAutofit fontScale="92500" lnSpcReduction="10000"/>
          </a:bodyPr>
          <a:lstStyle/>
          <a:p>
            <a:r>
              <a:rPr lang="bg-BG" b="1" i="1" u="sng" dirty="0"/>
              <a:t>По цели  и предназначение</a:t>
            </a:r>
          </a:p>
          <a:p>
            <a:pPr lvl="1"/>
            <a:r>
              <a:rPr lang="bg-BG" dirty="0"/>
              <a:t>За деца / възрастни</a:t>
            </a:r>
          </a:p>
          <a:p>
            <a:pPr lvl="1"/>
            <a:r>
              <a:rPr lang="bg-BG" dirty="0"/>
              <a:t>Общообразователни / професионални / за учене през целия живот / за свободното време;</a:t>
            </a:r>
          </a:p>
          <a:p>
            <a:pPr lvl="1"/>
            <a:r>
              <a:rPr lang="bg-BG" dirty="0"/>
              <a:t>За получаване на образователна степен / формиране на умения/ сертифициране на компетентности / </a:t>
            </a:r>
            <a:r>
              <a:rPr lang="bg-BG" dirty="0" err="1"/>
              <a:t>валидиране</a:t>
            </a:r>
            <a:r>
              <a:rPr lang="bg-BG" dirty="0"/>
              <a:t> на компетентности и др.</a:t>
            </a:r>
          </a:p>
          <a:p>
            <a:pPr lvl="1"/>
            <a:endParaRPr lang="bg-BG" dirty="0"/>
          </a:p>
          <a:p>
            <a:pPr lvl="1"/>
            <a:endParaRPr lang="bg-BG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/>
              <a:t>Водещи филтри за структуриране на учебните групи</a:t>
            </a:r>
            <a:endParaRPr lang="en-GB" sz="32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59352"/>
          </a:xfrm>
        </p:spPr>
        <p:txBody>
          <a:bodyPr/>
          <a:lstStyle/>
          <a:p>
            <a:pPr algn="ctr"/>
            <a:r>
              <a:rPr lang="bg-BG" dirty="0"/>
              <a:t>Формални учебни групи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654843"/>
          </a:xfrm>
        </p:spPr>
        <p:txBody>
          <a:bodyPr>
            <a:normAutofit fontScale="92500"/>
          </a:bodyPr>
          <a:lstStyle/>
          <a:p>
            <a:r>
              <a:rPr lang="bg-BG" dirty="0"/>
              <a:t>Неформални учебни групи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060848"/>
            <a:ext cx="4040188" cy="4299472"/>
          </a:xfrm>
        </p:spPr>
        <p:txBody>
          <a:bodyPr/>
          <a:lstStyle/>
          <a:p>
            <a:r>
              <a:rPr lang="bg-BG" dirty="0"/>
              <a:t>Възраст на учащите</a:t>
            </a:r>
          </a:p>
          <a:p>
            <a:r>
              <a:rPr lang="bg-BG" dirty="0"/>
              <a:t>Пол на учащите </a:t>
            </a:r>
          </a:p>
          <a:p>
            <a:r>
              <a:rPr lang="bg-BG" dirty="0"/>
              <a:t>Образователна степен</a:t>
            </a:r>
          </a:p>
          <a:p>
            <a:r>
              <a:rPr lang="bg-BG" dirty="0"/>
              <a:t>Учебни постижения (понякога)</a:t>
            </a:r>
          </a:p>
          <a:p>
            <a:r>
              <a:rPr lang="bg-BG" dirty="0"/>
              <a:t>Учебни или научни интереси и планове</a:t>
            </a:r>
          </a:p>
          <a:p>
            <a:r>
              <a:rPr lang="bg-BG" dirty="0"/>
              <a:t>Професионални интереси</a:t>
            </a:r>
          </a:p>
          <a:p>
            <a:endParaRPr lang="bg-BG" dirty="0"/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299472"/>
          </a:xfrm>
        </p:spPr>
        <p:txBody>
          <a:bodyPr/>
          <a:lstStyle/>
          <a:p>
            <a:r>
              <a:rPr lang="bg-BG" dirty="0"/>
              <a:t>Учебни цели и интереси</a:t>
            </a:r>
          </a:p>
          <a:p>
            <a:r>
              <a:rPr lang="bg-BG" dirty="0"/>
              <a:t>Възможности за включване в учебните дейности</a:t>
            </a:r>
          </a:p>
          <a:p>
            <a:r>
              <a:rPr lang="bg-BG" dirty="0"/>
              <a:t>Входящо равнище (ако е приложимо)</a:t>
            </a:r>
          </a:p>
          <a:p>
            <a:r>
              <a:rPr lang="bg-BG" dirty="0"/>
              <a:t>Местоживеене (насочване към най-близкия филиал)</a:t>
            </a:r>
          </a:p>
          <a:p>
            <a:r>
              <a:rPr lang="bg-BG" dirty="0"/>
              <a:t>Възраст и пол (ако е приложимо)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bg-BG" dirty="0"/>
              <a:t>Учебна среда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Съвкупността от всички материални и идеални елементи, които правят възможно и успешно всяко учене, обучение и развитие. Компоненти на учебната среда могат да бъдат  учебното време, пространство, институции, ресурси, участници, сгради и съоръжения, дидактически материали, апаратура, технологии, носители на учебна информация или </a:t>
            </a:r>
            <a:r>
              <a:rPr lang="bg-BG" dirty="0" err="1"/>
              <a:t>посредници</a:t>
            </a:r>
            <a:r>
              <a:rPr lang="bg-BG" dirty="0"/>
              <a:t> в ученето, и др. </a:t>
            </a:r>
            <a:endParaRPr lang="en-GB" dirty="0"/>
          </a:p>
          <a:p>
            <a:r>
              <a:rPr lang="bg-BG" dirty="0"/>
              <a:t>Понастоящем много новости в образованието са фокусирани върху иновации в учебните среди.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864096"/>
          </a:xfrm>
        </p:spPr>
        <p:txBody>
          <a:bodyPr/>
          <a:lstStyle/>
          <a:p>
            <a:pPr algn="ctr"/>
            <a:r>
              <a:rPr lang="bg-BG" dirty="0"/>
              <a:t>Дизайн на учебни среди</a:t>
            </a:r>
            <a:endParaRPr lang="en-GB" dirty="0"/>
          </a:p>
        </p:txBody>
      </p:sp>
      <p:pic>
        <p:nvPicPr>
          <p:cNvPr id="106500" name="Picture 4" descr="Резултат с изображение за learning environments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43000"/>
            <a:ext cx="8424936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bg-BG" dirty="0"/>
              <a:t>Типология на учебните среди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>
            <a:normAutofit/>
          </a:bodyPr>
          <a:lstStyle/>
          <a:p>
            <a:r>
              <a:rPr lang="bg-BG" sz="2400" dirty="0"/>
              <a:t>Формални / неформални</a:t>
            </a:r>
          </a:p>
          <a:p>
            <a:r>
              <a:rPr lang="bg-BG" sz="2400" dirty="0"/>
              <a:t>Материални / социални</a:t>
            </a:r>
          </a:p>
          <a:p>
            <a:r>
              <a:rPr lang="bg-BG" sz="2400" dirty="0"/>
              <a:t>Стерилни / функционални / комплексни</a:t>
            </a:r>
          </a:p>
          <a:p>
            <a:r>
              <a:rPr lang="bg-BG" sz="2400" dirty="0"/>
              <a:t>Структурирани / </a:t>
            </a:r>
            <a:r>
              <a:rPr lang="bg-BG" sz="2400" dirty="0" err="1"/>
              <a:t>полуструктурирани</a:t>
            </a:r>
            <a:r>
              <a:rPr lang="bg-BG" sz="2400" dirty="0"/>
              <a:t> / слабо структурирани </a:t>
            </a:r>
          </a:p>
          <a:p>
            <a:r>
              <a:rPr lang="bg-BG" sz="2400" dirty="0"/>
              <a:t>Институционални / мрежови (виртуални и социални) / неформални</a:t>
            </a:r>
          </a:p>
          <a:p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014157"/>
          </a:xfrm>
        </p:spPr>
        <p:txBody>
          <a:bodyPr/>
          <a:lstStyle/>
          <a:p>
            <a:r>
              <a:rPr lang="bg-BG" dirty="0" err="1"/>
              <a:t>Монопарадигмални</a:t>
            </a:r>
            <a:r>
              <a:rPr lang="bg-BG" dirty="0"/>
              <a:t> (в контекст на една определена образователна парадигма) / </a:t>
            </a:r>
            <a:r>
              <a:rPr lang="bg-BG" dirty="0" err="1"/>
              <a:t>мултипарадигмални</a:t>
            </a:r>
            <a:r>
              <a:rPr lang="bg-BG" dirty="0"/>
              <a:t> (адаптивни към различни образователни модели и парадигми)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Microsoft Office PowerPoint</Application>
  <PresentationFormat>Презентация на цял екран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17</vt:i4>
      </vt:variant>
    </vt:vector>
  </HeadingPairs>
  <TitlesOfParts>
    <vt:vector size="23" baseType="lpstr">
      <vt:lpstr>Calibri</vt:lpstr>
      <vt:lpstr>Constantia</vt:lpstr>
      <vt:lpstr>Times New Roman</vt:lpstr>
      <vt:lpstr>Wingdings</vt:lpstr>
      <vt:lpstr>Wingdings 2</vt:lpstr>
      <vt:lpstr>Flow</vt:lpstr>
      <vt:lpstr>Мениджмънт на учебни групи и среди</vt:lpstr>
      <vt:lpstr>Основни понятия</vt:lpstr>
      <vt:lpstr>Мениджмънт </vt:lpstr>
      <vt:lpstr>Учебна група</vt:lpstr>
      <vt:lpstr>Типология на учебните групи</vt:lpstr>
      <vt:lpstr>Водещи филтри за структуриране на учебните групи</vt:lpstr>
      <vt:lpstr>Учебна среда </vt:lpstr>
      <vt:lpstr>Дизайн на учебни среди</vt:lpstr>
      <vt:lpstr>Типология на учебните среди</vt:lpstr>
      <vt:lpstr>Sandberg, J. A. (1994). Educational paradigms: issues and trends. In Lewis, R. Mendelsohn, P., (ed.), Lessons from Learning, (IFIP TC3/WG3.3 Working Conference 1993), pages 13--22, Amsterdam. North-Holland.</vt:lpstr>
      <vt:lpstr>Презентация на PowerPoint</vt:lpstr>
      <vt:lpstr>Учебна култура (култура на учене)</vt:lpstr>
      <vt:lpstr>Типология на водещи стари и нови култури на учене</vt:lpstr>
      <vt:lpstr>Мениджмънт на учебни групи и среди</vt:lpstr>
      <vt:lpstr>.  ЗАЩО Е НУЖЕН И ВАЖЕН МЕНИДЖМЪНТЪТ НА КЛАСА? </vt:lpstr>
      <vt:lpstr>За какво са ни нужни компетенции в сферата на мениджмънта на учебни групи и среди?</vt:lpstr>
      <vt:lpstr>Професията като мечта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Мениджмънт на учебни групи и среди</dc:title>
  <dc:creator>Martin Savov</dc:creator>
  <cp:lastModifiedBy>Martin Savov</cp:lastModifiedBy>
  <cp:revision>1</cp:revision>
  <dcterms:created xsi:type="dcterms:W3CDTF">2020-10-30T06:25:05Z</dcterms:created>
  <dcterms:modified xsi:type="dcterms:W3CDTF">2020-10-30T06:25:09Z</dcterms:modified>
</cp:coreProperties>
</file>