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1" r:id="rId2"/>
    <p:sldId id="340" r:id="rId3"/>
    <p:sldId id="336" r:id="rId4"/>
    <p:sldId id="337" r:id="rId5"/>
    <p:sldId id="338" r:id="rId6"/>
    <p:sldId id="339" r:id="rId7"/>
    <p:sldId id="342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35" r:id="rId60"/>
    <p:sldId id="308" r:id="rId61"/>
    <p:sldId id="309" r:id="rId62"/>
    <p:sldId id="310" r:id="rId63"/>
    <p:sldId id="311" r:id="rId64"/>
    <p:sldId id="312" r:id="rId65"/>
    <p:sldId id="313" r:id="rId66"/>
    <p:sldId id="314" r:id="rId67"/>
    <p:sldId id="315" r:id="rId68"/>
    <p:sldId id="316" r:id="rId69"/>
    <p:sldId id="317" r:id="rId70"/>
    <p:sldId id="318" r:id="rId71"/>
    <p:sldId id="319" r:id="rId72"/>
    <p:sldId id="320" r:id="rId73"/>
    <p:sldId id="321" r:id="rId74"/>
    <p:sldId id="322" r:id="rId75"/>
    <p:sldId id="323" r:id="rId76"/>
    <p:sldId id="324" r:id="rId77"/>
    <p:sldId id="325" r:id="rId78"/>
    <p:sldId id="326" r:id="rId79"/>
    <p:sldId id="327" r:id="rId80"/>
    <p:sldId id="328" r:id="rId81"/>
    <p:sldId id="329" r:id="rId82"/>
    <p:sldId id="330" r:id="rId83"/>
    <p:sldId id="331" r:id="rId84"/>
    <p:sldId id="332" r:id="rId8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60EA-6D0A-4D97-BEEA-9695ED071A01}" type="datetimeFigureOut">
              <a:rPr lang="en-GB" smtClean="0"/>
              <a:pPr/>
              <a:t>07/12/2017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4461-8FF6-49D3-97C7-57349177E9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60EA-6D0A-4D97-BEEA-9695ED071A01}" type="datetimeFigureOut">
              <a:rPr lang="en-GB" smtClean="0"/>
              <a:pPr/>
              <a:t>07/12/2017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4461-8FF6-49D3-97C7-57349177E9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60EA-6D0A-4D97-BEEA-9695ED071A01}" type="datetimeFigureOut">
              <a:rPr lang="en-GB" smtClean="0"/>
              <a:pPr/>
              <a:t>07/12/2017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4461-8FF6-49D3-97C7-57349177E9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60EA-6D0A-4D97-BEEA-9695ED071A01}" type="datetimeFigureOut">
              <a:rPr lang="en-GB" smtClean="0"/>
              <a:pPr/>
              <a:t>07/12/2017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4461-8FF6-49D3-97C7-57349177E9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60EA-6D0A-4D97-BEEA-9695ED071A01}" type="datetimeFigureOut">
              <a:rPr lang="en-GB" smtClean="0"/>
              <a:pPr/>
              <a:t>07/12/2017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4461-8FF6-49D3-97C7-57349177E9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60EA-6D0A-4D97-BEEA-9695ED071A01}" type="datetimeFigureOut">
              <a:rPr lang="en-GB" smtClean="0"/>
              <a:pPr/>
              <a:t>07/12/2017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4461-8FF6-49D3-97C7-57349177E9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60EA-6D0A-4D97-BEEA-9695ED071A01}" type="datetimeFigureOut">
              <a:rPr lang="en-GB" smtClean="0"/>
              <a:pPr/>
              <a:t>07/12/2017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4461-8FF6-49D3-97C7-57349177E9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60EA-6D0A-4D97-BEEA-9695ED071A01}" type="datetimeFigureOut">
              <a:rPr lang="en-GB" smtClean="0"/>
              <a:pPr/>
              <a:t>07/12/2017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4461-8FF6-49D3-97C7-57349177E9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60EA-6D0A-4D97-BEEA-9695ED071A01}" type="datetimeFigureOut">
              <a:rPr lang="en-GB" smtClean="0"/>
              <a:pPr/>
              <a:t>07/12/2017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4461-8FF6-49D3-97C7-57349177E9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60EA-6D0A-4D97-BEEA-9695ED071A01}" type="datetimeFigureOut">
              <a:rPr lang="en-GB" smtClean="0"/>
              <a:pPr/>
              <a:t>07/12/2017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4461-8FF6-49D3-97C7-57349177E9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60EA-6D0A-4D97-BEEA-9695ED071A01}" type="datetimeFigureOut">
              <a:rPr lang="en-GB" smtClean="0"/>
              <a:pPr/>
              <a:t>07/12/2017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4461-8FF6-49D3-97C7-57349177E9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D60EA-6D0A-4D97-BEEA-9695ED071A01}" type="datetimeFigureOut">
              <a:rPr lang="en-GB" smtClean="0"/>
              <a:pPr/>
              <a:t>07/12/2017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84461-8FF6-49D3-97C7-57349177E9D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bg-BG" sz="3800" smtClean="0"/>
              <a:t>Историческо развитие на идеите за мениджмънта на класа</a:t>
            </a:r>
            <a:endParaRPr lang="en-US" sz="38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bg-BG" b="1" smtClean="0"/>
          </a:p>
          <a:p>
            <a:pPr eaLnBrk="1" hangingPunct="1"/>
            <a:r>
              <a:rPr lang="bg-BG" b="1" smtClean="0">
                <a:latin typeface="Times New Roman" pitchFamily="18" charset="0"/>
              </a:rPr>
              <a:t>Движение за всеобщо училище –</a:t>
            </a:r>
            <a:r>
              <a:rPr lang="en-US" b="1" smtClean="0">
                <a:latin typeface="Times New Roman" pitchFamily="18" charset="0"/>
              </a:rPr>
              <a:t> 1800</a:t>
            </a:r>
            <a:r>
              <a:rPr lang="bg-BG" b="1" smtClean="0">
                <a:latin typeface="Times New Roman" pitchFamily="18" charset="0"/>
              </a:rPr>
              <a:t>-те</a:t>
            </a:r>
          </a:p>
          <a:p>
            <a:pPr eaLnBrk="1" hangingPunct="1"/>
            <a:r>
              <a:rPr lang="bg-BG" b="1" smtClean="0">
                <a:latin typeface="Times New Roman" pitchFamily="18" charset="0"/>
              </a:rPr>
              <a:t>Движение за прогресивно образование - </a:t>
            </a:r>
            <a:endParaRPr lang="en-US" b="1" smtClean="0">
              <a:latin typeface="Times New Roman" pitchFamily="18" charset="0"/>
            </a:endParaRPr>
          </a:p>
          <a:p>
            <a:pPr eaLnBrk="1" hangingPunct="1"/>
            <a:r>
              <a:rPr lang="en-US" b="1" smtClean="0">
                <a:latin typeface="Times New Roman" pitchFamily="18" charset="0"/>
              </a:rPr>
              <a:t>1900</a:t>
            </a:r>
            <a:r>
              <a:rPr lang="bg-BG" b="1" smtClean="0">
                <a:latin typeface="Times New Roman" pitchFamily="18" charset="0"/>
              </a:rPr>
              <a:t>-те</a:t>
            </a:r>
            <a:r>
              <a:rPr lang="en-US" b="1" smtClean="0">
                <a:latin typeface="Times New Roman" pitchFamily="18" charset="0"/>
              </a:rPr>
              <a:t> </a:t>
            </a:r>
            <a:endParaRPr lang="bg-BG" b="1" smtClean="0">
              <a:latin typeface="Times New Roman" pitchFamily="18" charset="0"/>
            </a:endParaRPr>
          </a:p>
          <a:p>
            <a:pPr eaLnBrk="1" hangingPunct="1"/>
            <a:r>
              <a:rPr lang="bg-BG" b="1" smtClean="0">
                <a:latin typeface="Times New Roman" pitchFamily="18" charset="0"/>
              </a:rPr>
              <a:t>Първи глобални инициативи– </a:t>
            </a:r>
            <a:r>
              <a:rPr lang="en-US" b="1" smtClean="0">
                <a:latin typeface="Times New Roman" pitchFamily="18" charset="0"/>
              </a:rPr>
              <a:t>1930</a:t>
            </a:r>
            <a:r>
              <a:rPr lang="bg-BG" b="1" smtClean="0">
                <a:latin typeface="Times New Roman" pitchFamily="18" charset="0"/>
              </a:rPr>
              <a:t>-те , последвани от серия от мерки (вкл. политически).</a:t>
            </a:r>
            <a:endParaRPr lang="en-US" b="1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7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</a:t>
            </a:r>
            <a:r>
              <a:rPr lang="bg-BG"/>
              <a:t>Фокус на модела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Особености на груповото поведение в класната стая </a:t>
            </a:r>
          </a:p>
          <a:p>
            <a:r>
              <a:rPr lang="bg-BG"/>
              <a:t>Природата на груповата динамика и ролите на учениците в нея</a:t>
            </a:r>
          </a:p>
          <a:p>
            <a:r>
              <a:rPr lang="bg-BG"/>
              <a:t>Ефективни стратегии за поддържане на дисциплината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2. Логика 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Дисциплината (Д) зависи от разбирането за причините за нежеланото поведение и неговите проявления</a:t>
            </a:r>
          </a:p>
          <a:p>
            <a:r>
              <a:rPr lang="bg-BG" dirty="0"/>
              <a:t>Д. и</a:t>
            </a:r>
            <a:r>
              <a:rPr lang="bg-BG" dirty="0" smtClean="0"/>
              <a:t>зисква </a:t>
            </a:r>
            <a:r>
              <a:rPr lang="bg-BG" dirty="0"/>
              <a:t>познаване на ролите и как учениците се справят с тях</a:t>
            </a:r>
          </a:p>
          <a:p>
            <a:r>
              <a:rPr lang="bg-BG" dirty="0"/>
              <a:t>Необходими са алтернативи на наказанието</a:t>
            </a:r>
          </a:p>
          <a:p>
            <a:r>
              <a:rPr lang="bg-BG" dirty="0"/>
              <a:t>Учителите са справят по-добре, ако владеят особеностите на груповата динамика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4000" dirty="0" smtClean="0"/>
              <a:t>“Значимите </a:t>
            </a:r>
            <a:r>
              <a:rPr lang="bg-BG" sz="4000" dirty="0"/>
              <a:t>седем” на позитивната дисциплина</a:t>
            </a:r>
            <a:endParaRPr lang="en-US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185356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</a:pPr>
            <a:r>
              <a:rPr lang="bg-BG" b="1" dirty="0">
                <a:solidFill>
                  <a:srgbClr val="FF0000"/>
                </a:solidFill>
              </a:rPr>
              <a:t>3 перцепции</a:t>
            </a:r>
          </a:p>
          <a:p>
            <a:pPr>
              <a:buFontTx/>
              <a:buChar char="-"/>
            </a:pPr>
            <a:r>
              <a:rPr lang="bg-BG" dirty="0"/>
              <a:t>За личностен / персонален капацитет</a:t>
            </a:r>
          </a:p>
          <a:p>
            <a:pPr>
              <a:buFontTx/>
              <a:buChar char="-"/>
            </a:pPr>
            <a:r>
              <a:rPr lang="bg-BG" dirty="0"/>
              <a:t>За значимост в първичния кръг</a:t>
            </a:r>
            <a:r>
              <a:rPr lang="en-US" dirty="0"/>
              <a:t> </a:t>
            </a:r>
            <a:r>
              <a:rPr lang="bg-BG" dirty="0"/>
              <a:t>на взаимоотношенията</a:t>
            </a:r>
          </a:p>
          <a:p>
            <a:pPr>
              <a:buFontTx/>
              <a:buChar char="-"/>
            </a:pPr>
            <a:r>
              <a:rPr lang="bg-BG" dirty="0"/>
              <a:t>За индивидуална власт / сила на влияние върху живота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7544" y="4005064"/>
            <a:ext cx="8280920" cy="237626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bg-BG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базисни умения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bg-BG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Интраперсонални</a:t>
            </a:r>
            <a:endParaRPr kumimoji="0" lang="bg-BG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bg-BG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Интерперсонални</a:t>
            </a:r>
            <a:endParaRPr kumimoji="0" lang="bg-BG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bg-BG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Стратегически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bg-BG" sz="2600" dirty="0" smtClean="0"/>
              <a:t>О</a:t>
            </a:r>
            <a:r>
              <a:rPr kumimoji="0" lang="bg-BG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ценъчни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5 типа нежелано поведение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Агресия</a:t>
            </a:r>
          </a:p>
          <a:p>
            <a:r>
              <a:rPr lang="bg-BG"/>
              <a:t>Неморалност</a:t>
            </a:r>
          </a:p>
          <a:p>
            <a:r>
              <a:rPr lang="bg-BG"/>
              <a:t>Отхвърляне / непризнаване на авторитета</a:t>
            </a:r>
          </a:p>
          <a:p>
            <a:r>
              <a:rPr lang="bg-BG"/>
              <a:t>Възпрепятстване работата на класа</a:t>
            </a:r>
          </a:p>
          <a:p>
            <a:r>
              <a:rPr lang="bg-BG"/>
              <a:t>Неизпълнение на учебните задачи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Приноси на модела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/>
              <a:t>Допълват познанието за груповата динамика</a:t>
            </a:r>
          </a:p>
          <a:p>
            <a:pPr>
              <a:lnSpc>
                <a:spcPct val="90000"/>
              </a:lnSpc>
            </a:pPr>
            <a:r>
              <a:rPr lang="bg-BG"/>
              <a:t>Широк набор от техники за модерна дисциплина в класната стая</a:t>
            </a:r>
          </a:p>
          <a:p>
            <a:pPr>
              <a:lnSpc>
                <a:spcPct val="90000"/>
              </a:lnSpc>
            </a:pPr>
            <a:r>
              <a:rPr lang="bg-BG"/>
              <a:t>Очертават процедурите за диагностично мислене за подпомагане на учителите да се справят</a:t>
            </a:r>
          </a:p>
          <a:p>
            <a:pPr>
              <a:lnSpc>
                <a:spcPct val="90000"/>
              </a:lnSpc>
            </a:pPr>
            <a:r>
              <a:rPr lang="bg-BG"/>
              <a:t>Постигат ангажиране на учениците и избягване на наказанието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Внушенията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Открий причините</a:t>
            </a:r>
          </a:p>
          <a:p>
            <a:r>
              <a:rPr lang="bg-BG"/>
              <a:t>Използвай процедури за диагностично мислене</a:t>
            </a:r>
          </a:p>
          <a:p>
            <a:r>
              <a:rPr lang="bg-BG"/>
              <a:t>Помогни на учениците да развият своя самоконтрол</a:t>
            </a:r>
          </a:p>
          <a:p>
            <a:r>
              <a:rPr lang="bg-BG"/>
              <a:t>Бъди винаги уважителен и готов за помощ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Учениците и техните роли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Лидери</a:t>
            </a:r>
          </a:p>
          <a:p>
            <a:r>
              <a:rPr lang="bg-BG"/>
              <a:t>Клоуни</a:t>
            </a:r>
          </a:p>
          <a:p>
            <a:r>
              <a:rPr lang="bg-BG"/>
              <a:t>Момчета за всичко</a:t>
            </a:r>
          </a:p>
          <a:p>
            <a:r>
              <a:rPr lang="bg-BG"/>
              <a:t>интриганти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Групова динамика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Заразително поведение</a:t>
            </a:r>
          </a:p>
          <a:p>
            <a:r>
              <a:rPr lang="bg-BG"/>
              <a:t>Любимците на учителя</a:t>
            </a:r>
          </a:p>
          <a:p>
            <a:r>
              <a:rPr lang="bg-BG"/>
              <a:t>Изкупителна жертва</a:t>
            </a:r>
          </a:p>
          <a:p>
            <a:r>
              <a:rPr lang="bg-BG"/>
              <a:t>Реакции спрямо непознати</a:t>
            </a:r>
          </a:p>
          <a:p>
            <a:r>
              <a:rPr lang="bg-BG"/>
              <a:t>Групова десинтеграция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000"/>
              <a:t>Психологически роли на учителя</a:t>
            </a:r>
            <a:endParaRPr lang="en-US" sz="40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bg-BG"/>
              <a:t>Съдия</a:t>
            </a:r>
          </a:p>
          <a:p>
            <a:r>
              <a:rPr lang="bg-BG"/>
              <a:t>Източник на знания</a:t>
            </a:r>
          </a:p>
          <a:p>
            <a:r>
              <a:rPr lang="bg-BG"/>
              <a:t>Помощник в ученето</a:t>
            </a:r>
          </a:p>
          <a:p>
            <a:r>
              <a:rPr lang="bg-BG"/>
              <a:t>Арбитър</a:t>
            </a:r>
          </a:p>
          <a:p>
            <a:r>
              <a:rPr lang="bg-BG"/>
              <a:t>Детектив</a:t>
            </a:r>
          </a:p>
          <a:p>
            <a:r>
              <a:rPr lang="bg-BG"/>
              <a:t>Пример</a:t>
            </a:r>
          </a:p>
          <a:p>
            <a:r>
              <a:rPr lang="bg-BG"/>
              <a:t>Обучаващ</a:t>
            </a:r>
          </a:p>
          <a:p>
            <a:r>
              <a:rPr lang="bg-BG"/>
              <a:t>Подкрепящ егото</a:t>
            </a: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bg-BG" dirty="0"/>
              <a:t>Групов лидер</a:t>
            </a:r>
          </a:p>
          <a:p>
            <a:r>
              <a:rPr lang="bg-BG" dirty="0"/>
              <a:t>Сурогатен родител</a:t>
            </a:r>
          </a:p>
          <a:p>
            <a:r>
              <a:rPr lang="bg-BG" dirty="0"/>
              <a:t>Цел /прицел </a:t>
            </a:r>
            <a:r>
              <a:rPr lang="bg-BG"/>
              <a:t>на </a:t>
            </a:r>
            <a:r>
              <a:rPr lang="bg-BG" smtClean="0"/>
              <a:t>омразата</a:t>
            </a:r>
            <a:endParaRPr lang="bg-BG" dirty="0"/>
          </a:p>
          <a:p>
            <a:r>
              <a:rPr lang="bg-BG" dirty="0"/>
              <a:t>Приятел и доверено лице</a:t>
            </a:r>
          </a:p>
          <a:p>
            <a:r>
              <a:rPr lang="bg-BG" dirty="0"/>
              <a:t>Обект на идеализиране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Техники за </a:t>
            </a:r>
            <a:r>
              <a:rPr lang="bg-BG" dirty="0" smtClean="0"/>
              <a:t>контрол (1) 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bg-BG" b="1"/>
              <a:t>Диагностично мислене</a:t>
            </a:r>
          </a:p>
          <a:p>
            <a:pPr marL="609600" indent="-609600">
              <a:buFontTx/>
              <a:buChar char="-"/>
            </a:pPr>
            <a:r>
              <a:rPr lang="bg-BG"/>
              <a:t>Първо предчувствие</a:t>
            </a:r>
          </a:p>
          <a:p>
            <a:pPr marL="609600" indent="-609600">
              <a:buFontTx/>
              <a:buChar char="-"/>
            </a:pPr>
            <a:r>
              <a:rPr lang="bg-BG"/>
              <a:t>Натрупване на факти</a:t>
            </a:r>
          </a:p>
          <a:p>
            <a:pPr marL="609600" indent="-609600">
              <a:buFontTx/>
              <a:buChar char="-"/>
            </a:pPr>
            <a:r>
              <a:rPr lang="bg-BG"/>
              <a:t>Извеждане на скрити фактори</a:t>
            </a:r>
          </a:p>
          <a:p>
            <a:pPr marL="609600" indent="-609600">
              <a:buFontTx/>
              <a:buChar char="-"/>
            </a:pPr>
            <a:r>
              <a:rPr lang="bg-BG"/>
              <a:t>Вземане на мерки</a:t>
            </a:r>
          </a:p>
          <a:p>
            <a:pPr marL="609600" indent="-609600">
              <a:buFontTx/>
              <a:buChar char="-"/>
            </a:pPr>
            <a:r>
              <a:rPr lang="bg-BG"/>
              <a:t>Поддържане на гъвкавост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01758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bg-BG" sz="3800" b="1" dirty="0" smtClean="0"/>
              <a:t>Съвременни американски теории за </a:t>
            </a:r>
            <a:r>
              <a:rPr lang="bg-BG" sz="3800" b="1" dirty="0" smtClean="0"/>
              <a:t>дисциплината (1951 – до днес)</a:t>
            </a:r>
            <a:endParaRPr lang="en-US" sz="3800" b="1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sz="2400" smtClean="0"/>
              <a:t>Асертивна дисциплина /Л. Картър и М.Кантър/.</a:t>
            </a:r>
          </a:p>
          <a:p>
            <a:pPr eaLnBrk="1" hangingPunct="1">
              <a:lnSpc>
                <a:spcPct val="90000"/>
              </a:lnSpc>
            </a:pPr>
            <a:r>
              <a:rPr lang="bg-BG" sz="2400" smtClean="0"/>
              <a:t> Позитивна учебна дисциплина /Фредерик Джонс/</a:t>
            </a:r>
          </a:p>
          <a:p>
            <a:pPr eaLnBrk="1" hangingPunct="1">
              <a:lnSpc>
                <a:spcPct val="90000"/>
              </a:lnSpc>
            </a:pPr>
            <a:r>
              <a:rPr lang="bg-BG" sz="2400" smtClean="0"/>
              <a:t>Кооперативна дисциплина /Л. Албърт/. </a:t>
            </a:r>
          </a:p>
          <a:p>
            <a:pPr eaLnBrk="1" hangingPunct="1">
              <a:lnSpc>
                <a:spcPct val="90000"/>
              </a:lnSpc>
            </a:pPr>
            <a:r>
              <a:rPr lang="bg-BG" sz="2400" smtClean="0"/>
              <a:t>Дисциплината като самоконтрол /Т. Гордън/. </a:t>
            </a:r>
          </a:p>
          <a:p>
            <a:pPr eaLnBrk="1" hangingPunct="1">
              <a:lnSpc>
                <a:spcPct val="90000"/>
              </a:lnSpc>
            </a:pPr>
            <a:r>
              <a:rPr lang="bg-BG" sz="2400" smtClean="0"/>
              <a:t>Позитивна дисциплина в класната стая /Дж. Нелсън, Л. Лот, Х. Ст. Глен/. </a:t>
            </a:r>
          </a:p>
          <a:p>
            <a:pPr eaLnBrk="1" hangingPunct="1">
              <a:lnSpc>
                <a:spcPct val="90000"/>
              </a:lnSpc>
            </a:pPr>
            <a:r>
              <a:rPr lang="bg-BG" sz="2400" smtClean="0"/>
              <a:t>Ненасилническа дисциплина /Уилям Глейсър/. </a:t>
            </a:r>
          </a:p>
          <a:p>
            <a:pPr eaLnBrk="1" hangingPunct="1">
              <a:lnSpc>
                <a:spcPct val="90000"/>
              </a:lnSpc>
            </a:pPr>
            <a:r>
              <a:rPr lang="bg-BG" sz="2400" smtClean="0"/>
              <a:t>Дисциплина с достойнство /Р. Къруин, А. Мендлър/. </a:t>
            </a:r>
          </a:p>
          <a:p>
            <a:pPr eaLnBrk="1" hangingPunct="1">
              <a:lnSpc>
                <a:spcPct val="90000"/>
              </a:lnSpc>
            </a:pPr>
            <a:r>
              <a:rPr lang="bg-BG" sz="2400" smtClean="0"/>
              <a:t>Вътрешна дисциплина /Б. Колоросо/. </a:t>
            </a:r>
          </a:p>
          <a:p>
            <a:pPr eaLnBrk="1" hangingPunct="1">
              <a:lnSpc>
                <a:spcPct val="90000"/>
              </a:lnSpc>
            </a:pPr>
            <a:r>
              <a:rPr lang="bg-BG" sz="2400" smtClean="0"/>
              <a:t>Отвъд дисциплината /А. Куун/. </a:t>
            </a:r>
          </a:p>
          <a:p>
            <a:pPr eaLnBrk="1" hangingPunct="1">
              <a:lnSpc>
                <a:spcPct val="90000"/>
              </a:lnSpc>
            </a:pPr>
            <a:r>
              <a:rPr lang="bg-BG" sz="2400" smtClean="0"/>
              <a:t>Синергетична  дисциплина </a:t>
            </a:r>
            <a:r>
              <a:rPr lang="bg-BG" sz="2400" b="1" smtClean="0"/>
              <a:t>/</a:t>
            </a:r>
            <a:r>
              <a:rPr lang="bg-BG" sz="2400" smtClean="0"/>
              <a:t>Ч. </a:t>
            </a:r>
            <a:r>
              <a:rPr lang="en-US" sz="2400" smtClean="0"/>
              <a:t>M</a:t>
            </a:r>
            <a:r>
              <a:rPr lang="bg-BG" sz="2400" smtClean="0"/>
              <a:t>. Чарлс/. </a:t>
            </a:r>
          </a:p>
          <a:p>
            <a:pPr eaLnBrk="1" hangingPunct="1">
              <a:lnSpc>
                <a:spcPct val="90000"/>
              </a:lnSpc>
            </a:pPr>
            <a:r>
              <a:rPr lang="bg-BG" sz="2400" smtClean="0"/>
              <a:t> Печеливша дисциплина /П. Кил, Сп. Кейгън/</a:t>
            </a: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21311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Техники за </a:t>
            </a:r>
            <a:r>
              <a:rPr lang="bg-BG" dirty="0" smtClean="0"/>
              <a:t>контрол (2)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 sz="2800" dirty="0"/>
              <a:t>2</a:t>
            </a:r>
            <a:r>
              <a:rPr lang="bg-BG" sz="2800" b="1" dirty="0" smtClean="0"/>
              <a:t>. Избор </a:t>
            </a:r>
            <a:r>
              <a:rPr lang="bg-BG" sz="2800" b="1" dirty="0"/>
              <a:t>на техники за влияние</a:t>
            </a:r>
          </a:p>
          <a:p>
            <a:pPr>
              <a:buFont typeface="Wingdings" pitchFamily="2" charset="2"/>
              <a:buNone/>
            </a:pPr>
            <a:r>
              <a:rPr lang="bg-BG" sz="2800" dirty="0"/>
              <a:t> (предварителни въпроси)</a:t>
            </a:r>
          </a:p>
          <a:p>
            <a:r>
              <a:rPr lang="bg-BG" sz="2800" dirty="0"/>
              <a:t>Каква е мотивацията?</a:t>
            </a:r>
          </a:p>
          <a:p>
            <a:r>
              <a:rPr lang="bg-BG" sz="2800" dirty="0"/>
              <a:t>Как реагира класът?</a:t>
            </a:r>
          </a:p>
          <a:p>
            <a:r>
              <a:rPr lang="bg-BG" sz="2800" dirty="0"/>
              <a:t>Свързано ли е поведението с мен?</a:t>
            </a:r>
          </a:p>
          <a:p>
            <a:r>
              <a:rPr lang="bg-BG" sz="2800" dirty="0"/>
              <a:t>Каква ще е реакцията на </a:t>
            </a:r>
            <a:r>
              <a:rPr lang="bg-BG" sz="2800" dirty="0" err="1"/>
              <a:t>корекционните</a:t>
            </a:r>
            <a:r>
              <a:rPr lang="bg-BG" sz="2800" dirty="0"/>
              <a:t> мерки?</a:t>
            </a:r>
          </a:p>
          <a:p>
            <a:r>
              <a:rPr lang="bg-BG" sz="2800" dirty="0"/>
              <a:t>Как реакцията му ще повлияе на въдещото му поведение?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4000" dirty="0"/>
              <a:t>Техники за контрол </a:t>
            </a:r>
            <a:r>
              <a:rPr lang="bg-BG" sz="4000" dirty="0" smtClean="0"/>
              <a:t>(3)</a:t>
            </a:r>
            <a:r>
              <a:rPr lang="bg-BG" sz="4000" dirty="0"/>
              <a:t/>
            </a:r>
            <a:br>
              <a:rPr lang="bg-BG" sz="4000" dirty="0"/>
            </a:br>
            <a:r>
              <a:rPr lang="bg-BG" sz="4000" dirty="0"/>
              <a:t>3. </a:t>
            </a:r>
            <a:r>
              <a:rPr lang="bg-BG" sz="4000" dirty="0" err="1"/>
              <a:t>Корективни</a:t>
            </a:r>
            <a:r>
              <a:rPr lang="bg-BG" sz="4000" dirty="0"/>
              <a:t> техники</a:t>
            </a:r>
            <a:endParaRPr lang="en-US" sz="40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bg-BG" dirty="0"/>
              <a:t>  </a:t>
            </a:r>
            <a:r>
              <a:rPr lang="bg-BG" b="1" dirty="0"/>
              <a:t>А. Подкрепа на самоконтрола</a:t>
            </a:r>
          </a:p>
          <a:p>
            <a:r>
              <a:rPr lang="bg-BG" dirty="0"/>
              <a:t>Изпращане на сигнали</a:t>
            </a:r>
          </a:p>
          <a:p>
            <a:r>
              <a:rPr lang="bg-BG" dirty="0"/>
              <a:t>Физическа близост</a:t>
            </a:r>
          </a:p>
          <a:p>
            <a:r>
              <a:rPr lang="bg-BG" dirty="0"/>
              <a:t>Проява на интерес</a:t>
            </a:r>
          </a:p>
          <a:p>
            <a:r>
              <a:rPr lang="bg-BG" dirty="0"/>
              <a:t>Хумор</a:t>
            </a:r>
          </a:p>
          <a:p>
            <a:r>
              <a:rPr lang="bg-BG" dirty="0"/>
              <a:t>игнориране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/>
              <a:t>Техники за контрол </a:t>
            </a:r>
            <a:br>
              <a:rPr lang="bg-BG" sz="4000"/>
            </a:br>
            <a:r>
              <a:rPr lang="bg-BG" sz="4000"/>
              <a:t>3. Корективни техники</a:t>
            </a:r>
            <a:endParaRPr lang="en-US" sz="40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b="1"/>
              <a:t>Б) Ситуационна помощ</a:t>
            </a:r>
          </a:p>
          <a:p>
            <a:pPr>
              <a:lnSpc>
                <a:spcPct val="90000"/>
              </a:lnSpc>
            </a:pPr>
            <a:r>
              <a:rPr lang="bg-BG"/>
              <a:t>Помощ при затруднение</a:t>
            </a:r>
          </a:p>
          <a:p>
            <a:pPr>
              <a:lnSpc>
                <a:spcPct val="90000"/>
              </a:lnSpc>
            </a:pPr>
            <a:r>
              <a:rPr lang="bg-BG"/>
              <a:t>Реструктуриране и препрограмиране на прехода при рязка смяна на дейностите</a:t>
            </a:r>
          </a:p>
          <a:p>
            <a:pPr>
              <a:lnSpc>
                <a:spcPct val="90000"/>
              </a:lnSpc>
            </a:pPr>
            <a:r>
              <a:rPr lang="bg-BG"/>
              <a:t>Рутинни дейности</a:t>
            </a:r>
          </a:p>
          <a:p>
            <a:pPr>
              <a:lnSpc>
                <a:spcPct val="90000"/>
              </a:lnSpc>
            </a:pPr>
            <a:r>
              <a:rPr lang="bg-BG"/>
              <a:t>Отстраняване на разсейващи обекти</a:t>
            </a:r>
          </a:p>
          <a:p>
            <a:pPr>
              <a:lnSpc>
                <a:spcPct val="90000"/>
              </a:lnSpc>
            </a:pPr>
            <a:r>
              <a:rPr lang="bg-BG"/>
              <a:t>Извеждане на ученика от ситуацията</a:t>
            </a:r>
          </a:p>
          <a:p>
            <a:pPr>
              <a:lnSpc>
                <a:spcPct val="90000"/>
              </a:lnSpc>
            </a:pPr>
            <a:r>
              <a:rPr lang="bg-BG"/>
              <a:t>Физическо възпиране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/>
              <a:t>Техники за контрол </a:t>
            </a:r>
            <a:br>
              <a:rPr lang="bg-BG" sz="4000"/>
            </a:br>
            <a:r>
              <a:rPr lang="bg-BG" sz="4000"/>
              <a:t>3. Корективни техники</a:t>
            </a:r>
            <a:endParaRPr lang="en-US" sz="40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 dirty="0"/>
              <a:t>В</a:t>
            </a:r>
            <a:r>
              <a:rPr lang="bg-BG" b="1" dirty="0"/>
              <a:t>) Оценяване на реалността</a:t>
            </a:r>
          </a:p>
          <a:p>
            <a:r>
              <a:rPr lang="bg-BG" dirty="0"/>
              <a:t>Открито и ясно обяснение защо поведението е неподходящо</a:t>
            </a:r>
          </a:p>
          <a:p>
            <a:r>
              <a:rPr lang="bg-BG" dirty="0"/>
              <a:t>Демонстриране на  подкрепа повече отколкото критицизъм</a:t>
            </a:r>
          </a:p>
          <a:p>
            <a:r>
              <a:rPr lang="bg-BG" dirty="0"/>
              <a:t>Поставяне на ясни, постижими граници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/>
              <a:t>Техники за контрол </a:t>
            </a:r>
            <a:br>
              <a:rPr lang="bg-BG" sz="4000"/>
            </a:br>
            <a:r>
              <a:rPr lang="bg-BG" sz="4000"/>
              <a:t>3. Корективни техники</a:t>
            </a:r>
            <a:endParaRPr lang="en-US" sz="40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 dirty="0"/>
              <a:t>Г) </a:t>
            </a:r>
            <a:r>
              <a:rPr lang="bg-BG" b="1" dirty="0"/>
              <a:t>Въвеждане на принципа на удоволствието-неудоволствието</a:t>
            </a:r>
          </a:p>
          <a:p>
            <a:pPr>
              <a:buFontTx/>
              <a:buChar char="-"/>
            </a:pPr>
            <a:r>
              <a:rPr lang="bg-BG" dirty="0"/>
              <a:t>Наказанието</a:t>
            </a:r>
          </a:p>
          <a:p>
            <a:pPr lvl="1">
              <a:buFontTx/>
              <a:buChar char="-"/>
            </a:pPr>
            <a:r>
              <a:rPr lang="bg-BG" dirty="0"/>
              <a:t>Оказва негативно влияние върху самосъзнанието и отношението към учителя</a:t>
            </a:r>
          </a:p>
          <a:p>
            <a:pPr lvl="1">
              <a:buFontTx/>
              <a:buChar char="-"/>
            </a:pPr>
            <a:r>
              <a:rPr lang="bg-BG" dirty="0"/>
              <a:t>Намалява самоконтрола</a:t>
            </a:r>
          </a:p>
          <a:p>
            <a:pPr lvl="1">
              <a:buFontTx/>
              <a:buChar char="-"/>
            </a:pPr>
            <a:r>
              <a:rPr lang="bg-BG" dirty="0"/>
              <a:t>Очаквания за повишен статус</a:t>
            </a:r>
          </a:p>
          <a:p>
            <a:pPr lvl="1">
              <a:buFontTx/>
              <a:buChar char="-"/>
            </a:pPr>
            <a:r>
              <a:rPr lang="bg-BG" dirty="0"/>
              <a:t>Нежелан модел за решаване на проблемите</a:t>
            </a:r>
          </a:p>
          <a:p>
            <a:pPr lvl="1"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/>
              <a:t>Техники за контрол </a:t>
            </a:r>
            <a:br>
              <a:rPr lang="bg-BG" sz="4000"/>
            </a:br>
            <a:r>
              <a:rPr lang="bg-BG" sz="4000"/>
              <a:t>3. Корективни техники</a:t>
            </a:r>
            <a:endParaRPr lang="en-US" sz="40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bg-BG" b="1" dirty="0"/>
              <a:t>Заплахи срещу обещания</a:t>
            </a:r>
          </a:p>
          <a:p>
            <a:pPr>
              <a:buFont typeface="Wingdings" pitchFamily="2" charset="2"/>
              <a:buNone/>
            </a:pPr>
            <a:r>
              <a:rPr lang="bg-BG" dirty="0"/>
              <a:t>Заплахата – емоционално изказване, свързано с определена заплаха за негативни последствия, които обаче след това могат да не се изпълнят, а резултатът е – псих. десталбилизация на личността, но неефективна спрямо поведението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bg-BG" sz="4000" dirty="0"/>
              <a:t>Техники за контрол </a:t>
            </a:r>
            <a:br>
              <a:rPr lang="bg-BG" sz="4000" dirty="0"/>
            </a:br>
            <a:r>
              <a:rPr lang="bg-BG" sz="4000" dirty="0"/>
              <a:t>3. Корективни техники</a:t>
            </a:r>
            <a:endParaRPr lang="en-US" sz="40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bg-BG" b="1" dirty="0"/>
              <a:t>Обещанията</a:t>
            </a:r>
            <a:r>
              <a:rPr lang="bg-BG" dirty="0"/>
              <a:t> – </a:t>
            </a:r>
            <a:r>
              <a:rPr lang="bg-BG" dirty="0" smtClean="0"/>
              <a:t>последствия</a:t>
            </a:r>
            <a:r>
              <a:rPr lang="bg-BG" dirty="0"/>
              <a:t>, които ще бъдат изпълнение и които очертават неизбежните следствия от подобно поведение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2133600"/>
          </a:xfrm>
        </p:spPr>
        <p:txBody>
          <a:bodyPr>
            <a:normAutofit/>
          </a:bodyPr>
          <a:lstStyle/>
          <a:p>
            <a:r>
              <a:rPr lang="bg-BG" b="0"/>
              <a:t>ІІ Обучителен мениджмънт и демократично преподаване</a:t>
            </a:r>
            <a:endParaRPr lang="en-US" b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Jacob </a:t>
            </a:r>
            <a:r>
              <a:rPr lang="en-US" dirty="0" err="1"/>
              <a:t>Kounin</a:t>
            </a:r>
            <a:endParaRPr lang="en-US" dirty="0"/>
          </a:p>
          <a:p>
            <a:r>
              <a:rPr lang="en-US" dirty="0"/>
              <a:t>Rudolf </a:t>
            </a:r>
            <a:r>
              <a:rPr lang="en-US" dirty="0" err="1"/>
              <a:t>Dreikurs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Jacob </a:t>
            </a:r>
            <a:r>
              <a:rPr lang="en-US" dirty="0" err="1" smtClean="0"/>
              <a:t>Kounin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dirty="0" smtClean="0"/>
              <a:t>Фокус 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Мениджмънтът на класа като ключов фактор в добрата класна стая</a:t>
            </a:r>
          </a:p>
          <a:p>
            <a:r>
              <a:rPr lang="bg-BG" dirty="0"/>
              <a:t>Техники, които ангажират учениците и ги поддържат активни, намалявайки по този начин нежеланото поведение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Логика 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Техниките за мениджмънт повече от всичко друго водят до желаното поведение</a:t>
            </a:r>
          </a:p>
          <a:p>
            <a:r>
              <a:rPr lang="bg-BG" dirty="0"/>
              <a:t>Качествените техники за МК са в професионалното  поведение на най-добрите учители</a:t>
            </a:r>
          </a:p>
          <a:p>
            <a:r>
              <a:rPr lang="bg-BG" dirty="0"/>
              <a:t>Нежеланото поведение е по-добре контролирано чрез поддържане на учениците активно ангажирани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55098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b="1" smtClean="0"/>
              <a:t/>
            </a:r>
            <a:br>
              <a:rPr lang="en-US" sz="3200" b="1" smtClean="0"/>
            </a:br>
            <a:r>
              <a:rPr lang="bg-BG" sz="3200" b="1" smtClean="0"/>
              <a:t>Теоретични основи на мениджмънта на класа (широк смисъл)</a:t>
            </a:r>
            <a:r>
              <a:rPr lang="bg-BG" sz="3200" smtClean="0"/>
              <a:t/>
            </a:r>
            <a:br>
              <a:rPr lang="bg-BG" sz="3200" smtClean="0"/>
            </a:br>
            <a:endParaRPr lang="en-US" sz="32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772400" cy="384492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bg-BG" smtClean="0"/>
              <a:t>Стадиални теории за човешкото развитие</a:t>
            </a:r>
          </a:p>
          <a:p>
            <a:pPr eaLnBrk="1" hangingPunct="1"/>
            <a:r>
              <a:rPr lang="bg-BG" smtClean="0"/>
              <a:t>Поведенчески теории</a:t>
            </a:r>
          </a:p>
          <a:p>
            <a:pPr eaLnBrk="1" hangingPunct="1"/>
            <a:r>
              <a:rPr lang="bg-BG" smtClean="0"/>
              <a:t>Когнитивни и морално-когнитивни теории</a:t>
            </a:r>
          </a:p>
          <a:p>
            <a:pPr eaLnBrk="1" hangingPunct="1"/>
            <a:r>
              <a:rPr lang="bg-BG" smtClean="0"/>
              <a:t>Мотивационни теории</a:t>
            </a:r>
          </a:p>
          <a:p>
            <a:pPr eaLnBrk="1" hangingPunct="1"/>
            <a:r>
              <a:rPr lang="bg-BG" smtClean="0"/>
              <a:t>Системни и управленски теории</a:t>
            </a:r>
          </a:p>
          <a:p>
            <a:pPr eaLnBrk="1" hangingPunct="1"/>
            <a:r>
              <a:rPr lang="bg-BG" smtClean="0"/>
              <a:t>Екологични / ергономични теории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403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Приноси 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Демонстрират позитивните ефекти от МК и поведението</a:t>
            </a:r>
          </a:p>
          <a:p>
            <a:r>
              <a:rPr lang="bg-BG"/>
              <a:t>Идентифицират специфични техники за преподаване, които помагат</a:t>
            </a:r>
          </a:p>
          <a:p>
            <a:r>
              <a:rPr lang="bg-BG"/>
              <a:t>Показаха, че техниките, а не учителят лично са по-важни в контрола на класната стая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Внушенията на Кунин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Контрол на нежеланото поведение чрез ангажиране в дейности</a:t>
            </a:r>
          </a:p>
          <a:p>
            <a:r>
              <a:rPr lang="bg-BG"/>
              <a:t>Опора на техниките на преподаване, а не на вербалните “спирачки”</a:t>
            </a:r>
          </a:p>
          <a:p>
            <a:r>
              <a:rPr lang="bg-BG"/>
              <a:t>Използване на ангажираността, наблюдателността, отговорността, разнообразието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Ефектът на вълната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Опосредствено ситуативно повлияване на поведението чрез вербални забележки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Техники, които работят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bg-BG"/>
              <a:t>Да си “в час” за ставащото в класната стая</a:t>
            </a:r>
          </a:p>
          <a:p>
            <a:pPr marL="609600" indent="-609600"/>
            <a:r>
              <a:rPr lang="bg-BG"/>
              <a:t>Способност да подбере най-подходящия ученик, чието поведение трябва да бъде корегирано</a:t>
            </a:r>
          </a:p>
          <a:p>
            <a:pPr marL="609600" indent="-609600"/>
            <a:r>
              <a:rPr lang="bg-BG"/>
              <a:t>Способност да забележи най-напред най-сериозното отклонение</a:t>
            </a:r>
          </a:p>
          <a:p>
            <a:pPr marL="609600" indent="-609600"/>
            <a:r>
              <a:rPr lang="bg-BG"/>
              <a:t>Способност да се открие навреме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Техники, които работят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2. Навременност – справяне с две предизвикателства</a:t>
            </a:r>
          </a:p>
          <a:p>
            <a:r>
              <a:rPr lang="bg-BG"/>
              <a:t> преход между елементи на урока, постъпателно развитие на темата, нейното затвърждаване в хода на часа</a:t>
            </a:r>
          </a:p>
          <a:p>
            <a:r>
              <a:rPr lang="bg-BG"/>
              <a:t>Прекъсване с цел даване на допълнителна информация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Техники, които работят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3. Групово алармиране / информиране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/>
              <a:t>Привличане на вниманието на класа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/>
              <a:t>Бързо уведомяване какво трябва да се прави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Неефективни техники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/>
              <a:t>Фокусиране върху един ученик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/>
              <a:t>Предварителен избор кой да отговори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/>
              <a:t>Започва часа без предварително да ги информира какво ще се прави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Техники, които работят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800"/>
              <a:t>4. Отговорност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800"/>
              <a:t>Всеки ученик е отговорен за активното си включване в учебния процес. За целта следните техники: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bg-BG" sz="2800"/>
              <a:t>Индивидуални карти за отговори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bg-BG" sz="2800"/>
              <a:t>Всички следят точността на отговорите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bg-BG" sz="2800"/>
              <a:t>Всички записват отговорите, няколко последователно четат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bg-BG" sz="2800"/>
              <a:t>Учителят се движи между ледиците и наблюдава работата на всички, особено на тези, които не отговарят в момента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Техники, които работят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800"/>
              <a:t>5. Припокриване – разпределение на вниманието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800"/>
              <a:t>6. Пренасищане и предизвикателства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 sz="2800"/>
              <a:t>Разсейване поради преумора или скука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/>
              <a:t>Техники – рутини, позитивни техники, негативни техники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 sz="2800"/>
              <a:t>Предизвикателство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 sz="2800"/>
              <a:t>Ентусиазъм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 sz="2800"/>
              <a:t>Обучително разнообразие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 sz="2800"/>
              <a:t>Усещане за прогрес у ученика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/>
              <a:t>Драйкърс и демократичното преподаване</a:t>
            </a:r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Фокус 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Дисциплината като самогенерирано уважение, развито като изява на социалния интерес</a:t>
            </a:r>
          </a:p>
          <a:p>
            <a:r>
              <a:rPr lang="bg-BG" dirty="0"/>
              <a:t>Първичната цел на принадлежността</a:t>
            </a:r>
          </a:p>
          <a:p>
            <a:r>
              <a:rPr lang="bg-BG" dirty="0"/>
              <a:t>Ролята на учителя в подпомагането на учениците да развият своя социален интерес към добро поведение в класната стая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bg-BG" b="1" smtClean="0"/>
              <a:t>Концептуални подходи</a:t>
            </a:r>
            <a:endParaRPr lang="en-US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bg-BG" smtClean="0"/>
          </a:p>
          <a:p>
            <a:pPr eaLnBrk="1" hangingPunct="1"/>
            <a:r>
              <a:rPr lang="bg-BG" smtClean="0"/>
              <a:t>търсещи универсални стратегии, валидни за всяка ситуация и субект - Теории от типа Х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</a:t>
            </a:r>
          </a:p>
          <a:p>
            <a:pPr eaLnBrk="1" hangingPunct="1"/>
            <a:r>
              <a:rPr lang="bg-BG" smtClean="0"/>
              <a:t>търсещи универсални принципи за тълкуване на специфични ситуации и конструиране на контекстуални подходи – теории от типа У</a:t>
            </a:r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203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Логика 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800" dirty="0"/>
              <a:t>Първичната дисциплина е вътрешна и идва от чувството за уважение и отговорност, развито у всеки ученик</a:t>
            </a:r>
          </a:p>
          <a:p>
            <a:pPr>
              <a:lnSpc>
                <a:spcPct val="90000"/>
              </a:lnSpc>
            </a:pPr>
            <a:r>
              <a:rPr lang="bg-BG" sz="2800" dirty="0"/>
              <a:t>Повечето форми на недисциплинираност се проявяват, </a:t>
            </a:r>
            <a:r>
              <a:rPr lang="bg-BG" sz="2800" dirty="0" smtClean="0"/>
              <a:t>когато </a:t>
            </a:r>
            <a:r>
              <a:rPr lang="bg-BG" sz="2800" dirty="0"/>
              <a:t>учениците не са в състояние да реализират своята основна цел да принадлежат към общността</a:t>
            </a:r>
          </a:p>
          <a:p>
            <a:pPr>
              <a:lnSpc>
                <a:spcPct val="90000"/>
              </a:lnSpc>
            </a:pPr>
            <a:r>
              <a:rPr lang="bg-BG" sz="2800" dirty="0"/>
              <a:t>С подходящи техники учителите могат да пренасочат неадекватното поведение по посока на основната цел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Приноси 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Помага на учителите да формират първична вътрешна самонасоченост у учениците</a:t>
            </a:r>
          </a:p>
          <a:p>
            <a:r>
              <a:rPr lang="bg-BG"/>
              <a:t>Показва на учителите как да действат демократично вместо авторитарно или прекалено либерално</a:t>
            </a:r>
          </a:p>
          <a:p>
            <a:r>
              <a:rPr lang="bg-BG"/>
              <a:t>Предлага техники за позитивно пренасочване на ученическото поведение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Внушения 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Направи най-доброто, за да подкрепиш у всеки чувството за принадлежност в класната стая</a:t>
            </a:r>
          </a:p>
          <a:p>
            <a:r>
              <a:rPr lang="bg-BG" dirty="0" smtClean="0"/>
              <a:t>Когато </a:t>
            </a:r>
            <a:r>
              <a:rPr lang="bg-BG" dirty="0"/>
              <a:t>нежеланото поведение се появи, идентифицирай грешните цели</a:t>
            </a:r>
          </a:p>
          <a:p>
            <a:r>
              <a:rPr lang="bg-BG" dirty="0"/>
              <a:t>Конфронтирай нежеланото поведение  и помогни на учениците да го пренасочат в позитивна посока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Природата на дисциплината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Аверсивна дисциплина – базирана на заплахи и наказания</a:t>
            </a:r>
          </a:p>
          <a:p>
            <a:r>
              <a:rPr lang="bg-BG"/>
              <a:t>Естествени последствия – естествени следствия от поведението</a:t>
            </a:r>
          </a:p>
          <a:p>
            <a:r>
              <a:rPr lang="bg-BG"/>
              <a:t>Логически последствия – приети правила и процедури за правилно (приемливо) пренасочване на погрешното поведение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Типове учители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Автократични – строг глас, натиск, власт, еднолично решение</a:t>
            </a:r>
          </a:p>
          <a:p>
            <a:r>
              <a:rPr lang="bg-BG"/>
              <a:t>Снизходителни (позволяващи всичко)</a:t>
            </a:r>
          </a:p>
          <a:p>
            <a:r>
              <a:rPr lang="bg-BG"/>
              <a:t>Демократични – лидерство, добронамереност, откритост, предразположеност, подкрепа, кооперация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/>
              <a:t>Характеристики на демократичната класна стая (1)</a:t>
            </a:r>
            <a:endParaRPr lang="en-US" sz="40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bg-BG"/>
              <a:t>Редът е нужен за работата</a:t>
            </a:r>
          </a:p>
          <a:p>
            <a:pPr>
              <a:lnSpc>
                <a:spcPct val="90000"/>
              </a:lnSpc>
            </a:pPr>
            <a:r>
              <a:rPr lang="bg-BG"/>
              <a:t>Правилата, отговорностите и логическите последствия са приети от всички</a:t>
            </a:r>
          </a:p>
          <a:p>
            <a:pPr>
              <a:lnSpc>
                <a:spcPct val="90000"/>
              </a:lnSpc>
            </a:pPr>
            <a:r>
              <a:rPr lang="bg-BG"/>
              <a:t>Взаимно доверие</a:t>
            </a:r>
          </a:p>
          <a:p>
            <a:pPr>
              <a:lnSpc>
                <a:spcPct val="90000"/>
              </a:lnSpc>
            </a:pPr>
            <a:r>
              <a:rPr lang="bg-BG"/>
              <a:t>Учителят по-скори моли за помощта на учениците , отколкото я изисква</a:t>
            </a:r>
          </a:p>
          <a:p>
            <a:pPr>
              <a:lnSpc>
                <a:spcPct val="90000"/>
              </a:lnSpc>
            </a:pPr>
            <a:r>
              <a:rPr lang="bg-BG"/>
              <a:t>Кооперацията е по-осезаема отколкото конкуренцията</a:t>
            </a:r>
          </a:p>
          <a:p>
            <a:pPr>
              <a:lnSpc>
                <a:spcPct val="90000"/>
              </a:lnSpc>
            </a:pPr>
            <a:r>
              <a:rPr lang="bg-BG"/>
              <a:t>Атмосферата е топла и приятелска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/>
              <a:t>Характеристики на демократичната класна стая(2)</a:t>
            </a:r>
            <a:endParaRPr lang="en-US" sz="40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Груповите дискусии за проблемите в класа са рутинни</a:t>
            </a:r>
          </a:p>
          <a:p>
            <a:r>
              <a:rPr lang="bg-BG"/>
              <a:t>Учителят е загрижен повече за прогреса на класа, отколкото с престижа на отделния ученик</a:t>
            </a:r>
          </a:p>
          <a:p>
            <a:r>
              <a:rPr lang="bg-BG"/>
              <a:t>Учениците са окуражени и подпомогнати да се учат от грешките си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Грешните цели и дисциплината</a:t>
            </a:r>
            <a:endParaRPr lang="en-US" sz="40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Учениците са социални същества, които се нуждаят да бъдат част от групите, към които естествено принадлежат</a:t>
            </a:r>
          </a:p>
          <a:p>
            <a:r>
              <a:rPr lang="bg-BG"/>
              <a:t>Те избират своето поведение на основата на своето разбиране за ситуацията</a:t>
            </a:r>
          </a:p>
          <a:p>
            <a:r>
              <a:rPr lang="bg-BG"/>
              <a:t>Когато не успяват да постигнат принадлежност, те са склонни да търсят алтернативно поведение – “погрешна цел”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Типове погрешни цели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Привличане на вниманието</a:t>
            </a:r>
          </a:p>
          <a:p>
            <a:r>
              <a:rPr lang="bg-BG"/>
              <a:t>Стремеж към упражняване на власт</a:t>
            </a:r>
          </a:p>
          <a:p>
            <a:r>
              <a:rPr lang="bg-BG"/>
              <a:t>Търсещо реванш поведение</a:t>
            </a:r>
          </a:p>
          <a:p>
            <a:r>
              <a:rPr lang="bg-BG"/>
              <a:t>Демонстриращо неадекватност (избягване на неуспеха)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/>
              <a:t>Какво да се прави с погрешните цели?</a:t>
            </a:r>
            <a:endParaRPr lang="en-US" sz="400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bg-BG"/>
              <a:t>Идентифицирай погрешните цели</a:t>
            </a:r>
          </a:p>
          <a:p>
            <a:pPr marL="609600" indent="-609600">
              <a:buFontTx/>
              <a:buNone/>
            </a:pPr>
            <a:r>
              <a:rPr lang="bg-BG"/>
              <a:t>А) довери се на собствените си усещания</a:t>
            </a:r>
          </a:p>
          <a:p>
            <a:pPr marL="609600" indent="-609600">
              <a:buFontTx/>
              <a:buChar char="-"/>
            </a:pPr>
            <a:r>
              <a:rPr lang="bg-BG"/>
              <a:t>Ако се чувства обезпокоен – внимание</a:t>
            </a:r>
          </a:p>
          <a:p>
            <a:pPr marL="609600" indent="-609600">
              <a:buFontTx/>
              <a:buChar char="-"/>
            </a:pPr>
            <a:r>
              <a:rPr lang="bg-BG"/>
              <a:t>Заплашен – власт</a:t>
            </a:r>
          </a:p>
          <a:p>
            <a:pPr marL="609600" indent="-609600">
              <a:buFontTx/>
              <a:buChar char="-"/>
            </a:pPr>
            <a:r>
              <a:rPr lang="bg-BG"/>
              <a:t>Безпомощен – неадекватност</a:t>
            </a:r>
          </a:p>
          <a:p>
            <a:pPr marL="609600" indent="-609600">
              <a:buFontTx/>
              <a:buChar char="-"/>
            </a:pPr>
            <a:r>
              <a:rPr lang="bg-BG"/>
              <a:t>Наранен - реванш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Задача за групова работа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bg-BG" dirty="0" smtClean="0"/>
          </a:p>
          <a:p>
            <a:pPr eaLnBrk="1" hangingPunct="1"/>
            <a:r>
              <a:rPr lang="bg-BG" dirty="0" smtClean="0"/>
              <a:t>Дай </a:t>
            </a:r>
            <a:r>
              <a:rPr lang="bg-BG" dirty="0" smtClean="0"/>
              <a:t>примери от собствен опит или наблюдение за мениджмънт на класа, съответстващ на всеки един тип </a:t>
            </a:r>
            <a:r>
              <a:rPr lang="bg-BG" dirty="0" smtClean="0"/>
              <a:t>теория</a:t>
            </a:r>
          </a:p>
          <a:p>
            <a:pPr eaLnBrk="1" hangingPunct="1"/>
            <a:endParaRPr lang="bg-BG" dirty="0" smtClean="0"/>
          </a:p>
          <a:p>
            <a:pPr eaLnBrk="1" hangingPunct="1"/>
            <a:r>
              <a:rPr lang="bg-BG" dirty="0" smtClean="0"/>
              <a:t>Анализирай в групата предимствата и рисковете на двата подхода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337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/>
              <a:t>Какво да се прави с погрешните цели?</a:t>
            </a:r>
            <a:endParaRPr lang="en-US" sz="400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Б) Наблюдавай реакциите на учениците, когато биват корегирани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/>
              <a:t>Ако престанат и след време отново го направят – внимание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/>
              <a:t>Ако откажат да спрат и дори засилят – власт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/>
              <a:t>Ако станат агресивни или непокорни – реванш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/>
              <a:t>Ако откажат да кооперират - неадекватност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/>
              <a:t>Какво да се прави с погрешните цели?</a:t>
            </a:r>
            <a:endParaRPr lang="en-US" sz="40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2. Конфронтирай погрешните цели</a:t>
            </a:r>
          </a:p>
          <a:p>
            <a:pPr>
              <a:buFontTx/>
              <a:buChar char="-"/>
            </a:pPr>
            <a:r>
              <a:rPr lang="bg-BG"/>
              <a:t>Дискусия върху погрешната логика, която го е провокирала</a:t>
            </a:r>
          </a:p>
          <a:p>
            <a:pPr>
              <a:buFontTx/>
              <a:buNone/>
            </a:pPr>
            <a:r>
              <a:rPr lang="bg-BG"/>
              <a:t>3. Избягване на ситуации на властно поведение на учениците</a:t>
            </a:r>
          </a:p>
          <a:p>
            <a:pPr>
              <a:buFontTx/>
              <a:buChar char="-"/>
            </a:pPr>
            <a:r>
              <a:rPr lang="bg-BG"/>
              <a:t>Пренасочване на учениците</a:t>
            </a:r>
          </a:p>
          <a:p>
            <a:pPr>
              <a:buFontTx/>
              <a:buChar char="-"/>
            </a:pPr>
            <a:r>
              <a:rPr lang="bg-BG"/>
              <a:t>Включване при вземане на решение</a:t>
            </a:r>
          </a:p>
          <a:p>
            <a:pPr>
              <a:buFontTx/>
              <a:buChar char="-"/>
            </a:pPr>
            <a:r>
              <a:rPr lang="bg-BG"/>
              <a:t>Запазване ролята на ключова фигура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/>
              <a:t>Какво да се прави с погрешните цели?</a:t>
            </a:r>
            <a:endParaRPr lang="en-US" sz="400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4. Предприемане на позитивни стъпки спрямо реваншистки настроеното поведение.</a:t>
            </a:r>
          </a:p>
          <a:p>
            <a:pPr>
              <a:buFont typeface="Wingdings" pitchFamily="2" charset="2"/>
              <a:buNone/>
            </a:pPr>
            <a:r>
              <a:rPr lang="bg-BG"/>
              <a:t>5. Окуражаване на учениците, които демонстрират неадекватност.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Разлика окуражаване - похвала</a:t>
            </a:r>
            <a:endParaRPr lang="en-US" sz="400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 b="1"/>
              <a:t>Окуражаване</a:t>
            </a:r>
            <a:r>
              <a:rPr lang="bg-BG"/>
              <a:t> – думи или действия, които демонстрират уважението и вярата на учителя в ученика. То признава усилията, а не постиженията и дава чувство за принос към групата.</a:t>
            </a:r>
          </a:p>
          <a:p>
            <a:pPr>
              <a:buFont typeface="Wingdings" pitchFamily="2" charset="2"/>
              <a:buNone/>
            </a:pPr>
            <a:r>
              <a:rPr lang="bg-BG" b="1"/>
              <a:t>Похвала</a:t>
            </a:r>
            <a:r>
              <a:rPr lang="bg-BG"/>
              <a:t> – за постижения при изпълнение на дадена задача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?</a:t>
            </a: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Дайте примери за ситуации изискващи </a:t>
            </a:r>
          </a:p>
          <a:p>
            <a:pPr>
              <a:buFont typeface="Wingdings" pitchFamily="2" charset="2"/>
              <a:buNone/>
            </a:pPr>
            <a:r>
              <a:rPr lang="bg-BG"/>
              <a:t>- Окуражаване </a:t>
            </a:r>
          </a:p>
          <a:p>
            <a:pPr>
              <a:buFont typeface="Wingdings" pitchFamily="2" charset="2"/>
              <a:buNone/>
            </a:pPr>
            <a:r>
              <a:rPr lang="bg-BG"/>
              <a:t>- похвала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Техники за окуражаване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800"/>
              <a:t>Винаги бъди позитивен, избягвай негативните коментари</a:t>
            </a:r>
          </a:p>
          <a:p>
            <a:pPr>
              <a:lnSpc>
                <a:spcPct val="90000"/>
              </a:lnSpc>
            </a:pPr>
            <a:r>
              <a:rPr lang="bg-BG" sz="2800"/>
              <a:t>Окуражавай ги да се стремят към усъвършенстване, а не към перфекционизъм</a:t>
            </a:r>
          </a:p>
          <a:p>
            <a:pPr>
              <a:lnSpc>
                <a:spcPct val="90000"/>
              </a:lnSpc>
            </a:pPr>
            <a:r>
              <a:rPr lang="bg-BG" sz="2800"/>
              <a:t>Окуражавай усилието, резултатите не означават много докато учениците опитват;</a:t>
            </a:r>
          </a:p>
          <a:p>
            <a:pPr>
              <a:lnSpc>
                <a:spcPct val="90000"/>
              </a:lnSpc>
            </a:pPr>
            <a:r>
              <a:rPr lang="bg-BG" sz="2800"/>
              <a:t>Акцентирай върху достойнствата и минимизирай слабостите</a:t>
            </a:r>
          </a:p>
          <a:p>
            <a:pPr>
              <a:lnSpc>
                <a:spcPct val="90000"/>
              </a:lnSpc>
            </a:pPr>
            <a:r>
              <a:rPr lang="bg-BG" sz="2800"/>
              <a:t>Научи учениците да се учат от грешките си, научи ги, че грешките не са провали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Техники за окуражаване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800"/>
              <a:t>Стимулирай вътрешната мотивация, не упражнявай натиск отвън;</a:t>
            </a:r>
          </a:p>
          <a:p>
            <a:pPr>
              <a:lnSpc>
                <a:spcPct val="90000"/>
              </a:lnSpc>
            </a:pPr>
            <a:r>
              <a:rPr lang="bg-BG" sz="2800"/>
              <a:t>Окуражавай независимостта;</a:t>
            </a:r>
          </a:p>
          <a:p>
            <a:pPr>
              <a:lnSpc>
                <a:spcPct val="90000"/>
              </a:lnSpc>
            </a:pPr>
            <a:r>
              <a:rPr lang="bg-BG" sz="2800"/>
              <a:t>Остави учениците да разберат, че вярвай в техните способности;</a:t>
            </a:r>
          </a:p>
          <a:p>
            <a:pPr>
              <a:lnSpc>
                <a:spcPct val="90000"/>
              </a:lnSpc>
            </a:pPr>
            <a:r>
              <a:rPr lang="bg-BG" sz="2800"/>
              <a:t>Предложи помощ за преодоляване на препятствията</a:t>
            </a:r>
          </a:p>
          <a:p>
            <a:pPr>
              <a:lnSpc>
                <a:spcPct val="90000"/>
              </a:lnSpc>
            </a:pPr>
            <a:r>
              <a:rPr lang="bg-BG" sz="2800"/>
              <a:t>Окуражавай учениците да си помагат взаимно</a:t>
            </a:r>
          </a:p>
          <a:p>
            <a:pPr>
              <a:lnSpc>
                <a:spcPct val="90000"/>
              </a:lnSpc>
            </a:pPr>
            <a:r>
              <a:rPr lang="bg-BG" sz="2800"/>
              <a:t>Изпращай позитивни бележки у дома, и специално за усилията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Техники за окуражаване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Демонстрирай гордост от продуктите на учениците, покажи ги на останалите</a:t>
            </a:r>
          </a:p>
          <a:p>
            <a:r>
              <a:rPr lang="bg-BG"/>
              <a:t>Бъди оптимистичен и ентусиазиран – възможно е</a:t>
            </a:r>
          </a:p>
          <a:p>
            <a:r>
              <a:rPr lang="bg-BG"/>
              <a:t>Опитай се да създаваш ситуации, които гарантират успех на всички</a:t>
            </a:r>
          </a:p>
          <a:p>
            <a:r>
              <a:rPr lang="bg-BG"/>
              <a:t>Използвай окуражителни забележки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Логическите последствия</a:t>
            </a: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Добре обмислени съобразно провокиращото ги нарушение</a:t>
            </a:r>
          </a:p>
          <a:p>
            <a:r>
              <a:rPr lang="bg-BG"/>
              <a:t>Постоянство в тяхното прилагане</a:t>
            </a:r>
          </a:p>
          <a:p>
            <a:r>
              <a:rPr lang="bg-BG"/>
              <a:t>Аналогичност в тяхното прилагане</a:t>
            </a:r>
          </a:p>
          <a:p>
            <a:r>
              <a:rPr lang="bg-BG"/>
              <a:t>Приемане от всички като справедливи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rmAutofit/>
          </a:bodyPr>
          <a:lstStyle/>
          <a:p>
            <a:pPr algn="just"/>
            <a:r>
              <a:rPr lang="bg-BG" sz="1600" b="1" dirty="0" smtClean="0">
                <a:latin typeface="Times New Roman" pitchFamily="18" charset="0"/>
                <a:cs typeface="Times New Roman" pitchFamily="18" charset="0"/>
              </a:rPr>
              <a:t>КАЗУС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:   Стела е звездата на класа още от първи клас. Тази година вече е в пети клас и още първата седмица учителите пуснаха входящи тестове по основните дисциплини. За съжаление, резултатите на Стела съвсем не бяха най-добрите. Когато в понеделник учениците научиха оценките си, тя разбра, че на две от четирите писмени изпитвания е получила петици, а по математика оценката й е добър. Всичко това я разстрои дълбоко и дори разплака. На другия ден момичето потърси всеки от учителите си, за да му покаже поправените си контролни и получи техните похвали.</a:t>
            </a:r>
            <a:endParaRPr lang="bg-BG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143380"/>
            <a:ext cx="4038600" cy="19827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g-BG" sz="2000" dirty="0" smtClean="0"/>
              <a:t>Позитивна дисциплина чрез групова динамика</a:t>
            </a:r>
            <a:endParaRPr lang="bg-BG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000504"/>
            <a:ext cx="4038600" cy="2125659"/>
          </a:xfrm>
        </p:spPr>
        <p:txBody>
          <a:bodyPr/>
          <a:lstStyle/>
          <a:p>
            <a:pPr algn="ctr">
              <a:buNone/>
            </a:pPr>
            <a:r>
              <a:rPr lang="bg-BG" sz="2000" dirty="0" smtClean="0"/>
              <a:t>Демократично преподаване</a:t>
            </a:r>
          </a:p>
          <a:p>
            <a:pPr algn="ctr">
              <a:buFontTx/>
              <a:buChar char="-"/>
            </a:pPr>
            <a:r>
              <a:rPr lang="bg-BG" sz="2000" dirty="0" smtClean="0"/>
              <a:t>Кунин</a:t>
            </a:r>
          </a:p>
          <a:p>
            <a:pPr algn="ctr">
              <a:buFontTx/>
              <a:buChar char="-"/>
            </a:pPr>
            <a:r>
              <a:rPr lang="bg-BG" sz="2000" dirty="0" smtClean="0"/>
              <a:t>Драйкърс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Класификация на теориите за мениджмънт на класа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3072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bg-BG" sz="2800" dirty="0" smtClean="0"/>
              <a:t>С фокус върху поведенческия мениджмънт</a:t>
            </a:r>
          </a:p>
          <a:p>
            <a:pPr marL="0" indent="0">
              <a:buNone/>
            </a:pPr>
            <a:endParaRPr lang="bg-BG" sz="2800" dirty="0" smtClean="0"/>
          </a:p>
          <a:p>
            <a:pPr marL="0" indent="0">
              <a:buNone/>
            </a:pPr>
            <a:r>
              <a:rPr lang="bg-BG" sz="2800" dirty="0" smtClean="0"/>
              <a:t>2. С фокус върху комуникационния мениджмънт</a:t>
            </a:r>
          </a:p>
          <a:p>
            <a:pPr marL="0" indent="0">
              <a:buNone/>
            </a:pPr>
            <a:endParaRPr lang="bg-BG" sz="2800" dirty="0" smtClean="0"/>
          </a:p>
          <a:p>
            <a:pPr marL="0" indent="0">
              <a:buNone/>
            </a:pPr>
            <a:r>
              <a:rPr lang="bg-BG" sz="2800" dirty="0" smtClean="0"/>
              <a:t>3. С фокус върху мениджмънта на ученето и обучението</a:t>
            </a:r>
          </a:p>
          <a:p>
            <a:pPr marL="0" indent="0">
              <a:buNone/>
            </a:pPr>
            <a:endParaRPr lang="bg-BG" sz="2800" dirty="0" smtClean="0"/>
          </a:p>
          <a:p>
            <a:pPr marL="0" indent="0">
              <a:buNone/>
            </a:pPr>
            <a:r>
              <a:rPr lang="bg-BG" sz="2800" dirty="0" smtClean="0"/>
              <a:t>4. С фокус върху мениджмънта на развитието и саморазвитието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37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3200400"/>
          </a:xfrm>
        </p:spPr>
        <p:txBody>
          <a:bodyPr>
            <a:normAutofit/>
          </a:bodyPr>
          <a:lstStyle/>
          <a:p>
            <a:r>
              <a:rPr lang="en-US"/>
              <a:t>III </a:t>
            </a:r>
            <a:r>
              <a:rPr lang="bg-BG"/>
              <a:t>Оформяне на поведението чрез комуникация и подкрепление</a:t>
            </a: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524000"/>
          </a:xfrm>
        </p:spPr>
        <p:txBody>
          <a:bodyPr/>
          <a:lstStyle/>
          <a:p>
            <a:r>
              <a:rPr lang="en-US"/>
              <a:t>Haim Ginnot</a:t>
            </a:r>
          </a:p>
          <a:p>
            <a:r>
              <a:rPr lang="en-US"/>
              <a:t>B.F. Skinner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2609850"/>
          </a:xfrm>
        </p:spPr>
        <p:txBody>
          <a:bodyPr/>
          <a:lstStyle/>
          <a:p>
            <a:r>
              <a:rPr lang="bg-BG" dirty="0"/>
              <a:t>Дисциплиниране чрез конгруентна </a:t>
            </a:r>
            <a:r>
              <a:rPr lang="bg-BG" dirty="0" smtClean="0"/>
              <a:t>комуникация</a:t>
            </a:r>
            <a:endParaRPr lang="en-US" dirty="0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Хаим Гинът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Фокус </a:t>
            </a: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800" b="1" dirty="0"/>
              <a:t>Подходящата комуникацията</a:t>
            </a:r>
            <a:r>
              <a:rPr lang="bg-BG" sz="2800" dirty="0"/>
              <a:t> между учител и ученици и как тя се отразява върху поведението</a:t>
            </a:r>
          </a:p>
          <a:p>
            <a:r>
              <a:rPr lang="bg-BG" sz="2800" dirty="0"/>
              <a:t>Природата и техниката за здрава комуникация за третиране на проблемите</a:t>
            </a:r>
          </a:p>
          <a:p>
            <a:r>
              <a:rPr lang="bg-BG" sz="2800" dirty="0"/>
              <a:t>Как учителите по най-добрия начин да общуват с </a:t>
            </a:r>
            <a:r>
              <a:rPr lang="bg-BG" sz="2800" dirty="0" smtClean="0"/>
              <a:t>учениците?</a:t>
            </a:r>
            <a:endParaRPr lang="bg-BG" sz="2800" dirty="0"/>
          </a:p>
          <a:p>
            <a:r>
              <a:rPr lang="bg-BG" sz="2800" dirty="0"/>
              <a:t>Какво учителите трябва / не трябва да казват, когато говорят с учениците за </a:t>
            </a:r>
            <a:r>
              <a:rPr lang="bg-BG" sz="2800" dirty="0" smtClean="0"/>
              <a:t>поведението?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Логика 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dirty="0"/>
              <a:t>Поведението в класната стая е силно повлияно от начина, по който учителите говорят на и с </a:t>
            </a:r>
            <a:r>
              <a:rPr lang="bg-BG" dirty="0" smtClean="0"/>
              <a:t>учениците.</a:t>
            </a:r>
            <a:endParaRPr lang="bg-BG" dirty="0"/>
          </a:p>
          <a:p>
            <a:pPr>
              <a:lnSpc>
                <a:spcPct val="90000"/>
              </a:lnSpc>
            </a:pPr>
            <a:r>
              <a:rPr lang="bg-BG" dirty="0"/>
              <a:t>Проблемите са третирани най-добре чрез отнасяне към ситуацията, а не към характера на </a:t>
            </a:r>
            <a:r>
              <a:rPr lang="bg-BG" dirty="0" smtClean="0"/>
              <a:t>ученика.</a:t>
            </a:r>
            <a:endParaRPr lang="bg-BG" dirty="0"/>
          </a:p>
          <a:p>
            <a:pPr>
              <a:lnSpc>
                <a:spcPct val="90000"/>
              </a:lnSpc>
            </a:pPr>
            <a:r>
              <a:rPr lang="bg-BG" dirty="0"/>
              <a:t>Най-добрата дисциплина е ученическата самодисциплина, подкрепена от самодисциплинирани </a:t>
            </a:r>
            <a:r>
              <a:rPr lang="bg-BG" dirty="0" smtClean="0"/>
              <a:t>учители.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Приноси 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/>
              <a:t>Първата кохерентна стратегия за изграждане на дисциплина в класната стая чрез комуникация;</a:t>
            </a:r>
          </a:p>
          <a:p>
            <a:pPr>
              <a:lnSpc>
                <a:spcPct val="90000"/>
              </a:lnSpc>
            </a:pPr>
            <a:r>
              <a:rPr lang="bg-BG"/>
              <a:t>Изяснява природата на подходящата комуникация и детайлизират техниките за нейната употреба</a:t>
            </a:r>
          </a:p>
          <a:p>
            <a:pPr>
              <a:lnSpc>
                <a:spcPct val="90000"/>
              </a:lnSpc>
            </a:pPr>
            <a:r>
              <a:rPr lang="bg-BG"/>
              <a:t>Показва как ефективната дисциплина да се постигне чрез малки, нежни стъпки вместо чрез строги тактики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Внушения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800"/>
              <a:t>При поведенчески проблеми, насочете се към ситуацията, не към характера на ученика</a:t>
            </a:r>
          </a:p>
          <a:p>
            <a:pPr>
              <a:lnSpc>
                <a:spcPct val="90000"/>
              </a:lnSpc>
            </a:pPr>
            <a:r>
              <a:rPr lang="bg-BG" sz="2800"/>
              <a:t>Призовете към кооперация, фокусирайки върху това, което трябва да се направи, а не което е сгрешено.</a:t>
            </a:r>
          </a:p>
          <a:p>
            <a:pPr>
              <a:lnSpc>
                <a:spcPct val="90000"/>
              </a:lnSpc>
            </a:pPr>
            <a:r>
              <a:rPr lang="bg-BG" sz="2800"/>
              <a:t>Разговаряй с нарушителите така, както би искал да разговарят с теб</a:t>
            </a:r>
          </a:p>
          <a:p>
            <a:pPr>
              <a:lnSpc>
                <a:spcPct val="90000"/>
              </a:lnSpc>
            </a:pPr>
            <a:r>
              <a:rPr lang="bg-BG" sz="2800"/>
              <a:t>Поддържай следната нагласа: Какво мога да направя, че да бъда максимално полезен на своите ученици?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Основни идеи</a:t>
            </a: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Ученето винаги се случва в сегашно </a:t>
            </a:r>
            <a:r>
              <a:rPr lang="bg-BG" dirty="0" smtClean="0"/>
              <a:t>време.</a:t>
            </a:r>
            <a:endParaRPr lang="bg-BG" dirty="0"/>
          </a:p>
          <a:p>
            <a:r>
              <a:rPr lang="bg-BG" dirty="0"/>
              <a:t>То винаги е личен </a:t>
            </a:r>
            <a:r>
              <a:rPr lang="bg-BG" dirty="0" smtClean="0"/>
              <a:t>въпрос.</a:t>
            </a:r>
            <a:endParaRPr lang="bg-BG" dirty="0"/>
          </a:p>
          <a:p>
            <a:r>
              <a:rPr lang="bg-BG" dirty="0"/>
              <a:t>Учителите винаги трябва да използват подходяща комуникация, адресираща ситуацията, а не </a:t>
            </a:r>
            <a:r>
              <a:rPr lang="bg-BG" dirty="0" smtClean="0"/>
              <a:t>характерите.</a:t>
            </a:r>
            <a:endParaRPr lang="bg-BG" dirty="0"/>
          </a:p>
          <a:p>
            <a:r>
              <a:rPr lang="bg-BG" dirty="0"/>
              <a:t>Кардиналният принцип е конгруентната (съответствата на ситуацията) </a:t>
            </a:r>
            <a:r>
              <a:rPr lang="bg-BG" dirty="0" smtClean="0"/>
              <a:t>комуникация.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Конгруентната комуникация</a:t>
            </a: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800"/>
              <a:t>Адресиране на ситуацията</a:t>
            </a:r>
          </a:p>
          <a:p>
            <a:r>
              <a:rPr lang="bg-BG" sz="2800"/>
              <a:t>Разчита на коперацията на учениците</a:t>
            </a:r>
          </a:p>
          <a:p>
            <a:r>
              <a:rPr lang="bg-BG" sz="2800"/>
              <a:t>Приема и признава чувствата им</a:t>
            </a:r>
          </a:p>
          <a:p>
            <a:r>
              <a:rPr lang="bg-BG" sz="2800"/>
              <a:t>Уважава достойнството на учениците</a:t>
            </a:r>
          </a:p>
          <a:p>
            <a:r>
              <a:rPr lang="bg-BG" sz="2800"/>
              <a:t>Изразява адекватно раздразнението си</a:t>
            </a:r>
          </a:p>
          <a:p>
            <a:r>
              <a:rPr lang="bg-BG" sz="2800"/>
              <a:t>Използва краткост при корегиране на поведението</a:t>
            </a:r>
          </a:p>
          <a:p>
            <a:r>
              <a:rPr lang="bg-BG" sz="2800"/>
              <a:t>По-често използване на апресиативните оценки, отколкото на оценъчните похвали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Неуспешният учител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Етикира учениците като бавни, неморални, проблемни</a:t>
            </a:r>
          </a:p>
          <a:p>
            <a:r>
              <a:rPr lang="bg-BG"/>
              <a:t>Пита реторично “защо” и морализаторства</a:t>
            </a:r>
          </a:p>
          <a:p>
            <a:r>
              <a:rPr lang="bg-BG"/>
              <a:t>Нарушава личното им пространство</a:t>
            </a:r>
          </a:p>
          <a:p>
            <a:r>
              <a:rPr lang="bg-BG"/>
              <a:t>Отправя саркастични и унищожителни забележки</a:t>
            </a:r>
          </a:p>
          <a:p>
            <a:r>
              <a:rPr lang="bg-BG"/>
              <a:t>Атакува ученическия характер</a:t>
            </a:r>
          </a:p>
          <a:p>
            <a:r>
              <a:rPr lang="bg-BG"/>
              <a:t>Изисква вместо да кани, моли, кооперира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Неуспешният учител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Отхвърля чувствата на учениците</a:t>
            </a:r>
          </a:p>
          <a:p>
            <a:r>
              <a:rPr lang="bg-BG"/>
              <a:t>Губи самоконтрол</a:t>
            </a:r>
          </a:p>
          <a:p>
            <a:r>
              <a:rPr lang="bg-BG"/>
              <a:t>Използва оценъчни съждения, за да манипулира учениците</a:t>
            </a:r>
          </a:p>
          <a:p>
            <a:r>
              <a:rPr lang="bg-BG"/>
              <a:t>Демонстрира се като неподходящ одел на хуманно поведение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АНАЛИЗ НА МОДЕЛИТЕ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bg-BG" dirty="0" smtClean="0"/>
              <a:t>Философия</a:t>
            </a:r>
          </a:p>
          <a:p>
            <a:pPr marL="514350" indent="-514350">
              <a:buAutoNum type="arabicPeriod"/>
            </a:pPr>
            <a:r>
              <a:rPr lang="bg-BG" dirty="0" smtClean="0"/>
              <a:t>Теория</a:t>
            </a:r>
          </a:p>
          <a:p>
            <a:pPr marL="514350" indent="-514350">
              <a:buAutoNum type="arabicPeriod"/>
            </a:pPr>
            <a:r>
              <a:rPr lang="bg-BG" dirty="0" smtClean="0"/>
              <a:t>Практика</a:t>
            </a:r>
          </a:p>
          <a:p>
            <a:pPr marL="514350" indent="-514350">
              <a:buAutoNum type="arabicPeriod"/>
            </a:pPr>
            <a:r>
              <a:rPr lang="bg-BG" dirty="0" smtClean="0"/>
              <a:t>Оценка (приложимост, ефективност)</a:t>
            </a:r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 smtClean="0"/>
              <a:t>с.37-38  от книга първа - таблица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39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/>
              <a:t>Характеристики на конгруентната комуникация</a:t>
            </a:r>
            <a:endParaRPr lang="en-US" sz="400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800"/>
              <a:t>Разумни послания</a:t>
            </a:r>
          </a:p>
          <a:p>
            <a:r>
              <a:rPr lang="bg-BG" sz="2800"/>
              <a:t>Привличаща учениците кооперация</a:t>
            </a:r>
          </a:p>
          <a:p>
            <a:r>
              <a:rPr lang="bg-BG" sz="2800"/>
              <a:t>Приемане и признаване</a:t>
            </a:r>
          </a:p>
          <a:p>
            <a:r>
              <a:rPr lang="bg-BG" sz="2800"/>
              <a:t>Запазване на своето достойнство пред учениците</a:t>
            </a:r>
          </a:p>
          <a:p>
            <a:r>
              <a:rPr lang="bg-BG" sz="2800"/>
              <a:t>При изразяване на раздразнение – аз съждения вместо вие/ти – съждение</a:t>
            </a:r>
          </a:p>
          <a:p>
            <a:r>
              <a:rPr lang="bg-BG" sz="2800"/>
              <a:t>Използване на лаконичен език</a:t>
            </a:r>
          </a:p>
          <a:p>
            <a:r>
              <a:rPr lang="bg-BG" sz="2800"/>
              <a:t>Използване на одобрителни похвали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Неподходяща комуникация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Етикиране</a:t>
            </a:r>
          </a:p>
          <a:p>
            <a:r>
              <a:rPr lang="bg-BG"/>
              <a:t>Задаване на реторични въпроси за причините</a:t>
            </a:r>
          </a:p>
          <a:p>
            <a:r>
              <a:rPr lang="bg-BG"/>
              <a:t>Коригиране чрез заповеди</a:t>
            </a:r>
          </a:p>
          <a:p>
            <a:r>
              <a:rPr lang="bg-BG"/>
              <a:t>Хипер опекунстване</a:t>
            </a:r>
          </a:p>
          <a:p>
            <a:r>
              <a:rPr lang="bg-BG"/>
              <a:t>Сарказъм</a:t>
            </a:r>
          </a:p>
          <a:p>
            <a:r>
              <a:rPr lang="bg-BG"/>
              <a:t>Нарушаване на личното пространство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2609850"/>
          </a:xfrm>
        </p:spPr>
        <p:txBody>
          <a:bodyPr>
            <a:normAutofit/>
          </a:bodyPr>
          <a:lstStyle/>
          <a:p>
            <a:r>
              <a:rPr lang="bg-BG" sz="4400"/>
              <a:t/>
            </a:r>
            <a:br>
              <a:rPr lang="bg-BG" sz="4400"/>
            </a:br>
            <a:r>
              <a:rPr lang="bg-BG" sz="4400"/>
              <a:t>Моделиране на поведението чрез подкрепление</a:t>
            </a:r>
            <a:endParaRPr lang="en-US" sz="4400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sz="2800"/>
              <a:t>Скинър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Фокус </a:t>
            </a: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Как заученото поведение при хората и животните е повлияно чрез подкрепящите стимули</a:t>
            </a:r>
          </a:p>
          <a:p>
            <a:r>
              <a:rPr lang="bg-BG"/>
              <a:t>Същност на подкрепящи стимули и процесите на преднамерено подкрепление</a:t>
            </a:r>
          </a:p>
          <a:p>
            <a:r>
              <a:rPr lang="bg-BG"/>
              <a:t>Схема от подкрепления и техните ефекти върху ученето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Логика </a:t>
            </a:r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Ученето е силно повлрияно от подкрепящите стимули, получени след акта</a:t>
            </a:r>
          </a:p>
          <a:p>
            <a:r>
              <a:rPr lang="bg-BG" dirty="0"/>
              <a:t>Поведението може да бъде моделирано в желаната посока чрез прилагане на системно подкрепление</a:t>
            </a:r>
          </a:p>
          <a:p>
            <a:r>
              <a:rPr lang="bg-BG" dirty="0"/>
              <a:t>Човешкото заучено поведение е обяснимо в термините на подкрепяното и неподкрепяно поведение</a:t>
            </a: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/>
              <a:t>Механизъм на подкреплението</a:t>
            </a:r>
            <a:br>
              <a:rPr lang="bg-BG" sz="4000"/>
            </a:br>
            <a:endParaRPr lang="en-US" sz="4000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Стимулите винаги следват поведението</a:t>
            </a:r>
          </a:p>
          <a:p>
            <a:r>
              <a:rPr lang="bg-BG"/>
              <a:t>примери</a:t>
            </a:r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Типология на подкрепленията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Позитивно – процес на осигуряване на стимули, които подкрепят поведението като желано</a:t>
            </a:r>
          </a:p>
          <a:p>
            <a:r>
              <a:rPr lang="bg-BG"/>
              <a:t>Негативно – процес на отстраняване на негативни последици от поведението, нещо, което не се харесва</a:t>
            </a:r>
            <a:endParaRPr 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График на подкрепленията</a:t>
            </a: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Как и кога, колко често да се използват</a:t>
            </a:r>
          </a:p>
          <a:p>
            <a:r>
              <a:rPr lang="bg-BG"/>
              <a:t>Различните схеми водят до различни резултати</a:t>
            </a:r>
          </a:p>
          <a:p>
            <a:r>
              <a:rPr lang="bg-BG"/>
              <a:t>Постоянното подкрепление е по-ефективно при усвояване на нови знания или развиване на нови умения</a:t>
            </a:r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Стимули и подкрепление</a:t>
            </a: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b="1"/>
              <a:t>Подкрепящи стимули</a:t>
            </a:r>
            <a:r>
              <a:rPr lang="bg-BG"/>
              <a:t> са всички, които могат да увеличат възможността за поява на дадено поведение – всичко, което човек харесва и обича</a:t>
            </a:r>
          </a:p>
          <a:p>
            <a:r>
              <a:rPr lang="bg-BG" b="1"/>
              <a:t>Угасване</a:t>
            </a:r>
            <a:r>
              <a:rPr lang="bg-BG"/>
              <a:t> – процес на отстраняване на определено поведение чрез отстраняване на стимулите за него</a:t>
            </a:r>
            <a:endParaRPr 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Стимули и подкрепление</a:t>
            </a: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b="1"/>
              <a:t>Перманентно подкрепление</a:t>
            </a:r>
            <a:r>
              <a:rPr lang="bg-BG"/>
              <a:t> – ефективно при началния етап на обучение</a:t>
            </a:r>
          </a:p>
          <a:p>
            <a:r>
              <a:rPr lang="bg-BG" b="1"/>
              <a:t>Скокообразно подкрепление</a:t>
            </a:r>
            <a:r>
              <a:rPr lang="bg-BG"/>
              <a:t> – след автоматизиране на навика, когато вече не е необходимо непрекъснато използване на стимула 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Първа вълна в мениджмънта на класа:</a:t>
            </a:r>
            <a:br>
              <a:rPr lang="bg-BG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 справяне с дисциплината в класната стая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27691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g-BG" sz="4800" b="1" dirty="0" smtClean="0"/>
              <a:t>Фундаментални теории за дисциплината</a:t>
            </a:r>
            <a:endParaRPr lang="en-GB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/>
              <a:t>Модифициране на поведението</a:t>
            </a: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Учителят наблюдава един или повече ученика, които се държат по желания начин;</a:t>
            </a:r>
          </a:p>
          <a:p>
            <a:r>
              <a:rPr lang="bg-BG"/>
              <a:t>Учителят веднага прилага определен стимул спрямо учениците</a:t>
            </a:r>
          </a:p>
          <a:p>
            <a:r>
              <a:rPr lang="bg-BG"/>
              <a:t>Подкрепените ученици са склонни да повторят или затвърдят поведението</a:t>
            </a:r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bg-BG" sz="4000"/>
              <a:t>Защо наказанието не се използва при модифициране на поведението?</a:t>
            </a:r>
            <a:endParaRPr lang="en-US" sz="4000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3788"/>
            <a:ext cx="8229600" cy="3767137"/>
          </a:xfrm>
        </p:spPr>
        <p:txBody>
          <a:bodyPr/>
          <a:lstStyle/>
          <a:p>
            <a:r>
              <a:rPr lang="bg-BG"/>
              <a:t>Защото често предизвиква странични ефекти – страх, дискомфорт, желание за реванш, агресия</a:t>
            </a:r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Типове подкрепления</a:t>
            </a: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Социални – думи или поведения</a:t>
            </a:r>
          </a:p>
          <a:p>
            <a:r>
              <a:rPr lang="bg-BG"/>
              <a:t>Графични – знаци, номера, точки</a:t>
            </a:r>
          </a:p>
          <a:p>
            <a:r>
              <a:rPr lang="bg-BG"/>
              <a:t>Дейностни – включват предпочитаните от учениците дейности</a:t>
            </a:r>
          </a:p>
          <a:p>
            <a:r>
              <a:rPr lang="bg-BG"/>
              <a:t>Материални – обекти, които могат да бъдат спечелени</a:t>
            </a:r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/>
              <a:t>Системи за моделиране на поведението</a:t>
            </a:r>
            <a:endParaRPr lang="en-US" sz="400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bg-BG"/>
              <a:t>Подкрепа за добрия (при малките)</a:t>
            </a:r>
          </a:p>
          <a:p>
            <a:pPr marL="609600" indent="-609600">
              <a:buFontTx/>
              <a:buAutoNum type="arabicPeriod"/>
            </a:pPr>
            <a:r>
              <a:rPr lang="bg-BG"/>
              <a:t>Правило-игнориране – похвала</a:t>
            </a:r>
          </a:p>
          <a:p>
            <a:pPr marL="609600" indent="-609600">
              <a:buFontTx/>
              <a:buAutoNum type="arabicPeriod"/>
            </a:pPr>
            <a:r>
              <a:rPr lang="bg-BG"/>
              <a:t>Правило-награда-наказание</a:t>
            </a:r>
          </a:p>
          <a:p>
            <a:pPr marL="609600" indent="-609600">
              <a:buFontTx/>
              <a:buAutoNum type="arabicPeriod"/>
            </a:pPr>
            <a:r>
              <a:rPr lang="bg-BG"/>
              <a:t>Точкова икономика</a:t>
            </a:r>
          </a:p>
          <a:p>
            <a:pPr marL="609600" indent="-609600">
              <a:buFontTx/>
              <a:buAutoNum type="arabicPeriod"/>
            </a:pPr>
            <a:r>
              <a:rPr lang="bg-BG"/>
              <a:t>Поведенчески договори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457450"/>
          </a:xfrm>
        </p:spPr>
        <p:txBody>
          <a:bodyPr>
            <a:normAutofit/>
          </a:bodyPr>
          <a:lstStyle/>
          <a:p>
            <a:r>
              <a:rPr lang="bg-BG"/>
              <a:t>І Групова динамика и дисциплина в класната стая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Fritz Redl</a:t>
            </a:r>
          </a:p>
          <a:p>
            <a:r>
              <a:rPr lang="en-US"/>
              <a:t>William Wattenberg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2794</Words>
  <Application>Microsoft Office PowerPoint</Application>
  <PresentationFormat>On-screen Show (4:3)</PresentationFormat>
  <Paragraphs>425</Paragraphs>
  <Slides>84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5" baseType="lpstr">
      <vt:lpstr>Office Theme</vt:lpstr>
      <vt:lpstr>Историческо развитие на идеите за мениджмънта на класа</vt:lpstr>
      <vt:lpstr>Съвременни американски теории за дисциплината (1951 – до днес)</vt:lpstr>
      <vt:lpstr> Теоретични основи на мениджмънта на класа (широк смисъл) </vt:lpstr>
      <vt:lpstr>Концептуални подходи</vt:lpstr>
      <vt:lpstr>Задача за групова работа</vt:lpstr>
      <vt:lpstr>Класификация на теориите за мениджмънт на класа</vt:lpstr>
      <vt:lpstr>АНАЛИЗ НА МОДЕЛИТЕ</vt:lpstr>
      <vt:lpstr>Първа вълна в мениджмънта на класа:  справяне с дисциплината в класната стая</vt:lpstr>
      <vt:lpstr>І Групова динамика и дисциплина в класната стая</vt:lpstr>
      <vt:lpstr>1. Фокус на модела</vt:lpstr>
      <vt:lpstr>2. Логика </vt:lpstr>
      <vt:lpstr>“Значимите седем” на позитивната дисциплина</vt:lpstr>
      <vt:lpstr>5 типа нежелано поведение</vt:lpstr>
      <vt:lpstr>Приноси на модела</vt:lpstr>
      <vt:lpstr>Внушенията</vt:lpstr>
      <vt:lpstr>Учениците и техните роли</vt:lpstr>
      <vt:lpstr>Групова динамика</vt:lpstr>
      <vt:lpstr>Психологически роли на учителя</vt:lpstr>
      <vt:lpstr>Техники за контрол (1) </vt:lpstr>
      <vt:lpstr>Техники за контрол (2)</vt:lpstr>
      <vt:lpstr>Техники за контрол (3) 3. Корективни техники</vt:lpstr>
      <vt:lpstr>Техники за контрол  3. Корективни техники</vt:lpstr>
      <vt:lpstr>Техники за контрол  3. Корективни техники</vt:lpstr>
      <vt:lpstr>Техники за контрол  3. Корективни техники</vt:lpstr>
      <vt:lpstr>Техники за контрол  3. Корективни техники</vt:lpstr>
      <vt:lpstr>Техники за контрол  3. Корективни техники</vt:lpstr>
      <vt:lpstr>ІІ Обучителен мениджмънт и демократично преподаване</vt:lpstr>
      <vt:lpstr>Jacob Kounin Фокус </vt:lpstr>
      <vt:lpstr>Логика </vt:lpstr>
      <vt:lpstr>Приноси </vt:lpstr>
      <vt:lpstr>Внушенията на Кунин</vt:lpstr>
      <vt:lpstr>Ефектът на вълната</vt:lpstr>
      <vt:lpstr>Техники, които работят</vt:lpstr>
      <vt:lpstr>Техники, които работят</vt:lpstr>
      <vt:lpstr>Техники, които работят</vt:lpstr>
      <vt:lpstr>Техники, които работят</vt:lpstr>
      <vt:lpstr>Техники, които работят</vt:lpstr>
      <vt:lpstr>Драйкърс и демократичното преподаване</vt:lpstr>
      <vt:lpstr>Фокус </vt:lpstr>
      <vt:lpstr>Логика </vt:lpstr>
      <vt:lpstr>Приноси </vt:lpstr>
      <vt:lpstr>Внушения </vt:lpstr>
      <vt:lpstr>Природата на дисциплината</vt:lpstr>
      <vt:lpstr>Типове учители</vt:lpstr>
      <vt:lpstr>Характеристики на демократичната класна стая (1)</vt:lpstr>
      <vt:lpstr>Характеристики на демократичната класна стая(2)</vt:lpstr>
      <vt:lpstr>Грешните цели и дисциплината</vt:lpstr>
      <vt:lpstr>Типове погрешни цели</vt:lpstr>
      <vt:lpstr>Какво да се прави с погрешните цели?</vt:lpstr>
      <vt:lpstr>Какво да се прави с погрешните цели?</vt:lpstr>
      <vt:lpstr>Какво да се прави с погрешните цели?</vt:lpstr>
      <vt:lpstr>Какво да се прави с погрешните цели?</vt:lpstr>
      <vt:lpstr>Разлика окуражаване - похвала</vt:lpstr>
      <vt:lpstr>?</vt:lpstr>
      <vt:lpstr>Техники за окуражаване</vt:lpstr>
      <vt:lpstr>Техники за окуражаване</vt:lpstr>
      <vt:lpstr>Техники за окуражаване</vt:lpstr>
      <vt:lpstr>Логическите последствия</vt:lpstr>
      <vt:lpstr>КАЗУС:   Стела е звездата на класа още от първи клас. Тази година вече е в пети клас и още първата седмица учителите пуснаха входящи тестове по основните дисциплини. За съжаление, резултатите на Стела съвсем не бяха най-добрите. Когато в понеделник учениците научиха оценките си, тя разбра, че на две от четирите писмени изпитвания е получила петици, а по математика оценката й е добър. Всичко това я разстрои дълбоко и дори разплака. На другия ден момичето потърси всеки от учителите си, за да му покаже поправените си контролни и получи техните похвали.</vt:lpstr>
      <vt:lpstr>III Оформяне на поведението чрез комуникация и подкрепление</vt:lpstr>
      <vt:lpstr>Дисциплиниране чрез конгруентна комуникация</vt:lpstr>
      <vt:lpstr>Фокус </vt:lpstr>
      <vt:lpstr>Логика </vt:lpstr>
      <vt:lpstr>Приноси </vt:lpstr>
      <vt:lpstr>Внушения</vt:lpstr>
      <vt:lpstr>Основни идеи</vt:lpstr>
      <vt:lpstr>Конгруентната комуникация</vt:lpstr>
      <vt:lpstr>Неуспешният учител</vt:lpstr>
      <vt:lpstr>Неуспешният учител</vt:lpstr>
      <vt:lpstr>Характеристики на конгруентната комуникация</vt:lpstr>
      <vt:lpstr>Неподходяща комуникация</vt:lpstr>
      <vt:lpstr> Моделиране на поведението чрез подкрепление</vt:lpstr>
      <vt:lpstr>Фокус </vt:lpstr>
      <vt:lpstr>Логика </vt:lpstr>
      <vt:lpstr>Механизъм на подкреплението </vt:lpstr>
      <vt:lpstr>Типология на подкрепленията</vt:lpstr>
      <vt:lpstr>График на подкрепленията</vt:lpstr>
      <vt:lpstr>Стимули и подкрепление</vt:lpstr>
      <vt:lpstr>Стимули и подкрепление</vt:lpstr>
      <vt:lpstr>Модифициране на поведението</vt:lpstr>
      <vt:lpstr>Защо наказанието не се използва при модифициране на поведението?</vt:lpstr>
      <vt:lpstr>Типове подкрепления</vt:lpstr>
      <vt:lpstr>Системи за моделиране на поведението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на учебните групи</dc:title>
  <dc:creator>Sylvia</dc:creator>
  <cp:lastModifiedBy>USER</cp:lastModifiedBy>
  <cp:revision>15</cp:revision>
  <dcterms:created xsi:type="dcterms:W3CDTF">2016-10-09T12:14:10Z</dcterms:created>
  <dcterms:modified xsi:type="dcterms:W3CDTF">2017-12-07T13:12:43Z</dcterms:modified>
</cp:coreProperties>
</file>